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61" r:id="rId5"/>
    <p:sldId id="259" r:id="rId6"/>
    <p:sldId id="260" r:id="rId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38" d="100"/>
          <a:sy n="38" d="100"/>
        </p:scale>
        <p:origin x="1362"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400800" y="6355080"/>
            <a:ext cx="2286000" cy="365760"/>
          </a:xfrm>
        </p:spPr>
        <p:txBody>
          <a:bodyPr/>
          <a:lstStyle>
            <a:lvl1pPr>
              <a:defRPr sz="1400"/>
            </a:lvl1pPr>
          </a:lstStyle>
          <a:p>
            <a:fld id="{A571BC8B-D681-4831-81A8-5671BDA47634}" type="datetimeFigureOut">
              <a:rPr lang="ru-RU" smtClean="0"/>
              <a:t>09.12.2017</a:t>
            </a:fld>
            <a:endParaRPr lang="ru-RU"/>
          </a:p>
        </p:txBody>
      </p:sp>
      <p:sp>
        <p:nvSpPr>
          <p:cNvPr id="17" name="Нижний колонтитул 16"/>
          <p:cNvSpPr>
            <a:spLocks noGrp="1"/>
          </p:cNvSpPr>
          <p:nvPr>
            <p:ph type="ftr" sz="quarter" idx="11"/>
          </p:nvPr>
        </p:nvSpPr>
        <p:spPr>
          <a:xfrm>
            <a:off x="2898648" y="6355080"/>
            <a:ext cx="3474720" cy="365760"/>
          </a:xfrm>
        </p:spPr>
        <p:txBody>
          <a:bodyPr/>
          <a:lstStyle/>
          <a:p>
            <a:endParaRPr lang="ru-RU"/>
          </a:p>
        </p:txBody>
      </p:sp>
      <p:sp>
        <p:nvSpPr>
          <p:cNvPr id="29" name="Номер слайда 28"/>
          <p:cNvSpPr>
            <a:spLocks noGrp="1"/>
          </p:cNvSpPr>
          <p:nvPr>
            <p:ph type="sldNum" sz="quarter" idx="12"/>
          </p:nvPr>
        </p:nvSpPr>
        <p:spPr>
          <a:xfrm>
            <a:off x="1216152" y="6355080"/>
            <a:ext cx="1219200" cy="365760"/>
          </a:xfrm>
        </p:spPr>
        <p:txBody>
          <a:bodyPr/>
          <a:lstStyle/>
          <a:p>
            <a:fld id="{A265994A-DF3C-453D-8751-7D02ACF35CBB}" type="slidenum">
              <a:rPr lang="ru-RU" smtClean="0"/>
              <a:t>‹#›</a:t>
            </a:fld>
            <a:endParaRPr lang="ru-RU"/>
          </a:p>
        </p:txBody>
      </p:sp>
      <p:sp>
        <p:nvSpPr>
          <p:cNvPr id="21" name="Прямоугольник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Прямоугольник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Прямоугольник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угольник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A571BC8B-D681-4831-81A8-5671BDA47634}" type="datetimeFigureOut">
              <a:rPr lang="ru-RU" smtClean="0"/>
              <a:t>09.12.2017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265994A-DF3C-453D-8751-7D02ACF35CBB}"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A571BC8B-D681-4831-81A8-5671BDA47634}" type="datetimeFigureOut">
              <a:rPr lang="ru-RU" smtClean="0"/>
              <a:t>09.12.2017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265994A-DF3C-453D-8751-7D02ACF35CBB}" type="slidenum">
              <a:rPr lang="ru-RU" smtClean="0"/>
              <a:t>‹#›</a:t>
            </a:fld>
            <a:endParaRPr lang="ru-RU"/>
          </a:p>
        </p:txBody>
      </p:sp>
      <p:sp>
        <p:nvSpPr>
          <p:cNvPr id="7" name="Прямая соединительная линия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Равнобедренный треугольник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ая соединительная линия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A571BC8B-D681-4831-81A8-5671BDA47634}" type="datetimeFigureOut">
              <a:rPr lang="ru-RU" smtClean="0"/>
              <a:t>09.12.2017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265994A-DF3C-453D-8751-7D02ACF35CBB}" type="slidenum">
              <a:rPr lang="ru-RU" smtClean="0"/>
              <a:t>‹#›</a:t>
            </a:fld>
            <a:endParaRPr lang="ru-RU"/>
          </a:p>
        </p:txBody>
      </p:sp>
      <p:sp>
        <p:nvSpPr>
          <p:cNvPr id="8" name="Содержимое 7"/>
          <p:cNvSpPr>
            <a:spLocks noGrp="1"/>
          </p:cNvSpPr>
          <p:nvPr>
            <p:ph sz="quarter" idx="1"/>
          </p:nvPr>
        </p:nvSpPr>
        <p:spPr>
          <a:xfrm>
            <a:off x="457200" y="1219200"/>
            <a:ext cx="8229600" cy="493776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6400800" y="6355080"/>
            <a:ext cx="2286000" cy="365760"/>
          </a:xfrm>
        </p:spPr>
        <p:txBody>
          <a:bodyPr/>
          <a:lstStyle/>
          <a:p>
            <a:fld id="{A571BC8B-D681-4831-81A8-5671BDA47634}" type="datetimeFigureOut">
              <a:rPr lang="ru-RU" smtClean="0"/>
              <a:t>09.12.2017</a:t>
            </a:fld>
            <a:endParaRPr lang="ru-RU"/>
          </a:p>
        </p:txBody>
      </p:sp>
      <p:sp>
        <p:nvSpPr>
          <p:cNvPr id="5" name="Нижний колонтитул 4"/>
          <p:cNvSpPr>
            <a:spLocks noGrp="1"/>
          </p:cNvSpPr>
          <p:nvPr>
            <p:ph type="ftr" sz="quarter" idx="11"/>
          </p:nvPr>
        </p:nvSpPr>
        <p:spPr>
          <a:xfrm>
            <a:off x="2898648" y="6355080"/>
            <a:ext cx="3474720" cy="365760"/>
          </a:xfrm>
        </p:spPr>
        <p:txBody>
          <a:bodyPr/>
          <a:lstStyle/>
          <a:p>
            <a:endParaRPr lang="ru-RU"/>
          </a:p>
        </p:txBody>
      </p:sp>
      <p:sp>
        <p:nvSpPr>
          <p:cNvPr id="6" name="Номер слайда 5"/>
          <p:cNvSpPr>
            <a:spLocks noGrp="1"/>
          </p:cNvSpPr>
          <p:nvPr>
            <p:ph type="sldNum" sz="quarter" idx="12"/>
          </p:nvPr>
        </p:nvSpPr>
        <p:spPr>
          <a:xfrm>
            <a:off x="1069848" y="6355080"/>
            <a:ext cx="1520952" cy="365760"/>
          </a:xfrm>
        </p:spPr>
        <p:txBody>
          <a:bodyPr/>
          <a:lstStyle/>
          <a:p>
            <a:fld id="{A265994A-DF3C-453D-8751-7D02ACF35CBB}" type="slidenum">
              <a:rPr lang="ru-RU" smtClean="0"/>
              <a:t>‹#›</a:t>
            </a:fld>
            <a:endParaRPr lang="ru-RU"/>
          </a:p>
        </p:txBody>
      </p:sp>
      <p:sp>
        <p:nvSpPr>
          <p:cNvPr id="7" name="Прямоугольник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8229600" cy="914400"/>
          </a:xfrm>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A571BC8B-D681-4831-81A8-5671BDA47634}" type="datetimeFigureOut">
              <a:rPr lang="ru-RU" smtClean="0"/>
              <a:t>09.12.2017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265994A-DF3C-453D-8751-7D02ACF35CBB}" type="slidenum">
              <a:rPr lang="ru-RU" smtClean="0"/>
              <a:t>‹#›</a:t>
            </a:fld>
            <a:endParaRPr lang="ru-RU"/>
          </a:p>
        </p:txBody>
      </p:sp>
      <p:sp>
        <p:nvSpPr>
          <p:cNvPr id="9" name="Содержимое 8"/>
          <p:cNvSpPr>
            <a:spLocks noGrp="1"/>
          </p:cNvSpPr>
          <p:nvPr>
            <p:ph sz="quarter" idx="1"/>
          </p:nvPr>
        </p:nvSpPr>
        <p:spPr>
          <a:xfrm>
            <a:off x="457200" y="1219200"/>
            <a:ext cx="4041648" cy="493776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632198" y="1216152"/>
            <a:ext cx="4041648" cy="493776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8229600" cy="9144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7" name="Дата 6"/>
          <p:cNvSpPr>
            <a:spLocks noGrp="1"/>
          </p:cNvSpPr>
          <p:nvPr>
            <p:ph type="dt" sz="half" idx="10"/>
          </p:nvPr>
        </p:nvSpPr>
        <p:spPr/>
        <p:txBody>
          <a:bodyPr/>
          <a:lstStyle/>
          <a:p>
            <a:fld id="{A571BC8B-D681-4831-81A8-5671BDA47634}" type="datetimeFigureOut">
              <a:rPr lang="ru-RU" smtClean="0"/>
              <a:t>09.12.2017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265994A-DF3C-453D-8751-7D02ACF35CBB}" type="slidenum">
              <a:rPr lang="ru-RU" smtClean="0"/>
              <a:t>‹#›</a:t>
            </a:fld>
            <a:endParaRPr lang="ru-RU"/>
          </a:p>
        </p:txBody>
      </p:sp>
      <p:sp>
        <p:nvSpPr>
          <p:cNvPr id="11" name="Содержимое 10"/>
          <p:cNvSpPr>
            <a:spLocks noGrp="1"/>
          </p:cNvSpPr>
          <p:nvPr>
            <p:ph sz="quarter" idx="2"/>
          </p:nvPr>
        </p:nvSpPr>
        <p:spPr>
          <a:xfrm>
            <a:off x="457200" y="2133600"/>
            <a:ext cx="4038600" cy="40386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648200" y="2133600"/>
            <a:ext cx="4038600" cy="40386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8229600" cy="914400"/>
          </a:xfrm>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A571BC8B-D681-4831-81A8-5671BDA47634}" type="datetimeFigureOut">
              <a:rPr lang="ru-RU" smtClean="0"/>
              <a:t>09.12.2017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265994A-DF3C-453D-8751-7D02ACF35CBB}" type="slidenum">
              <a:rPr lang="ru-RU" smtClean="0"/>
              <a:t>‹#›</a:t>
            </a:fld>
            <a:endParaRPr lang="ru-RU"/>
          </a:p>
        </p:txBody>
      </p:sp>
      <p:sp>
        <p:nvSpPr>
          <p:cNvPr id="6" name="Равнобедренный треугольник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571BC8B-D681-4831-81A8-5671BDA47634}" type="datetimeFigureOut">
              <a:rPr lang="ru-RU" smtClean="0"/>
              <a:t>09.12.2017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265994A-DF3C-453D-8751-7D02ACF35CBB}" type="slidenum">
              <a:rPr lang="ru-RU" smtClean="0"/>
              <a:t>‹#›</a:t>
            </a:fld>
            <a:endParaRPr lang="ru-RU"/>
          </a:p>
        </p:txBody>
      </p:sp>
      <p:sp>
        <p:nvSpPr>
          <p:cNvPr id="5" name="Прямая соединительная линия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Равнобедренный треугольник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A571BC8B-D681-4831-81A8-5671BDA47634}" type="datetimeFigureOut">
              <a:rPr lang="ru-RU" smtClean="0"/>
              <a:t>09.12.2017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265994A-DF3C-453D-8751-7D02ACF35CBB}" type="slidenum">
              <a:rPr lang="ru-RU" smtClean="0"/>
              <a:t>‹#›</a:t>
            </a:fld>
            <a:endParaRPr lang="ru-RU"/>
          </a:p>
        </p:txBody>
      </p:sp>
      <p:sp>
        <p:nvSpPr>
          <p:cNvPr id="8" name="Прямая соединительная линия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ая соединительная линия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Равнобедренный треугольник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Содержимое 11"/>
          <p:cNvSpPr>
            <a:spLocks noGrp="1"/>
          </p:cNvSpPr>
          <p:nvPr>
            <p:ph sz="quarter" idx="1"/>
          </p:nvPr>
        </p:nvSpPr>
        <p:spPr>
          <a:xfrm>
            <a:off x="304800" y="304800"/>
            <a:ext cx="57150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A571BC8B-D681-4831-81A8-5671BDA47634}" type="datetimeFigureOut">
              <a:rPr lang="ru-RU" smtClean="0"/>
              <a:t>09.12.2017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265994A-DF3C-453D-8751-7D02ACF35CBB}" type="slidenum">
              <a:rPr lang="ru-RU" smtClean="0"/>
              <a:t>‹#›</a:t>
            </a:fld>
            <a:endParaRPr lang="ru-RU"/>
          </a:p>
        </p:txBody>
      </p:sp>
      <p:sp>
        <p:nvSpPr>
          <p:cNvPr id="8" name="Прямая соединительная линия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Равнобедренный треугольник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152400"/>
            <a:ext cx="8229600" cy="990600"/>
          </a:xfrm>
          <a:prstGeom prst="rect">
            <a:avLst/>
          </a:prstGeom>
        </p:spPr>
        <p:txBody>
          <a:bodyPr vert="horz" anchor="b" anchorCtr="0">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A571BC8B-D681-4831-81A8-5671BDA47634}" type="datetimeFigureOut">
              <a:rPr lang="ru-RU" smtClean="0"/>
              <a:t>09.12.2017</a:t>
            </a:fld>
            <a:endParaRPr lang="ru-RU"/>
          </a:p>
        </p:txBody>
      </p:sp>
      <p:sp>
        <p:nvSpPr>
          <p:cNvPr id="3" name="Нижний колонтитул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ru-RU"/>
          </a:p>
        </p:txBody>
      </p:sp>
      <p:sp>
        <p:nvSpPr>
          <p:cNvPr id="23" name="Номер слайда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A265994A-DF3C-453D-8751-7D02ACF35CBB}" type="slidenum">
              <a:rPr lang="ru-RU" smtClean="0"/>
              <a:t>‹#›</a:t>
            </a:fld>
            <a:endParaRPr lang="ru-RU"/>
          </a:p>
        </p:txBody>
      </p:sp>
      <p:sp>
        <p:nvSpPr>
          <p:cNvPr id="28" name="Прямая соединительная линия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Прямая соединительная линия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Равнобедренный треугольник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nine-labels-for-ethical-travel.jpg"/>
          <p:cNvPicPr>
            <a:picLocks noChangeAspect="1"/>
          </p:cNvPicPr>
          <p:nvPr/>
        </p:nvPicPr>
        <p:blipFill>
          <a:blip r:embed="rId2" cstate="print"/>
          <a:stretch>
            <a:fillRect/>
          </a:stretch>
        </p:blipFill>
        <p:spPr>
          <a:xfrm>
            <a:off x="539552" y="-34589"/>
            <a:ext cx="8136904" cy="6892589"/>
          </a:xfrm>
          <a:prstGeom prst="rect">
            <a:avLst/>
          </a:prstGeom>
        </p:spPr>
      </p:pic>
      <p:sp>
        <p:nvSpPr>
          <p:cNvPr id="2" name="Заголовок 1"/>
          <p:cNvSpPr>
            <a:spLocks noGrp="1"/>
          </p:cNvSpPr>
          <p:nvPr>
            <p:ph type="ctrTitle"/>
          </p:nvPr>
        </p:nvSpPr>
        <p:spPr/>
        <p:txBody>
          <a:bodyPr>
            <a:noAutofit/>
          </a:bodyPr>
          <a:lstStyle/>
          <a:p>
            <a:r>
              <a:rPr lang="en-US" sz="5400" b="1" dirty="0" smtClean="0"/>
              <a:t>Global problems of environment</a:t>
            </a:r>
            <a:endParaRPr lang="ru-RU" sz="5400" b="1" dirty="0"/>
          </a:p>
        </p:txBody>
      </p:sp>
      <p:sp>
        <p:nvSpPr>
          <p:cNvPr id="3" name="Подзаголовок 2"/>
          <p:cNvSpPr>
            <a:spLocks noGrp="1"/>
          </p:cNvSpPr>
          <p:nvPr>
            <p:ph type="subTitle" idx="1"/>
          </p:nvPr>
        </p:nvSpPr>
        <p:spPr/>
        <p:txBody>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smtClean="0"/>
              <a:t>Think about the problem!</a:t>
            </a:r>
            <a:endParaRPr lang="ru-RU" b="1" dirty="0"/>
          </a:p>
        </p:txBody>
      </p:sp>
      <p:sp>
        <p:nvSpPr>
          <p:cNvPr id="3" name="Содержимое 2"/>
          <p:cNvSpPr>
            <a:spLocks noGrp="1"/>
          </p:cNvSpPr>
          <p:nvPr>
            <p:ph sz="quarter" idx="1"/>
          </p:nvPr>
        </p:nvSpPr>
        <p:spPr/>
        <p:txBody>
          <a:bodyPr>
            <a:normAutofit/>
          </a:bodyPr>
          <a:lstStyle/>
          <a:p>
            <a:r>
              <a:rPr lang="en-US" sz="2000" dirty="0" smtClean="0">
                <a:latin typeface="Times New Roman" pitchFamily="18" charset="0"/>
                <a:cs typeface="Times New Roman" pitchFamily="18" charset="0"/>
              </a:rPr>
              <a:t>Environmental protection is the main problem facing humanity nowadays. The image of a sick planet has become firmly established in the public mind lately.</a:t>
            </a:r>
            <a:endParaRPr lang="ru-RU" sz="2000" dirty="0">
              <a:latin typeface="Times New Roman" pitchFamily="18" charset="0"/>
              <a:cs typeface="Times New Roman" pitchFamily="18" charset="0"/>
            </a:endParaRPr>
          </a:p>
        </p:txBody>
      </p:sp>
      <p:pic>
        <p:nvPicPr>
          <p:cNvPr id="4" name="Рисунок 3" descr="3336079_large.jpeg"/>
          <p:cNvPicPr>
            <a:picLocks noChangeAspect="1"/>
          </p:cNvPicPr>
          <p:nvPr/>
        </p:nvPicPr>
        <p:blipFill>
          <a:blip r:embed="rId2" cstate="print"/>
          <a:stretch>
            <a:fillRect/>
          </a:stretch>
        </p:blipFill>
        <p:spPr>
          <a:xfrm>
            <a:off x="323528" y="4077072"/>
            <a:ext cx="3384376" cy="2257352"/>
          </a:xfrm>
          <a:prstGeom prst="rect">
            <a:avLst/>
          </a:prstGeom>
        </p:spPr>
      </p:pic>
      <p:sp>
        <p:nvSpPr>
          <p:cNvPr id="5" name="Выноска-облако 4"/>
          <p:cNvSpPr/>
          <p:nvPr/>
        </p:nvSpPr>
        <p:spPr>
          <a:xfrm rot="857632">
            <a:off x="4224008" y="2582925"/>
            <a:ext cx="4613244" cy="3063289"/>
          </a:xfrm>
          <a:prstGeom prst="cloudCallout">
            <a:avLst>
              <a:gd name="adj1" fmla="val -69169"/>
              <a:gd name="adj2" fmla="val 49106"/>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rgbClr val="FF0000"/>
              </a:solidFill>
            </a:endParaRPr>
          </a:p>
        </p:txBody>
      </p:sp>
      <p:pic>
        <p:nvPicPr>
          <p:cNvPr id="6" name="Рисунок 5" descr="image323.gif"/>
          <p:cNvPicPr>
            <a:picLocks noChangeAspect="1"/>
          </p:cNvPicPr>
          <p:nvPr/>
        </p:nvPicPr>
        <p:blipFill>
          <a:blip r:embed="rId3" cstate="print"/>
          <a:stretch>
            <a:fillRect/>
          </a:stretch>
        </p:blipFill>
        <p:spPr>
          <a:xfrm>
            <a:off x="5076056" y="3068960"/>
            <a:ext cx="2736304" cy="195450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quarter" idx="1"/>
          </p:nvPr>
        </p:nvSpPr>
        <p:spPr/>
        <p:txBody>
          <a:bodyPr>
            <a:normAutofit/>
          </a:bodyPr>
          <a:lstStyle/>
          <a:p>
            <a:r>
              <a:rPr lang="en-US" sz="2000" dirty="0" smtClean="0">
                <a:latin typeface="Times New Roman" pitchFamily="18" charset="0"/>
                <a:cs typeface="Times New Roman" pitchFamily="18" charset="0"/>
              </a:rPr>
              <a:t>Ten years ago the word ‘ecology’ hardly meant anything for the majority of people, but today we can’t help bearing it in our minds. It has happened because of the growing effect of the rapid industrial development of the natural world which has negative features of its own. As a matter of fact the state of environment has greatly worsened of late.</a:t>
            </a:r>
            <a:endParaRPr lang="ru-RU" sz="2000" dirty="0">
              <a:latin typeface="Times New Roman" pitchFamily="18" charset="0"/>
              <a:cs typeface="Times New Roman" pitchFamily="18" charset="0"/>
            </a:endParaRPr>
          </a:p>
        </p:txBody>
      </p:sp>
      <p:pic>
        <p:nvPicPr>
          <p:cNvPr id="4" name="Рисунок 3" descr="x_dc78cf05.jpg"/>
          <p:cNvPicPr>
            <a:picLocks noChangeAspect="1"/>
          </p:cNvPicPr>
          <p:nvPr/>
        </p:nvPicPr>
        <p:blipFill>
          <a:blip r:embed="rId2" cstate="print"/>
          <a:stretch>
            <a:fillRect/>
          </a:stretch>
        </p:blipFill>
        <p:spPr>
          <a:xfrm>
            <a:off x="0" y="3501008"/>
            <a:ext cx="5532701" cy="2880320"/>
          </a:xfrm>
          <a:prstGeom prst="rect">
            <a:avLst/>
          </a:prstGeom>
        </p:spPr>
      </p:pic>
      <p:pic>
        <p:nvPicPr>
          <p:cNvPr id="5" name="Рисунок 4" descr="071112_russiaoil_vmed_4a.grid-4x2.jpg"/>
          <p:cNvPicPr>
            <a:picLocks noChangeAspect="1"/>
          </p:cNvPicPr>
          <p:nvPr/>
        </p:nvPicPr>
        <p:blipFill>
          <a:blip r:embed="rId3" cstate="print"/>
          <a:stretch>
            <a:fillRect/>
          </a:stretch>
        </p:blipFill>
        <p:spPr>
          <a:xfrm>
            <a:off x="6156176" y="2852936"/>
            <a:ext cx="2391560" cy="349416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quarter" idx="1"/>
          </p:nvPr>
        </p:nvSpPr>
        <p:spPr/>
        <p:txBody>
          <a:bodyPr>
            <a:normAutofit/>
          </a:bodyPr>
          <a:lstStyle/>
          <a:p>
            <a:r>
              <a:rPr lang="en-US" sz="2000" dirty="0" smtClean="0">
                <a:latin typeface="Times New Roman" pitchFamily="18" charset="0"/>
                <a:cs typeface="Times New Roman" pitchFamily="18" charset="0"/>
              </a:rPr>
              <a:t>There is no doubt that soil, water and air are contaminated with toxic wastes. Over the past few years we have been constantly speaking about ozone holes, droughts, high level of radiation, about food contaminated with chemicals. Scientists in many countries are very much concerned about drastic changes in weather patterns. The worst drought, the mildest winter and the most devastating hurricanes have become typical in those parts of the world where they used to be a rare occurrence.</a:t>
            </a:r>
            <a:endParaRPr lang="ru-RU" sz="2000" dirty="0">
              <a:latin typeface="Times New Roman" pitchFamily="18" charset="0"/>
              <a:cs typeface="Times New Roman" pitchFamily="18" charset="0"/>
            </a:endParaRPr>
          </a:p>
        </p:txBody>
      </p:sp>
      <p:pic>
        <p:nvPicPr>
          <p:cNvPr id="4" name="Рисунок 3" descr="d3d3LmxhZGEtZ3JhbnRhLWNsdWIucnUvd3AtY29udGVudC91cGxvYWRzLzIwMTEvMDMvc2V2ZXJzdGFsLmpwZw==.jpg"/>
          <p:cNvPicPr>
            <a:picLocks noChangeAspect="1"/>
          </p:cNvPicPr>
          <p:nvPr/>
        </p:nvPicPr>
        <p:blipFill>
          <a:blip r:embed="rId2" cstate="print"/>
          <a:stretch>
            <a:fillRect/>
          </a:stretch>
        </p:blipFill>
        <p:spPr>
          <a:xfrm>
            <a:off x="971600" y="3717032"/>
            <a:ext cx="7488832" cy="251573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depositphotos_2488376-STOP.jpg"/>
          <p:cNvPicPr>
            <a:picLocks noChangeAspect="1"/>
          </p:cNvPicPr>
          <p:nvPr/>
        </p:nvPicPr>
        <p:blipFill>
          <a:blip r:embed="rId2" cstate="print"/>
          <a:stretch>
            <a:fillRect/>
          </a:stretch>
        </p:blipFill>
        <p:spPr>
          <a:xfrm>
            <a:off x="3635896" y="1268760"/>
            <a:ext cx="5328592" cy="4985238"/>
          </a:xfrm>
          <a:prstGeom prst="rect">
            <a:avLst/>
          </a:prstGeom>
        </p:spPr>
      </p:pic>
      <p:sp>
        <p:nvSpPr>
          <p:cNvPr id="2" name="Заголовок 1"/>
          <p:cNvSpPr>
            <a:spLocks noGrp="1"/>
          </p:cNvSpPr>
          <p:nvPr>
            <p:ph type="title"/>
          </p:nvPr>
        </p:nvSpPr>
        <p:spPr/>
        <p:txBody>
          <a:bodyPr/>
          <a:lstStyle/>
          <a:p>
            <a:pPr algn="ctr"/>
            <a:r>
              <a:rPr lang="en-US" b="1" dirty="0" smtClean="0"/>
              <a:t>Global problems of environment </a:t>
            </a:r>
            <a:endParaRPr lang="ru-RU" b="1" dirty="0"/>
          </a:p>
        </p:txBody>
      </p:sp>
      <p:sp>
        <p:nvSpPr>
          <p:cNvPr id="3" name="Содержимое 2"/>
          <p:cNvSpPr>
            <a:spLocks noGrp="1"/>
          </p:cNvSpPr>
          <p:nvPr>
            <p:ph sz="quarter" idx="1"/>
          </p:nvPr>
        </p:nvSpPr>
        <p:spPr/>
        <p:txBody>
          <a:bodyPr/>
          <a:lstStyle/>
          <a:p>
            <a:r>
              <a:rPr lang="en-US" dirty="0" smtClean="0"/>
              <a:t>- deforestation</a:t>
            </a:r>
          </a:p>
          <a:p>
            <a:r>
              <a:rPr lang="en-US" dirty="0" smtClean="0"/>
              <a:t>- toxic air emissions</a:t>
            </a:r>
          </a:p>
          <a:p>
            <a:r>
              <a:rPr lang="en-US" dirty="0" smtClean="0"/>
              <a:t>-</a:t>
            </a:r>
            <a:r>
              <a:rPr lang="en-US" dirty="0"/>
              <a:t> </a:t>
            </a:r>
            <a:r>
              <a:rPr lang="en-US" dirty="0" smtClean="0"/>
              <a:t>no recycling of rubbish</a:t>
            </a:r>
          </a:p>
          <a:p>
            <a:r>
              <a:rPr lang="en-US" dirty="0" smtClean="0"/>
              <a:t>- destruction of rare animals and etc.</a:t>
            </a:r>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N2Q5ZDE3Z.jpg"/>
          <p:cNvPicPr>
            <a:picLocks noChangeAspect="1"/>
          </p:cNvPicPr>
          <p:nvPr/>
        </p:nvPicPr>
        <p:blipFill>
          <a:blip r:embed="rId2" cstate="print"/>
          <a:stretch>
            <a:fillRect/>
          </a:stretch>
        </p:blipFill>
        <p:spPr>
          <a:xfrm>
            <a:off x="0" y="0"/>
            <a:ext cx="9396536" cy="6858000"/>
          </a:xfrm>
          <a:prstGeom prst="rect">
            <a:avLst/>
          </a:prstGeom>
        </p:spPr>
      </p:pic>
      <p:sp>
        <p:nvSpPr>
          <p:cNvPr id="2" name="Заголовок 1"/>
          <p:cNvSpPr>
            <a:spLocks noGrp="1"/>
          </p:cNvSpPr>
          <p:nvPr>
            <p:ph type="title"/>
          </p:nvPr>
        </p:nvSpPr>
        <p:spPr/>
        <p:txBody>
          <a:bodyPr/>
          <a:lstStyle/>
          <a:p>
            <a:pPr algn="ctr"/>
            <a:r>
              <a:rPr lang="en-US" b="1" smtClean="0"/>
              <a:t>Ways out</a:t>
            </a:r>
            <a:endParaRPr lang="ru-RU" b="1" dirty="0"/>
          </a:p>
        </p:txBody>
      </p:sp>
      <p:sp>
        <p:nvSpPr>
          <p:cNvPr id="3" name="Содержимое 2"/>
          <p:cNvSpPr>
            <a:spLocks noGrp="1"/>
          </p:cNvSpPr>
          <p:nvPr>
            <p:ph sz="quarter" idx="1"/>
          </p:nvPr>
        </p:nvSpPr>
        <p:spPr/>
        <p:txBody>
          <a:bodyPr>
            <a:normAutofit/>
          </a:bodyPr>
          <a:lstStyle/>
          <a:p>
            <a:r>
              <a:rPr lang="en-US" sz="2000" dirty="0" smtClean="0">
                <a:latin typeface="Times New Roman" pitchFamily="18" charset="0"/>
                <a:cs typeface="Times New Roman" pitchFamily="18" charset="0"/>
              </a:rPr>
              <a:t>To solve this burning problem it is necessary for people to combine efforts, to raise safety standards at all industrial facilities, to adequately process by-products of industry, to set up an international space laboratory to monitor the state of environment and set up an international centre for emergency environmental assistance. All these measures will help us in solving these important problems and prevent us from dangerous illnesses and diseases.</a:t>
            </a:r>
            <a:endParaRPr lang="ru-RU" sz="2000" dirty="0">
              <a:latin typeface="Times New Roman" pitchFamily="18" charset="0"/>
              <a:cs typeface="Times New Roman" pitchFamily="18"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Начальная">
  <a:themeElements>
    <a:clrScheme name="Начальная">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Начальная">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Начальная">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37</TotalTime>
  <Words>142</Words>
  <Application>Microsoft Office PowerPoint</Application>
  <PresentationFormat>Экран (4:3)</PresentationFormat>
  <Paragraphs>12</Paragraphs>
  <Slides>6</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6</vt:i4>
      </vt:variant>
    </vt:vector>
  </HeadingPairs>
  <TitlesOfParts>
    <vt:vector size="14" baseType="lpstr">
      <vt:lpstr>Bookman Old Style</vt:lpstr>
      <vt:lpstr>Calibri</vt:lpstr>
      <vt:lpstr>Cambria</vt:lpstr>
      <vt:lpstr>Gill Sans MT</vt:lpstr>
      <vt:lpstr>Times New Roman</vt:lpstr>
      <vt:lpstr>Wingdings</vt:lpstr>
      <vt:lpstr>Wingdings 3</vt:lpstr>
      <vt:lpstr>Начальная</vt:lpstr>
      <vt:lpstr>Global problems of environment</vt:lpstr>
      <vt:lpstr>Think about the problem!</vt:lpstr>
      <vt:lpstr>Презентация PowerPoint</vt:lpstr>
      <vt:lpstr>Презентация PowerPoint</vt:lpstr>
      <vt:lpstr>Global problems of environment </vt:lpstr>
      <vt:lpstr>Ways out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Global problems of environment</dc:title>
  <dc:creator>User</dc:creator>
  <cp:lastModifiedBy>Пользователь Windows</cp:lastModifiedBy>
  <cp:revision>5</cp:revision>
  <dcterms:created xsi:type="dcterms:W3CDTF">2012-11-07T17:14:21Z</dcterms:created>
  <dcterms:modified xsi:type="dcterms:W3CDTF">2017-12-09T17:31:14Z</dcterms:modified>
</cp:coreProperties>
</file>