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9" r:id="rId2"/>
    <p:sldId id="310" r:id="rId3"/>
    <p:sldId id="311" r:id="rId4"/>
    <p:sldId id="312" r:id="rId5"/>
    <p:sldId id="313" r:id="rId6"/>
    <p:sldId id="314" r:id="rId7"/>
    <p:sldId id="315" r:id="rId8"/>
    <p:sldId id="322" r:id="rId9"/>
    <p:sldId id="316" r:id="rId10"/>
    <p:sldId id="317" r:id="rId11"/>
    <p:sldId id="318" r:id="rId12"/>
    <p:sldId id="319" r:id="rId13"/>
    <p:sldId id="326" r:id="rId14"/>
    <p:sldId id="320" r:id="rId15"/>
    <p:sldId id="321" r:id="rId16"/>
    <p:sldId id="333" r:id="rId17"/>
    <p:sldId id="323" r:id="rId18"/>
    <p:sldId id="324" r:id="rId19"/>
    <p:sldId id="325" r:id="rId20"/>
    <p:sldId id="327" r:id="rId21"/>
    <p:sldId id="328" r:id="rId22"/>
    <p:sldId id="329" r:id="rId23"/>
    <p:sldId id="330" r:id="rId24"/>
    <p:sldId id="331" r:id="rId25"/>
    <p:sldId id="334" r:id="rId26"/>
    <p:sldId id="335" r:id="rId27"/>
    <p:sldId id="336"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CCCC"/>
    <a:srgbClr val="0000CC"/>
    <a:srgbClr val="FFFF00"/>
    <a:srgbClr val="800000"/>
    <a:srgbClr val="00FF00"/>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3" d="2"/>
        <a:sy n="3" d="2"/>
      </p:scale>
      <p:origin x="0" y="0"/>
    </p:cViewPr>
  </p:notesTextViewPr>
  <p:sorterViewPr>
    <p:cViewPr>
      <p:scale>
        <a:sx n="66" d="100"/>
        <a:sy n="66" d="100"/>
      </p:scale>
      <p:origin x="0" y="27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86FF1DA-A083-49F2-AE54-5A01161FECCE}" type="slidenum">
              <a:rPr lang="ru-RU"/>
              <a:pPr>
                <a:defRPr/>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CC7951B-3513-461F-91B6-FCB65BA42BB2}" type="slidenum">
              <a:rPr lang="ru-RU"/>
              <a:pPr>
                <a:defRPr/>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C6EA25A-97F0-43F4-8EE1-2F30B51A8489}" type="slidenum">
              <a:rPr lang="ru-RU"/>
              <a:pPr>
                <a:defRPr/>
              </a:pPr>
              <a:t>‹#›</a:t>
            </a:fld>
            <a:endParaRPr lang="ru-RU"/>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4648200" y="1600200"/>
            <a:ext cx="4038600" cy="4525963"/>
          </a:xfrm>
        </p:spPr>
        <p:txBody>
          <a:bodyPr/>
          <a:lstStyle/>
          <a:p>
            <a:pPr lvl="0"/>
            <a:endParaRPr lang="ru-RU"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322EBC6-3476-4F5E-AEAE-0A5BB5FBE25A}" type="slidenum">
              <a:rPr lang="ru-RU"/>
              <a:pPr>
                <a:defRPr/>
              </a:pPr>
              <a:t>‹#›</a:t>
            </a:fld>
            <a:endParaRPr lang="ru-RU"/>
          </a:p>
        </p:txBody>
      </p:sp>
    </p:spTree>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B063C29-3A51-4474-8ECA-5746D7BD2639}" type="slidenum">
              <a:rPr lang="ru-RU"/>
              <a:pPr>
                <a:defRPr/>
              </a:pPr>
              <a:t>‹#›</a:t>
            </a:fld>
            <a:endParaRPr lang="ru-RU"/>
          </a:p>
        </p:txBody>
      </p:sp>
    </p:spTree>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881250A3-3C92-47EC-B818-000642A7428A}" type="slidenum">
              <a:rPr lang="ru-RU"/>
              <a:pPr>
                <a:defRPr/>
              </a:pPr>
              <a:t>‹#›</a:t>
            </a:fld>
            <a:endParaRPr lang="ru-RU"/>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25F1009-43FF-4498-80F9-D5327D1867AF}" type="slidenum">
              <a:rPr lang="ru-RU"/>
              <a:pPr>
                <a:defRPr/>
              </a:pPr>
              <a:t>‹#›</a:t>
            </a:fld>
            <a:endParaRPr lang="ru-RU"/>
          </a:p>
        </p:txBody>
      </p:sp>
    </p:spTree>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FEEABA0E-9E36-43E5-8A62-1A8E01A2D0A7}" type="slidenum">
              <a:rPr lang="ru-RU"/>
              <a:pPr>
                <a:defRPr/>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6872CA1-09FD-40EA-815B-CBB3587B1249}" type="slidenum">
              <a:rPr lang="ru-RU"/>
              <a:pPr>
                <a:defRPr/>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856ABD9-EE69-4FD4-841F-DBDB6151B9C1}" type="slidenum">
              <a:rPr lang="ru-RU"/>
              <a:pPr>
                <a:defRPr/>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16FAE1B-D46A-4DDD-A3E0-40336F38AB48}" type="slidenum">
              <a:rPr lang="ru-RU"/>
              <a:pPr>
                <a:defRPr/>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A7A53AB-8326-479F-A953-E98ADF99F33A}" type="slidenum">
              <a:rPr lang="ru-RU"/>
              <a:pPr>
                <a:defRPr/>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C98B990B-E305-4C96-9980-E011B0950CBE}" type="slidenum">
              <a:rPr lang="ru-RU"/>
              <a:pPr>
                <a:defRPr/>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35D6406E-F3DE-41DE-9D3E-10778ED1E7DE}" type="slidenum">
              <a:rPr lang="ru-RU"/>
              <a:pPr>
                <a:defRPr/>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E13730C-E836-4405-BFBC-F661878B766A}" type="slidenum">
              <a:rPr lang="ru-RU"/>
              <a:pPr>
                <a:defRPr/>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4F99B61-AAFC-4FCF-9E76-DA1E124B6D50}" type="slidenum">
              <a:rPr lang="ru-RU"/>
              <a:pPr>
                <a:defRPr/>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cstate="email"/>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242887E2-56C2-4CF4-834C-5F8F9A29FDC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dissolv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6.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5.png"/><Relationship Id="rId17" Type="http://schemas.openxmlformats.org/officeDocument/2006/relationships/image" Target="../media/image70.png"/><Relationship Id="rId2" Type="http://schemas.openxmlformats.org/officeDocument/2006/relationships/image" Target="../media/image2.png"/><Relationship Id="rId16"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64.png"/><Relationship Id="rId5" Type="http://schemas.openxmlformats.org/officeDocument/2006/relationships/image" Target="../media/image59.png"/><Relationship Id="rId15" Type="http://schemas.openxmlformats.org/officeDocument/2006/relationships/image" Target="../media/image68.png"/><Relationship Id="rId10" Type="http://schemas.microsoft.com/office/2007/relationships/hdphoto" Target="../media/hdphoto1.wdp"/><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7.pn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1.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72.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9.jpg"/><Relationship Id="rId4" Type="http://schemas.openxmlformats.org/officeDocument/2006/relationships/image" Target="../media/image78.jpg"/></Relationships>
</file>

<file path=ppt/slides/_rels/slide2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2.jpg"/><Relationship Id="rId4" Type="http://schemas.openxmlformats.org/officeDocument/2006/relationships/image" Target="../media/image81.jpg"/></Relationships>
</file>

<file path=ppt/slides/_rels/slide23.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6.jpg"/><Relationship Id="rId5" Type="http://schemas.openxmlformats.org/officeDocument/2006/relationships/image" Target="../media/image85.jpg"/><Relationship Id="rId4" Type="http://schemas.openxmlformats.org/officeDocument/2006/relationships/image" Target="../media/image84.jpg"/></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5.emf"/><Relationship Id="rId3" Type="http://schemas.openxmlformats.org/officeDocument/2006/relationships/image" Target="../media/image5.emf"/><Relationship Id="rId7" Type="http://schemas.openxmlformats.org/officeDocument/2006/relationships/image" Target="../media/image9.emf"/><Relationship Id="rId12" Type="http://schemas.openxmlformats.org/officeDocument/2006/relationships/image" Target="../media/image14.em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8.emf"/><Relationship Id="rId11" Type="http://schemas.openxmlformats.org/officeDocument/2006/relationships/image" Target="../media/image13.emf"/><Relationship Id="rId5" Type="http://schemas.openxmlformats.org/officeDocument/2006/relationships/image" Target="../media/image7.emf"/><Relationship Id="rId10" Type="http://schemas.openxmlformats.org/officeDocument/2006/relationships/image" Target="../media/image12.emf"/><Relationship Id="rId4" Type="http://schemas.openxmlformats.org/officeDocument/2006/relationships/image" Target="../media/image6.emf"/><Relationship Id="rId9" Type="http://schemas.openxmlformats.org/officeDocument/2006/relationships/image" Target="../media/image11.emf"/><Relationship Id="rId14" Type="http://schemas.openxmlformats.org/officeDocument/2006/relationships/image" Target="../media/image16.emf"/></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3" Type="http://schemas.openxmlformats.org/officeDocument/2006/relationships/image" Target="../media/image17.png"/><Relationship Id="rId21" Type="http://schemas.openxmlformats.org/officeDocument/2006/relationships/image" Target="../media/image35.jpe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2.png"/><Relationship Id="rId16" Type="http://schemas.openxmlformats.org/officeDocument/2006/relationships/image" Target="../media/image30.jpeg"/><Relationship Id="rId20"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jpeg"/><Relationship Id="rId15" Type="http://schemas.openxmlformats.org/officeDocument/2006/relationships/image" Target="../media/image29.jpeg"/><Relationship Id="rId23" Type="http://schemas.openxmlformats.org/officeDocument/2006/relationships/image" Target="../media/image37.jpeg"/><Relationship Id="rId10" Type="http://schemas.openxmlformats.org/officeDocument/2006/relationships/image" Target="../media/image24.png"/><Relationship Id="rId19" Type="http://schemas.openxmlformats.org/officeDocument/2006/relationships/image" Target="../media/image33.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jpeg"/><Relationship Id="rId22" Type="http://schemas.openxmlformats.org/officeDocument/2006/relationships/image" Target="../media/image36.pn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jpeg"/><Relationship Id="rId3" Type="http://schemas.openxmlformats.org/officeDocument/2006/relationships/image" Target="../media/image29.jpeg"/><Relationship Id="rId7" Type="http://schemas.openxmlformats.org/officeDocument/2006/relationships/image" Target="../media/image41.png"/><Relationship Id="rId12" Type="http://schemas.openxmlformats.org/officeDocument/2006/relationships/image" Target="../media/image46.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0.jpeg"/><Relationship Id="rId11" Type="http://schemas.openxmlformats.org/officeDocument/2006/relationships/image" Target="../media/image45.pn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prstClr val="black"/>
              <a:schemeClr val="accent1">
                <a:tint val="45000"/>
                <a:satMod val="400000"/>
              </a:schemeClr>
            </a:duotone>
          </a:blip>
          <a:srcRect/>
          <a:stretch>
            <a:fillRect l="-10000" r="-10000"/>
          </a:stretch>
        </a:blipFill>
        <a:effectLst/>
      </p:bgPr>
    </p:bg>
    <p:spTree>
      <p:nvGrpSpPr>
        <p:cNvPr id="1" name=""/>
        <p:cNvGrpSpPr/>
        <p:nvPr/>
      </p:nvGrpSpPr>
      <p:grpSpPr>
        <a:xfrm>
          <a:off x="0" y="0"/>
          <a:ext cx="0" cy="0"/>
          <a:chOff x="0" y="0"/>
          <a:chExt cx="0" cy="0"/>
        </a:xfrm>
      </p:grpSpPr>
      <p:pic>
        <p:nvPicPr>
          <p:cNvPr id="7" name="Food Network Television Intr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563451"/>
            <a:ext cx="9144000" cy="5151549"/>
          </a:xfrm>
          <a:prstGeom prst="rect">
            <a:avLst/>
          </a:prstGeom>
        </p:spPr>
      </p:pic>
    </p:spTree>
    <p:extLst>
      <p:ext uri="{BB962C8B-B14F-4D97-AF65-F5344CB8AC3E}">
        <p14:creationId xmlns:p14="http://schemas.microsoft.com/office/powerpoint/2010/main" val="330046294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7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76200" y="76200"/>
            <a:ext cx="8991600" cy="6705600"/>
          </a:xfrm>
        </p:spPr>
        <p:txBody>
          <a:bodyPr/>
          <a:lstStyle/>
          <a:p>
            <a:pPr marL="0" indent="0">
              <a:lnSpc>
                <a:spcPct val="125000"/>
              </a:lnSpc>
              <a:spcBef>
                <a:spcPts val="0"/>
              </a:spcBef>
              <a:buNone/>
            </a:pPr>
            <a:r>
              <a:rPr lang="en-US" sz="2800" dirty="0">
                <a:latin typeface="Times New Roman" panose="02020603050405020304" pitchFamily="18" charset="0"/>
                <a:cs typeface="Times New Roman" panose="02020603050405020304" pitchFamily="18" charset="0"/>
              </a:rPr>
              <a:t>Lunch time is between twelve and two pm.  British </a:t>
            </a:r>
            <a:r>
              <a:rPr lang="en-US" sz="2800" dirty="0" smtClean="0">
                <a:latin typeface="Times New Roman" panose="02020603050405020304" pitchFamily="18" charset="0"/>
                <a:cs typeface="Times New Roman" panose="02020603050405020304" pitchFamily="18" charset="0"/>
              </a:rPr>
              <a:t>people</a:t>
            </a:r>
          </a:p>
          <a:p>
            <a:pPr marL="0" indent="0">
              <a:lnSpc>
                <a:spcPct val="125000"/>
              </a:lnSpc>
              <a:spcBef>
                <a:spcPts val="0"/>
              </a:spcBef>
              <a:buNone/>
            </a:pPr>
            <a:r>
              <a:rPr lang="en-US" sz="2800" dirty="0" smtClean="0">
                <a:latin typeface="Times New Roman" panose="02020603050405020304" pitchFamily="18" charset="0"/>
                <a:cs typeface="Times New Roman" panose="02020603050405020304" pitchFamily="18" charset="0"/>
              </a:rPr>
              <a:t>have </a:t>
            </a:r>
            <a:r>
              <a:rPr lang="en-US" sz="2800" dirty="0">
                <a:latin typeface="Times New Roman" panose="02020603050405020304" pitchFamily="18" charset="0"/>
                <a:cs typeface="Times New Roman" panose="02020603050405020304" pitchFamily="18" charset="0"/>
              </a:rPr>
              <a:t>lunch in their lunch boxes. For lunch they have a </a:t>
            </a:r>
            <a:r>
              <a:rPr lang="en-US" sz="2800" dirty="0" smtClean="0">
                <a:latin typeface="Times New Roman" panose="02020603050405020304" pitchFamily="18" charset="0"/>
                <a:cs typeface="Times New Roman" panose="02020603050405020304" pitchFamily="18" charset="0"/>
              </a:rPr>
              <a:t>_        , </a:t>
            </a:r>
            <a:r>
              <a:rPr lang="en-US" sz="2800" dirty="0">
                <a:latin typeface="Times New Roman" panose="02020603050405020304" pitchFamily="18" charset="0"/>
                <a:cs typeface="Times New Roman" panose="02020603050405020304" pitchFamily="18" charset="0"/>
              </a:rPr>
              <a:t>a packet of </a:t>
            </a:r>
            <a:r>
              <a:rPr lang="en-US" sz="2800" dirty="0" smtClean="0">
                <a:latin typeface="Times New Roman" panose="02020603050405020304" pitchFamily="18" charset="0"/>
                <a:cs typeface="Times New Roman" panose="02020603050405020304" pitchFamily="18" charset="0"/>
              </a:rPr>
              <a:t>_          _, </a:t>
            </a:r>
            <a:r>
              <a:rPr lang="en-US" sz="2800" dirty="0">
                <a:latin typeface="Times New Roman" panose="02020603050405020304" pitchFamily="18" charset="0"/>
                <a:cs typeface="Times New Roman" panose="02020603050405020304" pitchFamily="18" charset="0"/>
              </a:rPr>
              <a:t>a piece of </a:t>
            </a:r>
            <a:r>
              <a:rPr lang="en-US" sz="2800" dirty="0" smtClean="0">
                <a:latin typeface="Times New Roman" panose="02020603050405020304" pitchFamily="18" charset="0"/>
                <a:cs typeface="Times New Roman" panose="02020603050405020304" pitchFamily="18" charset="0"/>
              </a:rPr>
              <a:t>_            _ </a:t>
            </a:r>
            <a:r>
              <a:rPr lang="en-US" sz="2800" dirty="0">
                <a:latin typeface="Times New Roman" panose="02020603050405020304" pitchFamily="18" charset="0"/>
                <a:cs typeface="Times New Roman" panose="02020603050405020304" pitchFamily="18" charset="0"/>
              </a:rPr>
              <a:t>and something to drink as </a:t>
            </a:r>
            <a:r>
              <a:rPr lang="en-US" sz="2800" dirty="0" smtClean="0">
                <a:latin typeface="Times New Roman" panose="02020603050405020304" pitchFamily="18" charset="0"/>
                <a:cs typeface="Times New Roman" panose="02020603050405020304" pitchFamily="18" charset="0"/>
              </a:rPr>
              <a:t>_          _, _         _,        _ </a:t>
            </a:r>
            <a:r>
              <a:rPr lang="en-US" sz="2800" dirty="0">
                <a:latin typeface="Times New Roman" panose="02020603050405020304" pitchFamily="18" charset="0"/>
                <a:cs typeface="Times New Roman" panose="02020603050405020304" pitchFamily="18" charset="0"/>
              </a:rPr>
              <a:t>or </a:t>
            </a:r>
            <a:r>
              <a:rPr lang="en-US" sz="2800" dirty="0" smtClean="0">
                <a:latin typeface="Times New Roman" panose="02020603050405020304" pitchFamily="18" charset="0"/>
                <a:cs typeface="Times New Roman" panose="02020603050405020304" pitchFamily="18" charset="0"/>
              </a:rPr>
              <a:t>_       _.</a:t>
            </a:r>
          </a:p>
          <a:p>
            <a:pPr marL="0" indent="0">
              <a:spcBef>
                <a:spcPts val="0"/>
              </a:spcBef>
              <a:buNone/>
            </a:pPr>
            <a:endParaRPr lang="en-US" sz="1600" dirty="0" smtClean="0">
              <a:latin typeface="Times New Roman" panose="02020603050405020304" pitchFamily="18" charset="0"/>
              <a:cs typeface="Times New Roman" panose="02020603050405020304" pitchFamily="18" charset="0"/>
            </a:endParaRPr>
          </a:p>
          <a:p>
            <a:pPr marL="0" indent="0">
              <a:spcBef>
                <a:spcPts val="0"/>
              </a:spcBef>
              <a:buNone/>
            </a:pPr>
            <a:r>
              <a:rPr lang="en-US" sz="2800" dirty="0" smtClean="0">
                <a:latin typeface="Times New Roman" panose="02020603050405020304" pitchFamily="18" charset="0"/>
                <a:cs typeface="Times New Roman" panose="02020603050405020304" pitchFamily="18" charset="0"/>
              </a:rPr>
              <a:t>Most </a:t>
            </a:r>
            <a:r>
              <a:rPr lang="en-US" sz="2800" dirty="0">
                <a:latin typeface="Times New Roman" panose="02020603050405020304" pitchFamily="18" charset="0"/>
                <a:cs typeface="Times New Roman" panose="02020603050405020304" pitchFamily="18" charset="0"/>
              </a:rPr>
              <a:t>British people have dinner between 6 and 8 </a:t>
            </a:r>
            <a:r>
              <a:rPr lang="en-US" sz="2800" dirty="0" smtClean="0">
                <a:latin typeface="Times New Roman" panose="02020603050405020304" pitchFamily="18" charset="0"/>
                <a:cs typeface="Times New Roman" panose="02020603050405020304" pitchFamily="18" charset="0"/>
              </a:rPr>
              <a:t>p.m</a:t>
            </a:r>
            <a:r>
              <a:rPr lang="en-US" sz="2800" dirty="0">
                <a:latin typeface="Times New Roman" panose="02020603050405020304" pitchFamily="18" charset="0"/>
                <a:cs typeface="Times New Roman" panose="02020603050405020304" pitchFamily="18" charset="0"/>
              </a:rPr>
              <a:t>. A traditional British dinner (or supper) meal usually consisted of </a:t>
            </a:r>
            <a:r>
              <a:rPr lang="en-US" sz="2800" dirty="0" smtClean="0">
                <a:latin typeface="Times New Roman" panose="02020603050405020304" pitchFamily="18" charset="0"/>
                <a:cs typeface="Times New Roman" panose="02020603050405020304" pitchFamily="18" charset="0"/>
              </a:rPr>
              <a:t>_           </a:t>
            </a:r>
            <a:r>
              <a:rPr lang="en-US" sz="2800" dirty="0">
                <a:latin typeface="Times New Roman" panose="02020603050405020304" pitchFamily="18" charset="0"/>
                <a:cs typeface="Times New Roman" panose="02020603050405020304" pitchFamily="18" charset="0"/>
              </a:rPr>
              <a:t>_ or </a:t>
            </a:r>
            <a:r>
              <a:rPr lang="en-US" sz="2800" dirty="0" smtClean="0">
                <a:latin typeface="Times New Roman" panose="02020603050405020304" pitchFamily="18" charset="0"/>
                <a:cs typeface="Times New Roman" panose="02020603050405020304" pitchFamily="18" charset="0"/>
              </a:rPr>
              <a:t>__           </a:t>
            </a:r>
            <a:r>
              <a:rPr lang="en-US" sz="2800" dirty="0">
                <a:latin typeface="Times New Roman" panose="02020603050405020304" pitchFamily="18" charset="0"/>
                <a:cs typeface="Times New Roman" panose="02020603050405020304" pitchFamily="18" charset="0"/>
              </a:rPr>
              <a:t>_ and two different </a:t>
            </a:r>
            <a:r>
              <a:rPr lang="en-US" sz="2800" dirty="0" smtClean="0">
                <a:latin typeface="Times New Roman" panose="02020603050405020304" pitchFamily="18" charset="0"/>
                <a:cs typeface="Times New Roman" panose="02020603050405020304" pitchFamily="18" charset="0"/>
              </a:rPr>
              <a:t>_               </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One </a:t>
            </a:r>
            <a:r>
              <a:rPr lang="en-US" sz="2800" dirty="0">
                <a:latin typeface="Times New Roman" panose="02020603050405020304" pitchFamily="18" charset="0"/>
                <a:cs typeface="Times New Roman" panose="02020603050405020304" pitchFamily="18" charset="0"/>
              </a:rPr>
              <a:t>of the vegetables is almost always </a:t>
            </a:r>
            <a:r>
              <a:rPr lang="en-US" sz="2800" dirty="0" smtClean="0">
                <a:latin typeface="Times New Roman" panose="02020603050405020304" pitchFamily="18" charset="0"/>
                <a:cs typeface="Times New Roman" panose="02020603050405020304" pitchFamily="18" charset="0"/>
              </a:rPr>
              <a:t>_           . Today,</a:t>
            </a:r>
            <a:r>
              <a:rPr lang="en-US" sz="2800" dirty="0">
                <a:latin typeface="Times New Roman" panose="02020603050405020304" pitchFamily="18" charset="0"/>
                <a:cs typeface="Times New Roman" panose="02020603050405020304" pitchFamily="18" charset="0"/>
              </a:rPr>
              <a:t> a lot of British people like Italian, Chinese and Indian food. Popular dinner </a:t>
            </a:r>
            <a:r>
              <a:rPr lang="en-US" sz="2800" dirty="0" smtClean="0">
                <a:latin typeface="Times New Roman" panose="02020603050405020304" pitchFamily="18" charset="0"/>
                <a:cs typeface="Times New Roman" panose="02020603050405020304" pitchFamily="18" charset="0"/>
              </a:rPr>
              <a:t>meals </a:t>
            </a:r>
            <a:r>
              <a:rPr lang="en-US" sz="2800" dirty="0">
                <a:latin typeface="Times New Roman" panose="02020603050405020304" pitchFamily="18" charset="0"/>
                <a:cs typeface="Times New Roman" panose="02020603050405020304" pitchFamily="18" charset="0"/>
              </a:rPr>
              <a:t>include </a:t>
            </a:r>
            <a:r>
              <a:rPr lang="en-US" sz="2800" dirty="0" smtClean="0">
                <a:latin typeface="Times New Roman" panose="02020603050405020304" pitchFamily="18" charset="0"/>
                <a:cs typeface="Times New Roman" panose="02020603050405020304" pitchFamily="18" charset="0"/>
              </a:rPr>
              <a:t>_         _  </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_         </a:t>
            </a:r>
            <a:r>
              <a:rPr lang="en-US" sz="2800" dirty="0">
                <a:latin typeface="Times New Roman" panose="02020603050405020304" pitchFamily="18" charset="0"/>
                <a:cs typeface="Times New Roman" panose="02020603050405020304" pitchFamily="18" charset="0"/>
              </a:rPr>
              <a:t>_  or curry. They also like </a:t>
            </a:r>
            <a:r>
              <a:rPr lang="en-US" sz="2800" dirty="0" smtClean="0">
                <a:latin typeface="Times New Roman" panose="02020603050405020304" pitchFamily="18" charset="0"/>
                <a:cs typeface="Times New Roman" panose="02020603050405020304" pitchFamily="18" charset="0"/>
              </a:rPr>
              <a:t>_             </a:t>
            </a:r>
            <a:r>
              <a:rPr lang="en-US" sz="2800" dirty="0">
                <a:latin typeface="Times New Roman" panose="02020603050405020304" pitchFamily="18" charset="0"/>
                <a:cs typeface="Times New Roman" panose="02020603050405020304" pitchFamily="18" charset="0"/>
              </a:rPr>
              <a:t>__ and </a:t>
            </a:r>
            <a:r>
              <a:rPr lang="en-US" sz="2800" dirty="0" smtClean="0">
                <a:latin typeface="Times New Roman" panose="02020603050405020304" pitchFamily="18" charset="0"/>
                <a:cs typeface="Times New Roman" panose="02020603050405020304" pitchFamily="18" charset="0"/>
              </a:rPr>
              <a:t>__         </a:t>
            </a:r>
            <a:r>
              <a:rPr lang="en-US" sz="2800" dirty="0">
                <a:latin typeface="Times New Roman" panose="02020603050405020304" pitchFamily="18" charset="0"/>
                <a:cs typeface="Times New Roman" panose="02020603050405020304" pitchFamily="18" charset="0"/>
              </a:rPr>
              <a:t>. People often get takeaway </a:t>
            </a:r>
            <a:endParaRPr lang="en-US" sz="2800" dirty="0" smtClean="0">
              <a:latin typeface="Times New Roman" panose="02020603050405020304" pitchFamily="18" charset="0"/>
              <a:cs typeface="Times New Roman" panose="02020603050405020304" pitchFamily="18" charset="0"/>
            </a:endParaRPr>
          </a:p>
          <a:p>
            <a:pPr marL="0" indent="0">
              <a:spcBef>
                <a:spcPts val="0"/>
              </a:spcBef>
              <a:buNone/>
            </a:pPr>
            <a:endParaRPr lang="en-US" sz="1600" dirty="0">
              <a:latin typeface="Times New Roman" panose="02020603050405020304" pitchFamily="18" charset="0"/>
              <a:cs typeface="Times New Roman" panose="02020603050405020304" pitchFamily="18" charset="0"/>
            </a:endParaRPr>
          </a:p>
          <a:p>
            <a:pPr marL="0" indent="0">
              <a:spcBef>
                <a:spcPts val="0"/>
              </a:spcBef>
              <a:buNone/>
            </a:pPr>
            <a:r>
              <a:rPr lang="en-US" sz="2800" dirty="0" smtClean="0">
                <a:latin typeface="Times New Roman" panose="02020603050405020304" pitchFamily="18" charset="0"/>
                <a:cs typeface="Times New Roman" panose="02020603050405020304" pitchFamily="18" charset="0"/>
              </a:rPr>
              <a:t>meals </a:t>
            </a:r>
            <a:r>
              <a:rPr lang="en-US" sz="2800" dirty="0">
                <a:latin typeface="Times New Roman" panose="02020603050405020304" pitchFamily="18" charset="0"/>
                <a:cs typeface="Times New Roman" panose="02020603050405020304" pitchFamily="18" charset="0"/>
              </a:rPr>
              <a:t>— they buy the food at the restaurant and then bring it home to eat.</a:t>
            </a:r>
            <a:endParaRPr lang="en-US" sz="2800" dirty="0" smtClean="0">
              <a:latin typeface="Times New Roman" panose="02020603050405020304" pitchFamily="18" charset="0"/>
              <a:cs typeface="Times New Roman" panose="02020603050405020304" pitchFamily="18" charset="0"/>
            </a:endParaRPr>
          </a:p>
        </p:txBody>
      </p:sp>
      <p:pic>
        <p:nvPicPr>
          <p:cNvPr id="5" name="Рисунок 4"/>
          <p:cNvPicPr/>
          <p:nvPr/>
        </p:nvPicPr>
        <p:blipFill>
          <a:blip r:embed="rId3">
            <a:extLst>
              <a:ext uri="{28A0092B-C50C-407E-A947-70E740481C1C}">
                <a14:useLocalDpi xmlns:a14="http://schemas.microsoft.com/office/drawing/2010/main" val="0"/>
              </a:ext>
            </a:extLst>
          </a:blip>
          <a:srcRect/>
          <a:stretch>
            <a:fillRect/>
          </a:stretch>
        </p:blipFill>
        <p:spPr bwMode="auto">
          <a:xfrm>
            <a:off x="7924800" y="609600"/>
            <a:ext cx="914400" cy="685800"/>
          </a:xfrm>
          <a:prstGeom prst="rect">
            <a:avLst/>
          </a:prstGeom>
          <a:noFill/>
        </p:spPr>
      </p:pic>
      <p:pic>
        <p:nvPicPr>
          <p:cNvPr id="6" name="Рисунок 5"/>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143000"/>
            <a:ext cx="838200" cy="685800"/>
          </a:xfrm>
          <a:prstGeom prst="rect">
            <a:avLst/>
          </a:prstGeom>
          <a:noFill/>
        </p:spPr>
      </p:pic>
      <p:pic>
        <p:nvPicPr>
          <p:cNvPr id="7" name="Рисунок 6"/>
          <p:cNvPicPr/>
          <p:nvPr/>
        </p:nvPicPr>
        <p:blipFill>
          <a:blip r:embed="rId5">
            <a:extLst>
              <a:ext uri="{28A0092B-C50C-407E-A947-70E740481C1C}">
                <a14:useLocalDpi xmlns:a14="http://schemas.microsoft.com/office/drawing/2010/main" val="0"/>
              </a:ext>
            </a:extLst>
          </a:blip>
          <a:srcRect/>
          <a:stretch>
            <a:fillRect/>
          </a:stretch>
        </p:blipFill>
        <p:spPr bwMode="auto">
          <a:xfrm>
            <a:off x="4800599" y="1135566"/>
            <a:ext cx="1219198" cy="568712"/>
          </a:xfrm>
          <a:prstGeom prst="rect">
            <a:avLst/>
          </a:prstGeom>
          <a:noFill/>
        </p:spPr>
      </p:pic>
      <p:pic>
        <p:nvPicPr>
          <p:cNvPr id="8" name="Рисунок 7"/>
          <p:cNvPicPr/>
          <p:nvPr/>
        </p:nvPicPr>
        <p:blipFill>
          <a:blip r:embed="rId6">
            <a:extLst>
              <a:ext uri="{28A0092B-C50C-407E-A947-70E740481C1C}">
                <a14:useLocalDpi xmlns:a14="http://schemas.microsoft.com/office/drawing/2010/main" val="0"/>
              </a:ext>
            </a:extLst>
          </a:blip>
          <a:srcRect/>
          <a:stretch>
            <a:fillRect/>
          </a:stretch>
        </p:blipFill>
        <p:spPr bwMode="auto">
          <a:xfrm>
            <a:off x="1600200" y="1828800"/>
            <a:ext cx="762000" cy="637478"/>
          </a:xfrm>
          <a:prstGeom prst="rect">
            <a:avLst/>
          </a:prstGeom>
          <a:noFill/>
        </p:spPr>
      </p:pic>
      <p:pic>
        <p:nvPicPr>
          <p:cNvPr id="9" name="Рисунок 8"/>
          <p:cNvPicPr/>
          <p:nvPr/>
        </p:nvPicPr>
        <p:blipFill>
          <a:blip r:embed="rId7">
            <a:extLst>
              <a:ext uri="{28A0092B-C50C-407E-A947-70E740481C1C}">
                <a14:useLocalDpi xmlns:a14="http://schemas.microsoft.com/office/drawing/2010/main" val="0"/>
              </a:ext>
            </a:extLst>
          </a:blip>
          <a:srcRect/>
          <a:stretch>
            <a:fillRect/>
          </a:stretch>
        </p:blipFill>
        <p:spPr bwMode="auto">
          <a:xfrm>
            <a:off x="2982695" y="1704278"/>
            <a:ext cx="839385" cy="762000"/>
          </a:xfrm>
          <a:prstGeom prst="rect">
            <a:avLst/>
          </a:prstGeom>
          <a:noFill/>
        </p:spPr>
      </p:pic>
      <p:pic>
        <p:nvPicPr>
          <p:cNvPr id="10" name="Рисунок 9"/>
          <p:cNvPicPr/>
          <p:nvPr/>
        </p:nvPicPr>
        <p:blipFill>
          <a:blip r:embed="rId8">
            <a:extLst>
              <a:ext uri="{28A0092B-C50C-407E-A947-70E740481C1C}">
                <a14:useLocalDpi xmlns:a14="http://schemas.microsoft.com/office/drawing/2010/main" val="0"/>
              </a:ext>
            </a:extLst>
          </a:blip>
          <a:srcRect/>
          <a:stretch>
            <a:fillRect/>
          </a:stretch>
        </p:blipFill>
        <p:spPr bwMode="auto">
          <a:xfrm>
            <a:off x="4082096" y="1675471"/>
            <a:ext cx="675005" cy="734122"/>
          </a:xfrm>
          <a:prstGeom prst="rect">
            <a:avLst/>
          </a:prstGeom>
          <a:noFill/>
        </p:spPr>
      </p:pic>
      <p:pic>
        <p:nvPicPr>
          <p:cNvPr id="11" name="Рисунок 10"/>
          <p:cNvPicPr/>
          <p:nvPr/>
        </p:nvPicPr>
        <p:blipFill>
          <a:blip r:embed="rId9">
            <a:extLst>
              <a:ext uri="{BEBA8EAE-BF5A-486C-A8C5-ECC9F3942E4B}">
                <a14:imgProps xmlns:a14="http://schemas.microsoft.com/office/drawing/2010/main">
                  <a14:imgLayer r:embed="rId10">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653087" y="1704279"/>
            <a:ext cx="595313" cy="657922"/>
          </a:xfrm>
          <a:prstGeom prst="rect">
            <a:avLst/>
          </a:prstGeom>
          <a:noFill/>
        </p:spPr>
      </p:pic>
      <p:pic>
        <p:nvPicPr>
          <p:cNvPr id="14" name="Рисунок 13"/>
          <p:cNvPicPr/>
          <p:nvPr/>
        </p:nvPicPr>
        <p:blipFill>
          <a:blip r:embed="rId11">
            <a:extLst>
              <a:ext uri="{28A0092B-C50C-407E-A947-70E740481C1C}">
                <a14:useLocalDpi xmlns:a14="http://schemas.microsoft.com/office/drawing/2010/main" val="0"/>
              </a:ext>
            </a:extLst>
          </a:blip>
          <a:srcRect/>
          <a:stretch>
            <a:fillRect/>
          </a:stretch>
        </p:blipFill>
        <p:spPr bwMode="auto">
          <a:xfrm>
            <a:off x="762000" y="3276600"/>
            <a:ext cx="914400" cy="609600"/>
          </a:xfrm>
          <a:prstGeom prst="rect">
            <a:avLst/>
          </a:prstGeom>
          <a:noFill/>
        </p:spPr>
      </p:pic>
      <p:pic>
        <p:nvPicPr>
          <p:cNvPr id="15" name="Рисунок 14"/>
          <p:cNvPicPr/>
          <p:nvPr/>
        </p:nvPicPr>
        <p:blipFill>
          <a:blip r:embed="rId12">
            <a:extLst>
              <a:ext uri="{28A0092B-C50C-407E-A947-70E740481C1C}">
                <a14:useLocalDpi xmlns:a14="http://schemas.microsoft.com/office/drawing/2010/main" val="0"/>
              </a:ext>
            </a:extLst>
          </a:blip>
          <a:srcRect/>
          <a:stretch>
            <a:fillRect/>
          </a:stretch>
        </p:blipFill>
        <p:spPr bwMode="auto">
          <a:xfrm>
            <a:off x="2446636" y="3315396"/>
            <a:ext cx="1210964" cy="570803"/>
          </a:xfrm>
          <a:prstGeom prst="rect">
            <a:avLst/>
          </a:prstGeom>
          <a:noFill/>
        </p:spPr>
      </p:pic>
      <p:pic>
        <p:nvPicPr>
          <p:cNvPr id="16" name="Рисунок 15"/>
          <p:cNvPicPr/>
          <p:nvPr/>
        </p:nvPicPr>
        <p:blipFill>
          <a:blip r:embed="rId13">
            <a:extLst>
              <a:ext uri="{28A0092B-C50C-407E-A947-70E740481C1C}">
                <a14:useLocalDpi xmlns:a14="http://schemas.microsoft.com/office/drawing/2010/main" val="0"/>
              </a:ext>
            </a:extLst>
          </a:blip>
          <a:srcRect/>
          <a:stretch>
            <a:fillRect/>
          </a:stretch>
        </p:blipFill>
        <p:spPr bwMode="auto">
          <a:xfrm>
            <a:off x="6553200" y="3315396"/>
            <a:ext cx="1371600" cy="570803"/>
          </a:xfrm>
          <a:prstGeom prst="rect">
            <a:avLst/>
          </a:prstGeom>
          <a:noFill/>
        </p:spPr>
      </p:pic>
      <p:pic>
        <p:nvPicPr>
          <p:cNvPr id="17" name="Рисунок 16"/>
          <p:cNvPicPr/>
          <p:nvPr/>
        </p:nvPicPr>
        <p:blipFill>
          <a:blip r:embed="rId14">
            <a:extLst>
              <a:ext uri="{28A0092B-C50C-407E-A947-70E740481C1C}">
                <a14:useLocalDpi xmlns:a14="http://schemas.microsoft.com/office/drawing/2010/main" val="0"/>
              </a:ext>
            </a:extLst>
          </a:blip>
          <a:srcRect/>
          <a:stretch>
            <a:fillRect/>
          </a:stretch>
        </p:blipFill>
        <p:spPr bwMode="auto">
          <a:xfrm>
            <a:off x="5019264" y="3767712"/>
            <a:ext cx="1152936" cy="499488"/>
          </a:xfrm>
          <a:prstGeom prst="rect">
            <a:avLst/>
          </a:prstGeom>
          <a:noFill/>
        </p:spPr>
      </p:pic>
      <p:pic>
        <p:nvPicPr>
          <p:cNvPr id="18" name="Рисунок 17"/>
          <p:cNvPicPr/>
          <p:nvPr/>
        </p:nvPicPr>
        <p:blipFill>
          <a:blip r:embed="rId15">
            <a:extLst>
              <a:ext uri="{28A0092B-C50C-407E-A947-70E740481C1C}">
                <a14:useLocalDpi xmlns:a14="http://schemas.microsoft.com/office/drawing/2010/main" val="0"/>
              </a:ext>
            </a:extLst>
          </a:blip>
          <a:srcRect/>
          <a:stretch>
            <a:fillRect/>
          </a:stretch>
        </p:blipFill>
        <p:spPr bwMode="auto">
          <a:xfrm>
            <a:off x="3402387" y="4576948"/>
            <a:ext cx="788613" cy="604652"/>
          </a:xfrm>
          <a:prstGeom prst="rect">
            <a:avLst/>
          </a:prstGeom>
          <a:noFill/>
        </p:spPr>
      </p:pic>
      <p:pic>
        <p:nvPicPr>
          <p:cNvPr id="19" name="Рисунок 18"/>
          <p:cNvPicPr/>
          <p:nvPr/>
        </p:nvPicPr>
        <p:blipFill>
          <a:blip r:embed="rId16">
            <a:extLst>
              <a:ext uri="{28A0092B-C50C-407E-A947-70E740481C1C}">
                <a14:useLocalDpi xmlns:a14="http://schemas.microsoft.com/office/drawing/2010/main" val="0"/>
              </a:ext>
            </a:extLst>
          </a:blip>
          <a:srcRect/>
          <a:stretch>
            <a:fillRect/>
          </a:stretch>
        </p:blipFill>
        <p:spPr bwMode="auto">
          <a:xfrm>
            <a:off x="4834454" y="4580432"/>
            <a:ext cx="956746" cy="524968"/>
          </a:xfrm>
          <a:prstGeom prst="rect">
            <a:avLst/>
          </a:prstGeom>
          <a:noFill/>
        </p:spPr>
      </p:pic>
      <p:pic>
        <p:nvPicPr>
          <p:cNvPr id="20" name="Рисунок 19"/>
          <p:cNvPicPr/>
          <p:nvPr/>
        </p:nvPicPr>
        <p:blipFill>
          <a:blip r:embed="rId12">
            <a:extLst>
              <a:ext uri="{28A0092B-C50C-407E-A947-70E740481C1C}">
                <a14:useLocalDpi xmlns:a14="http://schemas.microsoft.com/office/drawing/2010/main" val="0"/>
              </a:ext>
            </a:extLst>
          </a:blip>
          <a:srcRect/>
          <a:stretch>
            <a:fillRect/>
          </a:stretch>
        </p:blipFill>
        <p:spPr bwMode="auto">
          <a:xfrm>
            <a:off x="994718" y="5029200"/>
            <a:ext cx="1210964" cy="570803"/>
          </a:xfrm>
          <a:prstGeom prst="rect">
            <a:avLst/>
          </a:prstGeom>
          <a:noFill/>
        </p:spPr>
      </p:pic>
      <p:pic>
        <p:nvPicPr>
          <p:cNvPr id="21" name="Рисунок 20"/>
          <p:cNvPicPr/>
          <p:nvPr/>
        </p:nvPicPr>
        <p:blipFill>
          <a:blip r:embed="rId17">
            <a:extLst>
              <a:ext uri="{28A0092B-C50C-407E-A947-70E740481C1C}">
                <a14:useLocalDpi xmlns:a14="http://schemas.microsoft.com/office/drawing/2010/main" val="0"/>
              </a:ext>
            </a:extLst>
          </a:blip>
          <a:srcRect/>
          <a:stretch>
            <a:fillRect/>
          </a:stretch>
        </p:blipFill>
        <p:spPr bwMode="auto">
          <a:xfrm>
            <a:off x="3368185" y="5213891"/>
            <a:ext cx="713912" cy="491583"/>
          </a:xfrm>
          <a:prstGeom prst="rect">
            <a:avLst/>
          </a:prstGeom>
          <a:noFill/>
        </p:spPr>
      </p:pic>
    </p:spTree>
    <p:extLst>
      <p:ext uri="{BB962C8B-B14F-4D97-AF65-F5344CB8AC3E}">
        <p14:creationId xmlns:p14="http://schemas.microsoft.com/office/powerpoint/2010/main" val="3973873939"/>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1624" y="76200"/>
            <a:ext cx="8229600" cy="884238"/>
          </a:xfrm>
        </p:spPr>
        <p:txBody>
          <a:bodyPr/>
          <a:lstStyle/>
          <a:p>
            <a:r>
              <a:rPr lang="en-US" sz="4800" b="1" dirty="0" smtClean="0">
                <a:latin typeface="Times New Roman" panose="02020603050405020304" pitchFamily="18" charset="0"/>
                <a:cs typeface="Times New Roman" panose="02020603050405020304" pitchFamily="18" charset="0"/>
              </a:rPr>
              <a:t>Post-reading activities</a:t>
            </a:r>
            <a:endParaRPr lang="ru-RU" sz="48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457200" y="960438"/>
            <a:ext cx="8229600" cy="5165725"/>
          </a:xfrm>
        </p:spPr>
        <p:txBody>
          <a:bodyPr/>
          <a:lstStyle/>
          <a:p>
            <a:pPr marL="0" indent="0" algn="ctr">
              <a:spcBef>
                <a:spcPts val="0"/>
              </a:spcBef>
              <a:buNone/>
            </a:pPr>
            <a:r>
              <a:rPr lang="en-US" b="1" dirty="0" smtClean="0">
                <a:latin typeface="Times New Roman" panose="02020603050405020304" pitchFamily="18" charset="0"/>
                <a:cs typeface="Times New Roman" panose="02020603050405020304" pitchFamily="18" charset="0"/>
              </a:rPr>
              <a:t>Agree </a:t>
            </a:r>
            <a:r>
              <a:rPr lang="en-US" b="1" dirty="0">
                <a:latin typeface="Times New Roman" panose="02020603050405020304" pitchFamily="18" charset="0"/>
                <a:cs typeface="Times New Roman" panose="02020603050405020304" pitchFamily="18" charset="0"/>
              </a:rPr>
              <a:t>or disagree with the </a:t>
            </a:r>
            <a:r>
              <a:rPr lang="en-US" b="1" dirty="0" smtClean="0">
                <a:latin typeface="Times New Roman" panose="02020603050405020304" pitchFamily="18" charset="0"/>
                <a:cs typeface="Times New Roman" panose="02020603050405020304" pitchFamily="18" charset="0"/>
              </a:rPr>
              <a:t>statements</a:t>
            </a:r>
          </a:p>
          <a:p>
            <a:pPr marL="0" lvl="0" algn="just">
              <a:spcBef>
                <a:spcPts val="0"/>
              </a:spcBef>
            </a:pPr>
            <a:r>
              <a:rPr lang="en-US" dirty="0">
                <a:latin typeface="Times New Roman" panose="02020603050405020304" pitchFamily="18" charset="0"/>
                <a:cs typeface="Times New Roman" panose="02020603050405020304" pitchFamily="18" charset="0"/>
              </a:rPr>
              <a:t>The English have four meals a day.</a:t>
            </a:r>
            <a:endParaRPr lang="ru-RU" dirty="0">
              <a:latin typeface="Times New Roman" panose="02020603050405020304" pitchFamily="18" charset="0"/>
              <a:cs typeface="Times New Roman" panose="02020603050405020304" pitchFamily="18" charset="0"/>
            </a:endParaRPr>
          </a:p>
          <a:p>
            <a:pPr marL="0" lvl="0" algn="just">
              <a:spcBef>
                <a:spcPts val="0"/>
              </a:spcBef>
            </a:pPr>
            <a:r>
              <a:rPr lang="en-US" dirty="0">
                <a:latin typeface="Times New Roman" panose="02020603050405020304" pitchFamily="18" charset="0"/>
                <a:cs typeface="Times New Roman" panose="02020603050405020304" pitchFamily="18" charset="0"/>
              </a:rPr>
              <a:t>In England breakfast time is between seven and nine.</a:t>
            </a:r>
            <a:endParaRPr lang="ru-RU" dirty="0">
              <a:latin typeface="Times New Roman" panose="02020603050405020304" pitchFamily="18" charset="0"/>
              <a:cs typeface="Times New Roman" panose="02020603050405020304" pitchFamily="18" charset="0"/>
            </a:endParaRPr>
          </a:p>
          <a:p>
            <a:pPr marL="0" lvl="0" algn="just">
              <a:spcBef>
                <a:spcPts val="0"/>
              </a:spcBef>
            </a:pPr>
            <a:r>
              <a:rPr lang="en-US" dirty="0">
                <a:latin typeface="Times New Roman" panose="02020603050405020304" pitchFamily="18" charset="0"/>
                <a:cs typeface="Times New Roman" panose="02020603050405020304" pitchFamily="18" charset="0"/>
              </a:rPr>
              <a:t>The traditional English breakfast consists of a glass of milk and some biscuits.</a:t>
            </a:r>
            <a:endParaRPr lang="ru-RU" dirty="0">
              <a:latin typeface="Times New Roman" panose="02020603050405020304" pitchFamily="18" charset="0"/>
              <a:cs typeface="Times New Roman" panose="02020603050405020304" pitchFamily="18" charset="0"/>
            </a:endParaRPr>
          </a:p>
          <a:p>
            <a:pPr marL="0" lvl="0" algn="just">
              <a:spcBef>
                <a:spcPts val="0"/>
              </a:spcBef>
            </a:pPr>
            <a:r>
              <a:rPr lang="en-US" dirty="0">
                <a:latin typeface="Times New Roman" panose="02020603050405020304" pitchFamily="18" charset="0"/>
                <a:cs typeface="Times New Roman" panose="02020603050405020304" pitchFamily="18" charset="0"/>
              </a:rPr>
              <a:t> Curry is a popular dish today.</a:t>
            </a:r>
            <a:endParaRPr lang="ru-RU" dirty="0">
              <a:latin typeface="Times New Roman" panose="02020603050405020304" pitchFamily="18" charset="0"/>
              <a:cs typeface="Times New Roman" panose="02020603050405020304" pitchFamily="18" charset="0"/>
            </a:endParaRPr>
          </a:p>
          <a:p>
            <a:pPr marL="0" lvl="0" algn="just">
              <a:spcBef>
                <a:spcPts val="0"/>
              </a:spcBef>
            </a:pPr>
            <a:r>
              <a:rPr lang="en-US" dirty="0">
                <a:latin typeface="Times New Roman" panose="02020603050405020304" pitchFamily="18" charset="0"/>
                <a:cs typeface="Times New Roman" panose="02020603050405020304" pitchFamily="18" charset="0"/>
              </a:rPr>
              <a:t>British people usually have three different vegetables for dinner</a:t>
            </a: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a:p>
            <a:pPr marL="0" algn="just">
              <a:spcBef>
                <a:spcPts val="0"/>
              </a:spcBef>
            </a:pPr>
            <a:r>
              <a:rPr lang="en-US" dirty="0">
                <a:latin typeface="Times New Roman" panose="02020603050405020304" pitchFamily="18" charset="0"/>
                <a:cs typeface="Times New Roman" panose="02020603050405020304" pitchFamily="18" charset="0"/>
              </a:rPr>
              <a:t>The English don’t like fish and chips.</a:t>
            </a:r>
            <a:endParaRPr lang="en-US" sz="4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5798720"/>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5400" b="1" dirty="0">
                <a:latin typeface="Times New Roman" panose="02020603050405020304" pitchFamily="18" charset="0"/>
                <a:cs typeface="Times New Roman" panose="02020603050405020304" pitchFamily="18" charset="0"/>
              </a:rPr>
              <a:t>Answer the questions</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457200" y="1600201"/>
            <a:ext cx="8229600" cy="3886200"/>
          </a:xfrm>
        </p:spPr>
        <p:txBody>
          <a:bodyPr/>
          <a:lstStyle/>
          <a:p>
            <a:pPr lvl="0"/>
            <a:r>
              <a:rPr lang="en-US" sz="2800" dirty="0">
                <a:latin typeface="Times New Roman" panose="02020603050405020304" pitchFamily="18" charset="0"/>
                <a:cs typeface="Times New Roman" panose="02020603050405020304" pitchFamily="18" charset="0"/>
              </a:rPr>
              <a:t>How many meals do the English have a day? What are they?</a:t>
            </a:r>
            <a:endParaRPr lang="ru-RU" sz="2800" dirty="0">
              <a:latin typeface="Times New Roman" panose="02020603050405020304" pitchFamily="18" charset="0"/>
              <a:cs typeface="Times New Roman" panose="02020603050405020304" pitchFamily="18" charset="0"/>
            </a:endParaRPr>
          </a:p>
          <a:p>
            <a:pPr lvl="0"/>
            <a:r>
              <a:rPr lang="en-US" sz="2800" dirty="0">
                <a:latin typeface="Times New Roman" panose="02020603050405020304" pitchFamily="18" charset="0"/>
                <a:cs typeface="Times New Roman" panose="02020603050405020304" pitchFamily="18" charset="0"/>
              </a:rPr>
              <a:t>What time do they have breakfast?</a:t>
            </a:r>
            <a:endParaRPr lang="ru-RU" sz="2800" dirty="0">
              <a:latin typeface="Times New Roman" panose="02020603050405020304" pitchFamily="18" charset="0"/>
              <a:cs typeface="Times New Roman" panose="02020603050405020304" pitchFamily="18" charset="0"/>
            </a:endParaRPr>
          </a:p>
          <a:p>
            <a:pPr lvl="0"/>
            <a:r>
              <a:rPr lang="en-US" sz="2800" dirty="0">
                <a:latin typeface="Times New Roman" panose="02020603050405020304" pitchFamily="18" charset="0"/>
                <a:cs typeface="Times New Roman" panose="02020603050405020304" pitchFamily="18" charset="0"/>
              </a:rPr>
              <a:t>What do they usually have for breakfast?</a:t>
            </a:r>
            <a:endParaRPr lang="ru-RU" sz="2800" dirty="0">
              <a:latin typeface="Times New Roman" panose="02020603050405020304" pitchFamily="18" charset="0"/>
              <a:cs typeface="Times New Roman" panose="02020603050405020304" pitchFamily="18" charset="0"/>
            </a:endParaRPr>
          </a:p>
          <a:p>
            <a:pPr lvl="0"/>
            <a:r>
              <a:rPr lang="en-US" sz="2800" dirty="0">
                <a:latin typeface="Times New Roman" panose="02020603050405020304" pitchFamily="18" charset="0"/>
                <a:cs typeface="Times New Roman" panose="02020603050405020304" pitchFamily="18" charset="0"/>
              </a:rPr>
              <a:t>What do British people usually have for lunch?</a:t>
            </a:r>
            <a:endParaRPr lang="ru-RU" sz="2800" dirty="0">
              <a:latin typeface="Times New Roman" panose="02020603050405020304" pitchFamily="18" charset="0"/>
              <a:cs typeface="Times New Roman" panose="02020603050405020304" pitchFamily="18" charset="0"/>
            </a:endParaRPr>
          </a:p>
          <a:p>
            <a:pPr lvl="0"/>
            <a:r>
              <a:rPr lang="en-US" sz="2800" dirty="0">
                <a:latin typeface="Times New Roman" panose="02020603050405020304" pitchFamily="18" charset="0"/>
                <a:cs typeface="Times New Roman" panose="02020603050405020304" pitchFamily="18" charset="0"/>
              </a:rPr>
              <a:t>When do they have </a:t>
            </a:r>
            <a:r>
              <a:rPr lang="en-US" sz="2800" dirty="0" smtClean="0">
                <a:latin typeface="Times New Roman" panose="02020603050405020304" pitchFamily="18" charset="0"/>
                <a:cs typeface="Times New Roman" panose="02020603050405020304" pitchFamily="18" charset="0"/>
              </a:rPr>
              <a:t>dinner</a:t>
            </a:r>
            <a:r>
              <a:rPr lang="en-US" sz="2800" dirty="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What do British people like eating for dinner today?</a:t>
            </a:r>
            <a:endParaRPr lang="en-US" sz="2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0593236"/>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pic>
        <p:nvPicPr>
          <p:cNvPr id="2" name="Fish and Chips Song">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76200" y="0"/>
            <a:ext cx="8957976" cy="6858000"/>
          </a:xfrm>
        </p:spPr>
      </p:pic>
    </p:spTree>
    <p:extLst>
      <p:ext uri="{BB962C8B-B14F-4D97-AF65-F5344CB8AC3E}">
        <p14:creationId xmlns:p14="http://schemas.microsoft.com/office/powerpoint/2010/main" val="4113848890"/>
      </p:ext>
    </p:extLst>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pic>
        <p:nvPicPr>
          <p:cNvPr id="6" name="This is Britain   Foo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71538"/>
            <a:ext cx="9144000" cy="5114925"/>
          </a:xfrm>
          <a:prstGeom prst="rect">
            <a:avLst/>
          </a:prstGeom>
        </p:spPr>
      </p:pic>
    </p:spTree>
    <p:extLst>
      <p:ext uri="{BB962C8B-B14F-4D97-AF65-F5344CB8AC3E}">
        <p14:creationId xmlns:p14="http://schemas.microsoft.com/office/powerpoint/2010/main" val="860768383"/>
      </p:ext>
    </p:extLst>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76200"/>
            <a:ext cx="8229600" cy="715962"/>
          </a:xfrm>
        </p:spPr>
        <p:txBody>
          <a:bodyPr/>
          <a:lstStyle/>
          <a:p>
            <a:r>
              <a:rPr lang="en-US" sz="5400" b="1" dirty="0">
                <a:latin typeface="Times New Roman" panose="02020603050405020304" pitchFamily="18" charset="0"/>
                <a:cs typeface="Times New Roman" panose="02020603050405020304" pitchFamily="18" charset="0"/>
              </a:rPr>
              <a:t>Choose the correct answer</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152400" y="792162"/>
            <a:ext cx="8839200" cy="5761038"/>
          </a:xfrm>
        </p:spPr>
        <p:txBody>
          <a:bodyPr/>
          <a:lstStyle/>
          <a:p>
            <a:pPr marL="0" lvl="0" indent="0">
              <a:spcBef>
                <a:spcPts val="0"/>
              </a:spcBef>
              <a:buNone/>
            </a:pPr>
            <a:r>
              <a:rPr lang="en-US" sz="2400" dirty="0" smtClean="0">
                <a:latin typeface="Times New Roman" panose="02020603050405020304" pitchFamily="18" charset="0"/>
                <a:cs typeface="Times New Roman" panose="02020603050405020304" pitchFamily="18" charset="0"/>
              </a:rPr>
              <a:t>1. The </a:t>
            </a:r>
            <a:r>
              <a:rPr lang="en-US" sz="2400" dirty="0">
                <a:latin typeface="Times New Roman" panose="02020603050405020304" pitchFamily="18" charset="0"/>
                <a:cs typeface="Times New Roman" panose="02020603050405020304" pitchFamily="18" charset="0"/>
              </a:rPr>
              <a:t>boy’s name is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smtClean="0">
                <a:latin typeface="Times New Roman" panose="02020603050405020304" pitchFamily="18" charset="0"/>
                <a:cs typeface="Times New Roman" panose="02020603050405020304" pitchFamily="18" charset="0"/>
              </a:rPr>
              <a:t>     a</a:t>
            </a:r>
            <a:r>
              <a:rPr lang="en-US" sz="2400" dirty="0">
                <a:latin typeface="Times New Roman" panose="02020603050405020304" pitchFamily="18" charset="0"/>
                <a:cs typeface="Times New Roman" panose="02020603050405020304" pitchFamily="18" charset="0"/>
              </a:rPr>
              <a:t>) Tom                        b) Nick                 c) John</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smtClean="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He is ……… years old.</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 fifteen                     b) twelve              c) ten</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3.  He lives in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smtClean="0">
                <a:latin typeface="Times New Roman" panose="02020603050405020304" pitchFamily="18" charset="0"/>
                <a:cs typeface="Times New Roman" panose="02020603050405020304" pitchFamily="18" charset="0"/>
              </a:rPr>
              <a:t>      a</a:t>
            </a:r>
            <a:r>
              <a:rPr lang="en-US" sz="2400" dirty="0">
                <a:latin typeface="Times New Roman" panose="02020603050405020304" pitchFamily="18" charset="0"/>
                <a:cs typeface="Times New Roman" panose="02020603050405020304" pitchFamily="18" charset="0"/>
              </a:rPr>
              <a:t>) London                   b) Oxford             c) Cambridge</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4. Children have got ……….  in their lunch boxes?</a:t>
            </a:r>
            <a:endParaRPr lang="ru-RU" sz="2400" dirty="0">
              <a:latin typeface="Times New Roman" panose="02020603050405020304" pitchFamily="18" charset="0"/>
              <a:cs typeface="Times New Roman" panose="02020603050405020304" pitchFamily="18" charset="0"/>
            </a:endParaRPr>
          </a:p>
          <a:p>
            <a:pPr marL="0" lvl="0" indent="0">
              <a:spcBef>
                <a:spcPts val="0"/>
              </a:spcBef>
              <a:buNone/>
            </a:pPr>
            <a:r>
              <a:rPr lang="en-US" sz="2400" dirty="0" smtClean="0">
                <a:latin typeface="Times New Roman" panose="02020603050405020304" pitchFamily="18" charset="0"/>
                <a:cs typeface="Times New Roman" panose="02020603050405020304" pitchFamily="18" charset="0"/>
              </a:rPr>
              <a:t>      a) a </a:t>
            </a:r>
            <a:r>
              <a:rPr lang="en-US" sz="2400" dirty="0">
                <a:latin typeface="Times New Roman" panose="02020603050405020304" pitchFamily="18" charset="0"/>
                <a:cs typeface="Times New Roman" panose="02020603050405020304" pitchFamily="18" charset="0"/>
              </a:rPr>
              <a:t>packet of crisps</a:t>
            </a:r>
            <a:r>
              <a:rPr lang="en-US" sz="2400" dirty="0" smtClean="0">
                <a:latin typeface="Times New Roman" panose="02020603050405020304" pitchFamily="18" charset="0"/>
                <a:cs typeface="Times New Roman" panose="02020603050405020304" pitchFamily="18" charset="0"/>
              </a:rPr>
              <a:t>, a carton of juice, an apple, a banana and  a sandwich.</a:t>
            </a:r>
            <a:endParaRPr lang="ru-RU" sz="2400" dirty="0">
              <a:latin typeface="Times New Roman" panose="02020603050405020304" pitchFamily="18" charset="0"/>
              <a:cs typeface="Times New Roman" panose="02020603050405020304" pitchFamily="18" charset="0"/>
            </a:endParaRPr>
          </a:p>
          <a:p>
            <a:pPr marL="0" lvl="0" indent="0">
              <a:spcBef>
                <a:spcPts val="0"/>
              </a:spcBef>
              <a:buNone/>
            </a:pPr>
            <a:r>
              <a:rPr lang="en-US" sz="2400" dirty="0" smtClean="0">
                <a:latin typeface="Times New Roman" panose="02020603050405020304" pitchFamily="18" charset="0"/>
                <a:cs typeface="Times New Roman" panose="02020603050405020304" pitchFamily="18" charset="0"/>
              </a:rPr>
              <a:t>      b) a </a:t>
            </a:r>
            <a:r>
              <a:rPr lang="en-US" sz="2400" dirty="0">
                <a:latin typeface="Times New Roman" panose="02020603050405020304" pitchFamily="18" charset="0"/>
                <a:cs typeface="Times New Roman" panose="02020603050405020304" pitchFamily="18" charset="0"/>
              </a:rPr>
              <a:t>packet of crisps</a:t>
            </a:r>
            <a:r>
              <a:rPr lang="en-US" sz="2400" dirty="0" smtClean="0">
                <a:latin typeface="Times New Roman" panose="02020603050405020304" pitchFamily="18" charset="0"/>
                <a:cs typeface="Times New Roman" panose="02020603050405020304" pitchFamily="18" charset="0"/>
              </a:rPr>
              <a:t>, a carton of juice, a pear and a banana</a:t>
            </a:r>
            <a:endParaRPr lang="ru-RU" sz="2400" dirty="0">
              <a:latin typeface="Times New Roman" panose="02020603050405020304" pitchFamily="18" charset="0"/>
              <a:cs typeface="Times New Roman" panose="02020603050405020304" pitchFamily="18" charset="0"/>
            </a:endParaRPr>
          </a:p>
          <a:p>
            <a:pPr marL="0" lvl="0" indent="0">
              <a:spcBef>
                <a:spcPts val="0"/>
              </a:spcBef>
              <a:buNone/>
            </a:pPr>
            <a:r>
              <a:rPr lang="en-US" sz="2400" dirty="0" smtClean="0">
                <a:latin typeface="Times New Roman" panose="02020603050405020304" pitchFamily="18" charset="0"/>
                <a:cs typeface="Times New Roman" panose="02020603050405020304" pitchFamily="18" charset="0"/>
              </a:rPr>
              <a:t>      c) a </a:t>
            </a:r>
            <a:r>
              <a:rPr lang="en-US" sz="2400" dirty="0">
                <a:latin typeface="Times New Roman" panose="02020603050405020304" pitchFamily="18" charset="0"/>
                <a:cs typeface="Times New Roman" panose="02020603050405020304" pitchFamily="18" charset="0"/>
              </a:rPr>
              <a:t>packet of crisps</a:t>
            </a:r>
            <a:r>
              <a:rPr lang="en-US" sz="2400" dirty="0" smtClean="0">
                <a:latin typeface="Times New Roman" panose="02020603050405020304" pitchFamily="18" charset="0"/>
                <a:cs typeface="Times New Roman" panose="02020603050405020304" pitchFamily="18" charset="0"/>
              </a:rPr>
              <a:t>, a bottle of water, an apple, an orange and  a   sandwich</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3949860"/>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228600" y="457200"/>
            <a:ext cx="8686800" cy="5668963"/>
          </a:xfrm>
        </p:spPr>
        <p:txBody>
          <a:bodyPr/>
          <a:lstStyle/>
          <a:p>
            <a:pPr marL="0" indent="0">
              <a:spcBef>
                <a:spcPts val="0"/>
              </a:spcBef>
              <a:buNone/>
            </a:pPr>
            <a:r>
              <a:rPr lang="en-US" sz="2400" dirty="0">
                <a:latin typeface="Times New Roman" panose="02020603050405020304" pitchFamily="18" charset="0"/>
                <a:cs typeface="Times New Roman" panose="02020603050405020304" pitchFamily="18" charset="0"/>
              </a:rPr>
              <a:t>5. Molly’s orange juice is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 on the table             b) in the fridge     c) in the cupboard</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6. The family sometimes has got take-away food on…</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 Friday                      b) Sunday            c) Saturday</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7.  </a:t>
            </a:r>
            <a:r>
              <a:rPr lang="en-US" sz="2400" dirty="0" smtClean="0">
                <a:latin typeface="Times New Roman" panose="02020603050405020304" pitchFamily="18" charset="0"/>
                <a:cs typeface="Times New Roman" panose="02020603050405020304" pitchFamily="18" charset="0"/>
              </a:rPr>
              <a:t>Molly </a:t>
            </a:r>
            <a:r>
              <a:rPr lang="en-US" sz="2400" dirty="0">
                <a:latin typeface="Times New Roman" panose="02020603050405020304" pitchFamily="18" charset="0"/>
                <a:cs typeface="Times New Roman" panose="02020603050405020304" pitchFamily="18" charset="0"/>
              </a:rPr>
              <a:t>likes …… food</a:t>
            </a:r>
            <a:endParaRPr lang="ru-RU" sz="2400" dirty="0">
              <a:latin typeface="Times New Roman" panose="02020603050405020304" pitchFamily="18" charset="0"/>
              <a:cs typeface="Times New Roman" panose="02020603050405020304" pitchFamily="18" charset="0"/>
            </a:endParaRPr>
          </a:p>
          <a:p>
            <a:pPr marL="0" lvl="0" indent="0">
              <a:spcBef>
                <a:spcPts val="0"/>
              </a:spcBef>
              <a:buNone/>
            </a:pPr>
            <a:r>
              <a:rPr lang="en-US" sz="2400" dirty="0">
                <a:latin typeface="Times New Roman" panose="02020603050405020304" pitchFamily="18" charset="0"/>
                <a:cs typeface="Times New Roman" panose="02020603050405020304" pitchFamily="18" charset="0"/>
              </a:rPr>
              <a:t>      a) Indian                       b) Chinese           c) Italian</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8.  Nick’s </a:t>
            </a:r>
            <a:r>
              <a:rPr lang="en-US" sz="2400" dirty="0" err="1">
                <a:latin typeface="Times New Roman" panose="02020603050405020304" pitchFamily="18" charset="0"/>
                <a:cs typeface="Times New Roman" panose="02020603050405020304" pitchFamily="18" charset="0"/>
              </a:rPr>
              <a:t>favourite</a:t>
            </a:r>
            <a:r>
              <a:rPr lang="en-US" sz="2400" dirty="0">
                <a:latin typeface="Times New Roman" panose="02020603050405020304" pitchFamily="18" charset="0"/>
                <a:cs typeface="Times New Roman" panose="02020603050405020304" pitchFamily="18" charset="0"/>
              </a:rPr>
              <a:t> food is …</a:t>
            </a:r>
            <a:endParaRPr lang="ru-RU" sz="2400" dirty="0">
              <a:latin typeface="Times New Roman" panose="02020603050405020304" pitchFamily="18" charset="0"/>
              <a:cs typeface="Times New Roman" panose="02020603050405020304" pitchFamily="18" charset="0"/>
            </a:endParaRPr>
          </a:p>
          <a:p>
            <a:pPr marL="0" indent="0">
              <a:spcBef>
                <a:spcPts val="0"/>
              </a:spcBef>
              <a:buNone/>
            </a:pPr>
            <a:r>
              <a:rPr lang="en-US" sz="2400" dirty="0">
                <a:latin typeface="Times New Roman" panose="02020603050405020304" pitchFamily="18" charset="0"/>
                <a:cs typeface="Times New Roman" panose="02020603050405020304" pitchFamily="18" charset="0"/>
              </a:rPr>
              <a:t>      a) Curry                      b) pizza                c) fish and chips</a:t>
            </a:r>
          </a:p>
          <a:p>
            <a:pPr marL="0" indent="0" algn="ctr">
              <a:spcBef>
                <a:spcPts val="0"/>
              </a:spcBef>
              <a:buNone/>
            </a:pPr>
            <a:endParaRPr lang="en-US" sz="24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7371238"/>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“Our lunch box”</a:t>
            </a:r>
            <a:endParaRPr lang="ru-RU" sz="4800" b="1"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134049"/>
            <a:ext cx="7620000" cy="5685692"/>
          </a:xfrm>
        </p:spPr>
      </p:pic>
    </p:spTree>
    <p:extLst>
      <p:ext uri="{BB962C8B-B14F-4D97-AF65-F5344CB8AC3E}">
        <p14:creationId xmlns:p14="http://schemas.microsoft.com/office/powerpoint/2010/main" val="48275954"/>
      </p:ext>
    </p:extLst>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5400" b="1" dirty="0">
                <a:latin typeface="Times New Roman" panose="02020603050405020304" pitchFamily="18" charset="0"/>
                <a:cs typeface="Times New Roman" panose="02020603050405020304" pitchFamily="18" charset="0"/>
              </a:rPr>
              <a:t>Fish and chips</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304800" y="1219200"/>
            <a:ext cx="8534400" cy="2667000"/>
          </a:xfrm>
        </p:spPr>
        <p:txBody>
          <a:bodyPr/>
          <a:lstStyle/>
          <a:p>
            <a:pPr marL="0" indent="0" algn="just">
              <a:spcBef>
                <a:spcPts val="0"/>
              </a:spcBef>
              <a:buNone/>
            </a:pPr>
            <a:r>
              <a:rPr lang="en-US" sz="2800" dirty="0">
                <a:latin typeface="Times New Roman" panose="02020603050405020304" pitchFamily="18" charset="0"/>
                <a:cs typeface="Times New Roman" panose="02020603050405020304" pitchFamily="18" charset="0"/>
              </a:rPr>
              <a:t>You can find fish and chips shops in every British town. They sell fried potatoes and fried white fish. People buy it when they are too tired to cook or when they want a treat. You can ask to have salt, vinegar, </a:t>
            </a:r>
            <a:r>
              <a:rPr lang="en-US" sz="2800">
                <a:latin typeface="Times New Roman" panose="02020603050405020304" pitchFamily="18" charset="0"/>
                <a:cs typeface="Times New Roman" panose="02020603050405020304" pitchFamily="18" charset="0"/>
              </a:rPr>
              <a:t>ketchup </a:t>
            </a:r>
            <a:r>
              <a:rPr lang="en-US" sz="2800" smtClean="0">
                <a:latin typeface="Times New Roman" panose="02020603050405020304" pitchFamily="18" charset="0"/>
                <a:cs typeface="Times New Roman" panose="02020603050405020304" pitchFamily="18" charset="0"/>
              </a:rPr>
              <a:t>and with </a:t>
            </a:r>
            <a:r>
              <a:rPr lang="en-US" sz="2800" dirty="0">
                <a:latin typeface="Times New Roman" panose="02020603050405020304" pitchFamily="18" charset="0"/>
                <a:cs typeface="Times New Roman" panose="02020603050405020304" pitchFamily="18" charset="0"/>
              </a:rPr>
              <a:t>your fish and chips.</a:t>
            </a:r>
            <a:endParaRPr lang="en-US" sz="2800" dirty="0" smtClean="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3429000"/>
            <a:ext cx="6172200" cy="3203348"/>
          </a:xfrm>
          <a:prstGeom prst="rect">
            <a:avLst/>
          </a:prstGeom>
        </p:spPr>
      </p:pic>
    </p:spTree>
    <p:extLst>
      <p:ext uri="{BB962C8B-B14F-4D97-AF65-F5344CB8AC3E}">
        <p14:creationId xmlns:p14="http://schemas.microsoft.com/office/powerpoint/2010/main" val="3488365124"/>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5400" b="1" dirty="0">
                <a:latin typeface="Times New Roman" panose="02020603050405020304" pitchFamily="18" charset="0"/>
                <a:cs typeface="Times New Roman" panose="02020603050405020304" pitchFamily="18" charset="0"/>
              </a:rPr>
              <a:t>Sunday roast</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p:txBody>
          <a:bodyPr/>
          <a:lstStyle/>
          <a:p>
            <a:pPr marL="0" indent="0" algn="just">
              <a:spcBef>
                <a:spcPts val="0"/>
              </a:spcBef>
              <a:buNone/>
            </a:pPr>
            <a:r>
              <a:rPr lang="en-GB" sz="2800" dirty="0">
                <a:latin typeface="Times New Roman" panose="02020603050405020304" pitchFamily="18" charset="0"/>
                <a:cs typeface="Times New Roman" panose="02020603050405020304" pitchFamily="18" charset="0"/>
              </a:rPr>
              <a:t>Sunday lunch time is a time to eat the traditional Sunday Roast. Traditionally it consists of roast meat, two different kinds of vegetables and potatoes with a Yorkshire pudding. </a:t>
            </a:r>
            <a:r>
              <a:rPr lang="en-US" sz="2800" dirty="0" smtClean="0">
                <a:latin typeface="Times New Roman" panose="02020603050405020304" pitchFamily="18" charset="0"/>
                <a:cs typeface="Times New Roman" panose="02020603050405020304" pitchFamily="18" charset="0"/>
              </a:rPr>
              <a:t>It </a:t>
            </a:r>
            <a:r>
              <a:rPr lang="en-US" sz="2800" dirty="0">
                <a:latin typeface="Times New Roman" panose="02020603050405020304" pitchFamily="18" charset="0"/>
                <a:cs typeface="Times New Roman" panose="02020603050405020304" pitchFamily="18" charset="0"/>
              </a:rPr>
              <a:t>isn’t sweet – it’s made from flour and eggs.</a:t>
            </a:r>
            <a:endParaRPr lang="en-US" sz="2800" dirty="0" smtClean="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3429000"/>
            <a:ext cx="4572000" cy="3236360"/>
          </a:xfrm>
          <a:prstGeom prst="rect">
            <a:avLst/>
          </a:prstGeom>
        </p:spPr>
      </p:pic>
    </p:spTree>
    <p:extLst>
      <p:ext uri="{BB962C8B-B14F-4D97-AF65-F5344CB8AC3E}">
        <p14:creationId xmlns:p14="http://schemas.microsoft.com/office/powerpoint/2010/main" val="3065695980"/>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l="-10000" r="-10000"/>
          </a:stretch>
        </a:blipFill>
        <a:effectLst/>
      </p:bgPr>
    </p:bg>
    <p:spTree>
      <p:nvGrpSpPr>
        <p:cNvPr id="1" name=""/>
        <p:cNvGrpSpPr/>
        <p:nvPr/>
      </p:nvGrpSpPr>
      <p:grpSpPr>
        <a:xfrm>
          <a:off x="0" y="0"/>
          <a:ext cx="0" cy="0"/>
          <a:chOff x="0" y="0"/>
          <a:chExt cx="0" cy="0"/>
        </a:xfrm>
      </p:grpSpPr>
      <p:pic>
        <p:nvPicPr>
          <p:cNvPr id="3" name="Объект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
        <p:nvSpPr>
          <p:cNvPr id="4" name="Прямоугольник 3"/>
          <p:cNvSpPr/>
          <p:nvPr/>
        </p:nvSpPr>
        <p:spPr>
          <a:xfrm>
            <a:off x="943443" y="762000"/>
            <a:ext cx="7257115" cy="4524315"/>
          </a:xfrm>
          <a:prstGeom prst="rect">
            <a:avLst/>
          </a:prstGeom>
          <a:noFill/>
        </p:spPr>
        <p:txBody>
          <a:bodyPr wrap="none" lIns="91440" tIns="45720" rIns="91440" bIns="45720">
            <a:spAutoFit/>
          </a:bodyPr>
          <a:lstStyle/>
          <a:p>
            <a:pPr algn="ctr"/>
            <a:r>
              <a:rPr lang="en-US" sz="9600" b="1" dirty="0">
                <a:ln w="22225">
                  <a:solidFill>
                    <a:srgbClr val="002060"/>
                  </a:solidFill>
                  <a:prstDash val="solid"/>
                </a:ln>
                <a:solidFill>
                  <a:srgbClr val="FFC000"/>
                </a:solidFill>
                <a:effectLst>
                  <a:outerShdw blurRad="50800" dist="38100" dir="5400000" algn="t" rotWithShape="0">
                    <a:prstClr val="black">
                      <a:alpha val="40000"/>
                    </a:prstClr>
                  </a:outerShdw>
                </a:effectLst>
              </a:rPr>
              <a:t>Traditional </a:t>
            </a:r>
            <a:endParaRPr lang="en-US" sz="9600" b="1" dirty="0" smtClean="0">
              <a:ln w="22225">
                <a:solidFill>
                  <a:srgbClr val="002060"/>
                </a:solidFill>
                <a:prstDash val="solid"/>
              </a:ln>
              <a:solidFill>
                <a:srgbClr val="FFC000"/>
              </a:solidFill>
              <a:effectLst>
                <a:outerShdw blurRad="50800" dist="38100" dir="5400000" algn="t" rotWithShape="0">
                  <a:prstClr val="black">
                    <a:alpha val="40000"/>
                  </a:prstClr>
                </a:outerShdw>
              </a:effectLst>
            </a:endParaRPr>
          </a:p>
          <a:p>
            <a:pPr algn="ctr"/>
            <a:r>
              <a:rPr lang="en-US" sz="9600" b="1" dirty="0" smtClean="0">
                <a:ln w="22225">
                  <a:solidFill>
                    <a:srgbClr val="002060"/>
                  </a:solidFill>
                  <a:prstDash val="solid"/>
                </a:ln>
                <a:solidFill>
                  <a:srgbClr val="FFC000"/>
                </a:solidFill>
                <a:effectLst>
                  <a:outerShdw blurRad="50800" dist="38100" dir="5400000" algn="t" rotWithShape="0">
                    <a:prstClr val="black">
                      <a:alpha val="40000"/>
                    </a:prstClr>
                  </a:outerShdw>
                </a:effectLst>
              </a:rPr>
              <a:t>British </a:t>
            </a:r>
          </a:p>
          <a:p>
            <a:pPr algn="ctr"/>
            <a:r>
              <a:rPr lang="en-US" sz="9600" b="1" dirty="0" smtClean="0">
                <a:ln w="22225">
                  <a:solidFill>
                    <a:srgbClr val="002060"/>
                  </a:solidFill>
                  <a:prstDash val="solid"/>
                </a:ln>
                <a:solidFill>
                  <a:srgbClr val="FFC000"/>
                </a:solidFill>
                <a:effectLst>
                  <a:outerShdw blurRad="50800" dist="38100" dir="5400000" algn="t" rotWithShape="0">
                    <a:prstClr val="black">
                      <a:alpha val="40000"/>
                    </a:prstClr>
                  </a:outerShdw>
                </a:effectLst>
              </a:rPr>
              <a:t>Food</a:t>
            </a:r>
            <a:endParaRPr lang="ru-RU" sz="9600" b="1" dirty="0">
              <a:ln w="22225">
                <a:solidFill>
                  <a:srgbClr val="002060"/>
                </a:solidFill>
                <a:prstDash val="solid"/>
              </a:ln>
              <a:solidFill>
                <a:srgbClr val="FFC000"/>
              </a:solidFill>
              <a:effectLst>
                <a:outerShdw blurRad="50800" dist="38100" dir="5400000" algn="t" rotWithShape="0">
                  <a:prstClr val="black">
                    <a:alpha val="40000"/>
                  </a:prstClr>
                </a:outerShdw>
              </a:effectLst>
            </a:endParaRPr>
          </a:p>
        </p:txBody>
      </p:sp>
    </p:spTree>
    <p:extLst>
      <p:ext uri="{BB962C8B-B14F-4D97-AF65-F5344CB8AC3E}">
        <p14:creationId xmlns:p14="http://schemas.microsoft.com/office/powerpoint/2010/main" val="202866973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5400" b="1" dirty="0">
                <a:latin typeface="Times New Roman" panose="02020603050405020304" pitchFamily="18" charset="0"/>
                <a:cs typeface="Times New Roman" panose="02020603050405020304" pitchFamily="18" charset="0"/>
              </a:rPr>
              <a:t>Shepherd’s pie</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p:txBody>
          <a:bodyPr/>
          <a:lstStyle/>
          <a:p>
            <a:pPr marL="0" indent="0" algn="just">
              <a:spcBef>
                <a:spcPts val="0"/>
              </a:spcBef>
              <a:buNone/>
            </a:pPr>
            <a:r>
              <a:rPr lang="en-US" sz="2800" dirty="0">
                <a:latin typeface="Times New Roman" panose="02020603050405020304" pitchFamily="18" charset="0"/>
                <a:cs typeface="Times New Roman" panose="02020603050405020304" pitchFamily="18" charset="0"/>
              </a:rPr>
              <a:t>This meal warms your body, so people often eat it in winter. Shepherd’s pie consists of lamb mince and mashed potato. You can put pieces of carrot and peas in a shepherd’s pie too. British schools often make this pie for lunch.</a:t>
            </a:r>
            <a:endParaRPr lang="en-US" sz="2800" dirty="0" smtClean="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3429000"/>
            <a:ext cx="4876800" cy="3245289"/>
          </a:xfrm>
          <a:prstGeom prst="rect">
            <a:avLst/>
          </a:prstGeom>
        </p:spPr>
      </p:pic>
    </p:spTree>
    <p:extLst>
      <p:ext uri="{BB962C8B-B14F-4D97-AF65-F5344CB8AC3E}">
        <p14:creationId xmlns:p14="http://schemas.microsoft.com/office/powerpoint/2010/main" val="3426582249"/>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715962"/>
          </a:xfrm>
        </p:spPr>
        <p:txBody>
          <a:bodyPr/>
          <a:lstStyle/>
          <a:p>
            <a:r>
              <a:rPr lang="en-US" sz="5400" b="1" dirty="0">
                <a:latin typeface="Times New Roman" panose="02020603050405020304" pitchFamily="18" charset="0"/>
                <a:cs typeface="Times New Roman" panose="02020603050405020304" pitchFamily="18" charset="0"/>
              </a:rPr>
              <a:t>Pudding</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457200" y="1143001"/>
            <a:ext cx="8229600" cy="3124200"/>
          </a:xfrm>
        </p:spPr>
        <p:txBody>
          <a:bodyPr/>
          <a:lstStyle/>
          <a:p>
            <a:pPr marL="0" indent="0" algn="just">
              <a:spcBef>
                <a:spcPts val="0"/>
              </a:spcBef>
              <a:buNone/>
            </a:pPr>
            <a:r>
              <a:rPr lang="en-US" sz="2800" dirty="0">
                <a:latin typeface="Times New Roman" panose="02020603050405020304" pitchFamily="18" charset="0"/>
                <a:cs typeface="Times New Roman" panose="02020603050405020304" pitchFamily="18" charset="0"/>
              </a:rPr>
              <a:t>There are a lot of sweet puddings in England but each pudding begins with the same  ingredients of milk, sugar, eggs, flour and butter. Many of the puddings involve fresh </a:t>
            </a:r>
            <a:r>
              <a:rPr lang="en-US" sz="2800" dirty="0" smtClean="0">
                <a:latin typeface="Times New Roman" panose="02020603050405020304" pitchFamily="18" charset="0"/>
                <a:cs typeface="Times New Roman" panose="02020603050405020304" pitchFamily="18" charset="0"/>
              </a:rPr>
              <a:t>fruit and cream. </a:t>
            </a:r>
            <a:r>
              <a:rPr lang="en-US" sz="2800" dirty="0">
                <a:latin typeface="Times New Roman" panose="02020603050405020304" pitchFamily="18" charset="0"/>
                <a:cs typeface="Times New Roman" panose="02020603050405020304" pitchFamily="18" charset="0"/>
              </a:rPr>
              <a:t>The </a:t>
            </a:r>
            <a:r>
              <a:rPr lang="en-US" sz="2800" dirty="0" smtClean="0">
                <a:latin typeface="Times New Roman" panose="02020603050405020304" pitchFamily="18" charset="0"/>
                <a:cs typeface="Times New Roman" panose="02020603050405020304" pitchFamily="18" charset="0"/>
              </a:rPr>
              <a:t>most </a:t>
            </a:r>
            <a:r>
              <a:rPr lang="en-US" sz="2800" dirty="0">
                <a:latin typeface="Times New Roman" panose="02020603050405020304" pitchFamily="18" charset="0"/>
                <a:cs typeface="Times New Roman" panose="02020603050405020304" pitchFamily="18" charset="0"/>
              </a:rPr>
              <a:t>traditional and famous puddings are Yorkshire pudding, apple crumble, bread and butter pudding. The English usually eat puddings with </a:t>
            </a:r>
            <a:r>
              <a:rPr lang="en-US" sz="2800" b="1" dirty="0">
                <a:latin typeface="Times New Roman" panose="02020603050405020304" pitchFamily="18" charset="0"/>
                <a:cs typeface="Times New Roman" panose="02020603050405020304" pitchFamily="18" charset="0"/>
              </a:rPr>
              <a:t>custard</a:t>
            </a:r>
            <a:r>
              <a:rPr lang="en-US" sz="2800" dirty="0">
                <a:latin typeface="Times New Roman" panose="02020603050405020304" pitchFamily="18" charset="0"/>
                <a:cs typeface="Times New Roman" panose="02020603050405020304" pitchFamily="18" charset="0"/>
              </a:rPr>
              <a:t>, (English sauce)</a:t>
            </a:r>
            <a:endParaRPr lang="en-US" sz="2800" dirty="0" smtClean="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4293221"/>
            <a:ext cx="2619375" cy="1743075"/>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7075" y="4724400"/>
            <a:ext cx="2609850" cy="1752600"/>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5649" y="4211562"/>
            <a:ext cx="2619375" cy="1743075"/>
          </a:xfrm>
          <a:prstGeom prst="rect">
            <a:avLst/>
          </a:prstGeom>
        </p:spPr>
      </p:pic>
    </p:spTree>
    <p:extLst>
      <p:ext uri="{BB962C8B-B14F-4D97-AF65-F5344CB8AC3E}">
        <p14:creationId xmlns:p14="http://schemas.microsoft.com/office/powerpoint/2010/main" val="381211623"/>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5400" b="1" dirty="0">
                <a:latin typeface="Times New Roman" panose="02020603050405020304" pitchFamily="18" charset="0"/>
                <a:cs typeface="Times New Roman" panose="02020603050405020304" pitchFamily="18" charset="0"/>
              </a:rPr>
              <a:t>Tea</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p:txBody>
          <a:bodyPr/>
          <a:lstStyle/>
          <a:p>
            <a:pPr marL="0" indent="0" algn="just">
              <a:spcBef>
                <a:spcPts val="0"/>
              </a:spcBef>
              <a:buNone/>
            </a:pPr>
            <a:r>
              <a:rPr lang="en-US" sz="2800" dirty="0">
                <a:latin typeface="Times New Roman" panose="02020603050405020304" pitchFamily="18" charset="0"/>
                <a:cs typeface="Times New Roman" panose="02020603050405020304" pitchFamily="18" charset="0"/>
              </a:rPr>
              <a:t>In the UK there is a tradition to have 5 o’clock tea. It is their national drink. The English like it strong and fresh. In cold weather they like to drink tea with milk. The old tradition orders to pour first milk and </a:t>
            </a:r>
            <a:r>
              <a:rPr lang="en-US" sz="2800" dirty="0" smtClean="0">
                <a:latin typeface="Times New Roman" panose="02020603050405020304" pitchFamily="18" charset="0"/>
                <a:cs typeface="Times New Roman" panose="02020603050405020304" pitchFamily="18" charset="0"/>
              </a:rPr>
              <a:t>then </a:t>
            </a:r>
            <a:r>
              <a:rPr lang="en-US" sz="2800" dirty="0">
                <a:latin typeface="Times New Roman" panose="02020603050405020304" pitchFamily="18" charset="0"/>
                <a:cs typeface="Times New Roman" panose="02020603050405020304" pitchFamily="18" charset="0"/>
              </a:rPr>
              <a:t>tea. People drink tea with biscuits, cakes, </a:t>
            </a:r>
            <a:r>
              <a:rPr lang="en-US" sz="2800" dirty="0" smtClean="0">
                <a:latin typeface="Times New Roman" panose="02020603050405020304" pitchFamily="18" charset="0"/>
                <a:cs typeface="Times New Roman" panose="02020603050405020304" pitchFamily="18" charset="0"/>
              </a:rPr>
              <a:t>sandwiches </a:t>
            </a:r>
            <a:r>
              <a:rPr lang="en-US" sz="2800" dirty="0">
                <a:latin typeface="Times New Roman" panose="02020603050405020304" pitchFamily="18" charset="0"/>
                <a:cs typeface="Times New Roman" panose="02020603050405020304" pitchFamily="18" charset="0"/>
              </a:rPr>
              <a:t>or tea-cakes.</a:t>
            </a:r>
            <a:endParaRPr lang="en-US" sz="2800" dirty="0" smtClean="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7081" y="3863180"/>
            <a:ext cx="2628900" cy="1743075"/>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4753768"/>
            <a:ext cx="2676525" cy="1704975"/>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9338" y="4630254"/>
            <a:ext cx="2552700" cy="1790700"/>
          </a:xfrm>
          <a:prstGeom prst="rect">
            <a:avLst/>
          </a:prstGeom>
        </p:spPr>
      </p:pic>
    </p:spTree>
    <p:extLst>
      <p:ext uri="{BB962C8B-B14F-4D97-AF65-F5344CB8AC3E}">
        <p14:creationId xmlns:p14="http://schemas.microsoft.com/office/powerpoint/2010/main" val="2456438864"/>
      </p:ext>
    </p:extLst>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792162"/>
          </a:xfrm>
        </p:spPr>
        <p:txBody>
          <a:bodyPr/>
          <a:lstStyle/>
          <a:p>
            <a:r>
              <a:rPr lang="en-US" sz="5400" b="1" dirty="0">
                <a:latin typeface="Times New Roman" panose="02020603050405020304" pitchFamily="18" charset="0"/>
                <a:cs typeface="Times New Roman" panose="02020603050405020304" pitchFamily="18" charset="0"/>
              </a:rPr>
              <a:t>Festive food</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457200" y="1066800"/>
            <a:ext cx="8229600" cy="4525963"/>
          </a:xfrm>
        </p:spPr>
        <p:txBody>
          <a:bodyPr/>
          <a:lstStyle/>
          <a:p>
            <a:pPr marL="0" indent="0" algn="just">
              <a:spcBef>
                <a:spcPts val="0"/>
              </a:spcBef>
              <a:buNone/>
            </a:pPr>
            <a:r>
              <a:rPr lang="en-US" sz="2800" dirty="0">
                <a:latin typeface="Times New Roman" panose="02020603050405020304" pitchFamily="18" charset="0"/>
                <a:cs typeface="Times New Roman" panose="02020603050405020304" pitchFamily="18" charset="0"/>
              </a:rPr>
              <a:t>On special days people in Britain eat special food. At Easter children eat hot cross buns. </a:t>
            </a:r>
            <a:r>
              <a:rPr lang="en-US" sz="2800" dirty="0" smtClean="0">
                <a:latin typeface="Times New Roman" panose="02020603050405020304" pitchFamily="18" charset="0"/>
                <a:cs typeface="Times New Roman" panose="02020603050405020304" pitchFamily="18" charset="0"/>
              </a:rPr>
              <a:t>On </a:t>
            </a:r>
            <a:r>
              <a:rPr lang="en-US" sz="2800" dirty="0">
                <a:latin typeface="Times New Roman" panose="02020603050405020304" pitchFamily="18" charset="0"/>
                <a:cs typeface="Times New Roman" panose="02020603050405020304" pitchFamily="18" charset="0"/>
              </a:rPr>
              <a:t>Pancake Day they eat pancakes. Children like honey or chocolate on the pancakes. On Christmas Day people usually eat a roast turkey and Christmas pudding for dinner.</a:t>
            </a:r>
            <a:endParaRPr lang="en-US" sz="2800" dirty="0" smtClean="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70" y="5134788"/>
            <a:ext cx="2847975" cy="1600200"/>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9596" y="3303549"/>
            <a:ext cx="2619375" cy="1743075"/>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7453" y="5063351"/>
            <a:ext cx="2619375" cy="1743075"/>
          </a:xfrm>
          <a:prstGeom prst="rect">
            <a:avLst/>
          </a:prstGeom>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1200" y="3200399"/>
            <a:ext cx="3209925" cy="1837331"/>
          </a:xfrm>
          <a:prstGeom prst="rect">
            <a:avLst/>
          </a:prstGeom>
        </p:spPr>
      </p:pic>
    </p:spTree>
    <p:extLst>
      <p:ext uri="{BB962C8B-B14F-4D97-AF65-F5344CB8AC3E}">
        <p14:creationId xmlns:p14="http://schemas.microsoft.com/office/powerpoint/2010/main" val="531545941"/>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792162"/>
          </a:xfrm>
        </p:spPr>
        <p:txBody>
          <a:bodyPr/>
          <a:lstStyle/>
          <a:p>
            <a:r>
              <a:rPr lang="en-US" sz="4000" b="1" dirty="0" smtClean="0">
                <a:latin typeface="Times New Roman" panose="02020603050405020304" pitchFamily="18" charset="0"/>
                <a:cs typeface="Times New Roman" panose="02020603050405020304" pitchFamily="18" charset="0"/>
              </a:rPr>
              <a:t>Match </a:t>
            </a:r>
            <a:r>
              <a:rPr lang="en-US" sz="4000" b="1" dirty="0">
                <a:latin typeface="Times New Roman" panose="02020603050405020304" pitchFamily="18" charset="0"/>
                <a:cs typeface="Times New Roman" panose="02020603050405020304" pitchFamily="18" charset="0"/>
              </a:rPr>
              <a:t>two halves of the sentences</a:t>
            </a:r>
            <a:endParaRPr lang="ru-RU" sz="40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0" y="1061224"/>
            <a:ext cx="9144000" cy="5415776"/>
          </a:xfrm>
        </p:spPr>
        <p:txBody>
          <a:bodyPr/>
          <a:lstStyle/>
          <a:p>
            <a:pPr marL="514350" indent="-514350">
              <a:spcBef>
                <a:spcPts val="0"/>
              </a:spcBef>
              <a:buAutoNum type="arabicPeriod"/>
            </a:pPr>
            <a:r>
              <a:rPr lang="en-US" sz="2800" dirty="0" smtClean="0">
                <a:latin typeface="Times New Roman" panose="02020603050405020304" pitchFamily="18" charset="0"/>
                <a:cs typeface="Times New Roman" panose="02020603050405020304" pitchFamily="18" charset="0"/>
              </a:rPr>
              <a:t>At </a:t>
            </a:r>
            <a:r>
              <a:rPr lang="en-US" sz="2800" dirty="0">
                <a:latin typeface="Times New Roman" panose="02020603050405020304" pitchFamily="18" charset="0"/>
                <a:cs typeface="Times New Roman" panose="02020603050405020304" pitchFamily="18" charset="0"/>
              </a:rPr>
              <a:t>Easter people </a:t>
            </a:r>
            <a:r>
              <a:rPr lang="en-US" sz="2800" dirty="0" smtClean="0">
                <a:latin typeface="Times New Roman" panose="02020603050405020304" pitchFamily="18" charset="0"/>
                <a:cs typeface="Times New Roman" panose="02020603050405020304" pitchFamily="18" charset="0"/>
              </a:rPr>
              <a:t>eat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consists of lamb mince </a:t>
            </a:r>
            <a:r>
              <a:rPr lang="en-US" sz="2800" dirty="0" smtClean="0">
                <a:latin typeface="Times New Roman" panose="02020603050405020304" pitchFamily="18" charset="0"/>
                <a:cs typeface="Times New Roman" panose="02020603050405020304" pitchFamily="18" charset="0"/>
              </a:rPr>
              <a:t>and</a:t>
            </a:r>
          </a:p>
          <a:p>
            <a:pPr marL="0" indent="0">
              <a:spcBef>
                <a:spcPts val="0"/>
              </a:spcBef>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mashed potato</a:t>
            </a:r>
            <a:endParaRPr lang="ru-RU" sz="2800" dirty="0">
              <a:latin typeface="Times New Roman" panose="02020603050405020304" pitchFamily="18" charset="0"/>
              <a:cs typeface="Times New Roman" panose="02020603050405020304" pitchFamily="18" charset="0"/>
            </a:endParaRPr>
          </a:p>
          <a:p>
            <a:pPr marL="0" lvl="0" indent="0">
              <a:spcBef>
                <a:spcPts val="0"/>
              </a:spcBef>
              <a:buNone/>
            </a:pPr>
            <a:r>
              <a:rPr lang="en-US" sz="2800" b="1" dirty="0" smtClean="0">
                <a:latin typeface="Times New Roman" panose="02020603050405020304" pitchFamily="18" charset="0"/>
                <a:cs typeface="Times New Roman" panose="02020603050405020304" pitchFamily="18" charset="0"/>
              </a:rPr>
              <a:t>2.</a:t>
            </a:r>
            <a:r>
              <a:rPr lang="en-US" sz="2800" dirty="0" smtClean="0">
                <a:latin typeface="Times New Roman" panose="02020603050405020304" pitchFamily="18" charset="0"/>
                <a:cs typeface="Times New Roman" panose="02020603050405020304" pitchFamily="18" charset="0"/>
              </a:rPr>
              <a:t> The </a:t>
            </a:r>
            <a:r>
              <a:rPr lang="en-US" sz="2800" dirty="0">
                <a:latin typeface="Times New Roman" panose="02020603050405020304" pitchFamily="18" charset="0"/>
                <a:cs typeface="Times New Roman" panose="02020603050405020304" pitchFamily="18" charset="0"/>
              </a:rPr>
              <a:t>English like tea         </a:t>
            </a:r>
            <a:r>
              <a:rPr lang="en-US" sz="2800" dirty="0" smtClean="0">
                <a:latin typeface="Times New Roman" panose="02020603050405020304" pitchFamily="18" charset="0"/>
                <a:cs typeface="Times New Roman" panose="02020603050405020304" pitchFamily="18" charset="0"/>
              </a:rPr>
              <a:t>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with salt, vinegar and </a:t>
            </a:r>
            <a:endParaRPr lang="en-US" sz="2800" dirty="0" smtClean="0">
              <a:latin typeface="Times New Roman" panose="02020603050405020304" pitchFamily="18" charset="0"/>
              <a:cs typeface="Times New Roman" panose="02020603050405020304" pitchFamily="18" charset="0"/>
            </a:endParaRPr>
          </a:p>
          <a:p>
            <a:pPr marL="0" lvl="0" indent="0">
              <a:spcBef>
                <a:spcPts val="0"/>
              </a:spcBef>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ketchup</a:t>
            </a:r>
          </a:p>
          <a:p>
            <a:pPr marL="0" lvl="0" indent="0">
              <a:spcBef>
                <a:spcPts val="0"/>
              </a:spcBef>
              <a:buNone/>
            </a:pPr>
            <a:r>
              <a:rPr lang="en-US" sz="2800" b="1" dirty="0" smtClean="0">
                <a:latin typeface="Times New Roman" panose="02020603050405020304" pitchFamily="18" charset="0"/>
                <a:cs typeface="Times New Roman" panose="02020603050405020304" pitchFamily="18" charset="0"/>
              </a:rPr>
              <a:t>3.</a:t>
            </a:r>
            <a:r>
              <a:rPr lang="en-US" sz="2800" dirty="0" smtClean="0">
                <a:latin typeface="Times New Roman" panose="02020603050405020304" pitchFamily="18" charset="0"/>
                <a:cs typeface="Times New Roman" panose="02020603050405020304" pitchFamily="18" charset="0"/>
              </a:rPr>
              <a:t> Sunday </a:t>
            </a:r>
            <a:r>
              <a:rPr lang="en-US" sz="2800" dirty="0">
                <a:latin typeface="Times New Roman" panose="02020603050405020304" pitchFamily="18" charset="0"/>
                <a:cs typeface="Times New Roman" panose="02020603050405020304" pitchFamily="18" charset="0"/>
              </a:rPr>
              <a:t>lunch consists of    </a:t>
            </a:r>
            <a:r>
              <a:rPr lang="en-US" sz="2800" dirty="0" smtClean="0">
                <a:latin typeface="Times New Roman" panose="02020603050405020304" pitchFamily="18" charset="0"/>
                <a:cs typeface="Times New Roman" panose="02020603050405020304" pitchFamily="18" charset="0"/>
              </a:rPr>
              <a:t>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with  milk</a:t>
            </a:r>
            <a:endParaRPr lang="ru-RU" sz="2800" dirty="0">
              <a:latin typeface="Times New Roman" panose="02020603050405020304" pitchFamily="18" charset="0"/>
              <a:cs typeface="Times New Roman" panose="02020603050405020304" pitchFamily="18" charset="0"/>
            </a:endParaRPr>
          </a:p>
          <a:p>
            <a:pPr marL="0" indent="0">
              <a:spcBef>
                <a:spcPts val="0"/>
              </a:spcBef>
              <a:buNone/>
            </a:pPr>
            <a:r>
              <a:rPr lang="en-US" sz="2800" dirty="0" smtClean="0">
                <a:latin typeface="Times New Roman" panose="02020603050405020304" pitchFamily="18" charset="0"/>
                <a:cs typeface="Times New Roman" panose="02020603050405020304" pitchFamily="18" charset="0"/>
              </a:rPr>
              <a:t>4. Shepherd’s pie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roast meat, vegetables </a:t>
            </a:r>
            <a:r>
              <a:rPr lang="en-US" sz="2800" dirty="0" smtClean="0">
                <a:latin typeface="Times New Roman" panose="02020603050405020304" pitchFamily="18" charset="0"/>
                <a:cs typeface="Times New Roman" panose="02020603050405020304" pitchFamily="18" charset="0"/>
              </a:rPr>
              <a:t>and</a:t>
            </a:r>
          </a:p>
          <a:p>
            <a:pPr marL="0" indent="0">
              <a:spcBef>
                <a:spcPts val="0"/>
              </a:spcBef>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Yorkshire  </a:t>
            </a:r>
            <a:r>
              <a:rPr lang="en-US" sz="2800" dirty="0" smtClean="0">
                <a:latin typeface="Times New Roman" panose="02020603050405020304" pitchFamily="18" charset="0"/>
                <a:cs typeface="Times New Roman" panose="02020603050405020304" pitchFamily="18" charset="0"/>
              </a:rPr>
              <a:t>pudding</a:t>
            </a:r>
            <a:endParaRPr lang="ru-RU" sz="2800" dirty="0">
              <a:latin typeface="Times New Roman" panose="02020603050405020304" pitchFamily="18" charset="0"/>
              <a:cs typeface="Times New Roman" panose="02020603050405020304" pitchFamily="18" charset="0"/>
            </a:endParaRPr>
          </a:p>
          <a:p>
            <a:pPr marL="0" lvl="0" indent="0">
              <a:spcBef>
                <a:spcPts val="0"/>
              </a:spcBef>
              <a:buNone/>
            </a:pPr>
            <a:r>
              <a:rPr lang="en-US" sz="2800" b="1" dirty="0" smtClean="0">
                <a:latin typeface="Times New Roman" panose="02020603050405020304" pitchFamily="18" charset="0"/>
                <a:cs typeface="Times New Roman" panose="02020603050405020304" pitchFamily="18" charset="0"/>
              </a:rPr>
              <a:t>5.</a:t>
            </a:r>
            <a:r>
              <a:rPr lang="en-US" sz="2800" dirty="0" smtClean="0">
                <a:latin typeface="Times New Roman" panose="02020603050405020304" pitchFamily="18" charset="0"/>
                <a:cs typeface="Times New Roman" panose="02020603050405020304" pitchFamily="18" charset="0"/>
              </a:rPr>
              <a:t> At Christmas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begins with eggs and butter</a:t>
            </a:r>
            <a:endParaRPr lang="ru-RU" sz="2800" dirty="0">
              <a:latin typeface="Times New Roman" panose="02020603050405020304" pitchFamily="18" charset="0"/>
              <a:cs typeface="Times New Roman" panose="02020603050405020304" pitchFamily="18" charset="0"/>
            </a:endParaRPr>
          </a:p>
          <a:p>
            <a:pPr marL="0" lvl="0" indent="0">
              <a:spcBef>
                <a:spcPts val="0"/>
              </a:spcBef>
              <a:buNone/>
            </a:pPr>
            <a:r>
              <a:rPr lang="en-US" sz="2800" b="1" dirty="0" smtClean="0">
                <a:latin typeface="Times New Roman" panose="02020603050405020304" pitchFamily="18" charset="0"/>
                <a:cs typeface="Times New Roman" panose="02020603050405020304" pitchFamily="18" charset="0"/>
              </a:rPr>
              <a:t>6.</a:t>
            </a:r>
            <a:r>
              <a:rPr lang="en-US" sz="2800" dirty="0" smtClean="0">
                <a:latin typeface="Times New Roman" panose="02020603050405020304" pitchFamily="18" charset="0"/>
                <a:cs typeface="Times New Roman" panose="02020603050405020304" pitchFamily="18" charset="0"/>
              </a:rPr>
              <a:t> Each </a:t>
            </a:r>
            <a:r>
              <a:rPr lang="en-US" sz="2800" dirty="0">
                <a:latin typeface="Times New Roman" panose="02020603050405020304" pitchFamily="18" charset="0"/>
                <a:cs typeface="Times New Roman" panose="02020603050405020304" pitchFamily="18" charset="0"/>
              </a:rPr>
              <a:t>pudding                     </a:t>
            </a:r>
            <a:r>
              <a:rPr lang="en-US" sz="2800" dirty="0" smtClean="0">
                <a:latin typeface="Times New Roman" panose="02020603050405020304" pitchFamily="18" charset="0"/>
                <a:cs typeface="Times New Roman" panose="02020603050405020304" pitchFamily="18" charset="0"/>
              </a:rPr>
              <a:t>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people usually eat </a:t>
            </a:r>
            <a:r>
              <a:rPr lang="en-US" sz="2800" dirty="0" smtClean="0">
                <a:latin typeface="Times New Roman" panose="02020603050405020304" pitchFamily="18" charset="0"/>
                <a:cs typeface="Times New Roman" panose="02020603050405020304" pitchFamily="18" charset="0"/>
              </a:rPr>
              <a:t>  roast</a:t>
            </a:r>
          </a:p>
          <a:p>
            <a:pPr marL="0" lvl="0" indent="0">
              <a:spcBef>
                <a:spcPts val="0"/>
              </a:spcBef>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turkey</a:t>
            </a:r>
            <a:r>
              <a:rPr lang="en-US" sz="2800" dirty="0" smtClean="0">
                <a:latin typeface="Times New Roman" panose="02020603050405020304" pitchFamily="18" charset="0"/>
                <a:cs typeface="Times New Roman" panose="02020603050405020304" pitchFamily="18" charset="0"/>
              </a:rPr>
              <a:t> </a:t>
            </a:r>
          </a:p>
          <a:p>
            <a:pPr marL="0" lvl="0" indent="0">
              <a:spcBef>
                <a:spcPts val="0"/>
              </a:spcBef>
              <a:buNone/>
            </a:pPr>
            <a:r>
              <a:rPr lang="en-US" sz="2800" b="1" dirty="0" smtClean="0">
                <a:latin typeface="Times New Roman" panose="02020603050405020304" pitchFamily="18" charset="0"/>
                <a:cs typeface="Times New Roman" panose="02020603050405020304" pitchFamily="18" charset="0"/>
              </a:rPr>
              <a:t>7.</a:t>
            </a:r>
            <a:r>
              <a:rPr lang="en-US" sz="2800" dirty="0" smtClean="0">
                <a:latin typeface="Times New Roman" panose="02020603050405020304" pitchFamily="18" charset="0"/>
                <a:cs typeface="Times New Roman" panose="02020603050405020304" pitchFamily="18" charset="0"/>
              </a:rPr>
              <a:t> You </a:t>
            </a:r>
            <a:r>
              <a:rPr lang="en-US" sz="2800" dirty="0">
                <a:latin typeface="Times New Roman" panose="02020603050405020304" pitchFamily="18" charset="0"/>
                <a:cs typeface="Times New Roman" panose="02020603050405020304" pitchFamily="18" charset="0"/>
              </a:rPr>
              <a:t>can have fish and </a:t>
            </a:r>
            <a:r>
              <a:rPr lang="en-US" sz="2800" dirty="0" smtClean="0">
                <a:latin typeface="Times New Roman" panose="02020603050405020304" pitchFamily="18" charset="0"/>
                <a:cs typeface="Times New Roman" panose="02020603050405020304" pitchFamily="18" charset="0"/>
              </a:rPr>
              <a:t>        </a:t>
            </a:r>
            <a:r>
              <a:rPr lang="ru-RU" sz="2800" b="1" dirty="0" smtClean="0">
                <a:latin typeface="Times New Roman" panose="02020603050405020304" pitchFamily="18" charset="0"/>
                <a:cs typeface="Times New Roman" panose="02020603050405020304" pitchFamily="18" charset="0"/>
              </a:rPr>
              <a:t>?</a:t>
            </a:r>
            <a:r>
              <a:rPr lang="en-US" sz="2800" b="1"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hot cross </a:t>
            </a:r>
            <a:r>
              <a:rPr lang="en-US" sz="2800" dirty="0" smtClean="0">
                <a:latin typeface="Times New Roman" panose="02020603050405020304" pitchFamily="18" charset="0"/>
                <a:cs typeface="Times New Roman" panose="02020603050405020304" pitchFamily="18" charset="0"/>
              </a:rPr>
              <a:t>buns</a:t>
            </a:r>
          </a:p>
          <a:p>
            <a:pPr marL="0" lvl="0" indent="0">
              <a:spcBef>
                <a:spcPts val="0"/>
              </a:spcBef>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chips</a:t>
            </a:r>
          </a:p>
        </p:txBody>
      </p:sp>
      <p:sp>
        <p:nvSpPr>
          <p:cNvPr id="5" name="Прямоугольник 4"/>
          <p:cNvSpPr/>
          <p:nvPr/>
        </p:nvSpPr>
        <p:spPr>
          <a:xfrm>
            <a:off x="4229100" y="1104846"/>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4</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4229100" y="1978358"/>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7</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4229100" y="2748669"/>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2</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4229100" y="3282069"/>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3</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4229100" y="3997712"/>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6</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4229100" y="4531112"/>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5</a:t>
            </a:r>
            <a:endParaRPr lang="ru-RU" sz="2800" b="1" dirty="0">
              <a:solidFill>
                <a:srgbClr val="FF0000"/>
              </a:solidFill>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4229100" y="5334000"/>
            <a:ext cx="533400" cy="538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latin typeface="Times New Roman" panose="02020603050405020304" pitchFamily="18" charset="0"/>
                <a:cs typeface="Times New Roman" panose="02020603050405020304" pitchFamily="18" charset="0"/>
              </a:rPr>
              <a:t>1</a:t>
            </a:r>
            <a:endParaRPr lang="ru-RU"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690152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sz="4800" b="1" dirty="0">
              <a:latin typeface="Times New Roman" panose="02020603050405020304" pitchFamily="18" charset="0"/>
              <a:cs typeface="Times New Roman" panose="02020603050405020304" pitchFamily="18" charset="0"/>
            </a:endParaRPr>
          </a:p>
        </p:txBody>
      </p:sp>
      <p:pic>
        <p:nvPicPr>
          <p:cNvPr id="2" name="Объект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274638"/>
            <a:ext cx="9144001" cy="6096000"/>
          </a:xfrm>
        </p:spPr>
      </p:pic>
    </p:spTree>
    <p:extLst>
      <p:ext uri="{BB962C8B-B14F-4D97-AF65-F5344CB8AC3E}">
        <p14:creationId xmlns:p14="http://schemas.microsoft.com/office/powerpoint/2010/main" val="371425171"/>
      </p:ext>
    </p:extLst>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730532"/>
          </a:xfrm>
        </p:spPr>
        <p:txBody>
          <a:bodyPr/>
          <a:lstStyle/>
          <a:p>
            <a:r>
              <a:rPr lang="en-US" sz="5400" b="1" dirty="0" err="1" smtClean="0">
                <a:latin typeface="Times New Roman" panose="02020603050405020304" pitchFamily="18" charset="0"/>
                <a:cs typeface="Times New Roman" panose="02020603050405020304" pitchFamily="18" charset="0"/>
              </a:rPr>
              <a:t>Hometask</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457200" y="1005170"/>
            <a:ext cx="8229600" cy="4525963"/>
          </a:xfrm>
        </p:spPr>
        <p:txBody>
          <a:bodyPr/>
          <a:lstStyle/>
          <a:p>
            <a:pPr>
              <a:spcBef>
                <a:spcPts val="0"/>
              </a:spcBef>
              <a:buFontTx/>
              <a:buChar char="-"/>
            </a:pPr>
            <a:r>
              <a:rPr lang="en-US" sz="4000" dirty="0" smtClean="0">
                <a:latin typeface="Times New Roman" panose="02020603050405020304" pitchFamily="18" charset="0"/>
                <a:cs typeface="Times New Roman" panose="02020603050405020304" pitchFamily="18" charset="0"/>
              </a:rPr>
              <a:t>Read and translate the text about Ukrainian cuisine.</a:t>
            </a:r>
          </a:p>
          <a:p>
            <a:pPr>
              <a:spcBef>
                <a:spcPts val="0"/>
              </a:spcBef>
              <a:buFontTx/>
              <a:buChar char="-"/>
            </a:pPr>
            <a:r>
              <a:rPr lang="en-US" sz="4000" dirty="0" smtClean="0">
                <a:latin typeface="Times New Roman" panose="02020603050405020304" pitchFamily="18" charset="0"/>
                <a:cs typeface="Times New Roman" panose="02020603050405020304" pitchFamily="18" charset="0"/>
              </a:rPr>
              <a:t>Prepare the information about your  </a:t>
            </a:r>
            <a:r>
              <a:rPr lang="en-US" sz="4000" dirty="0" err="1" smtClean="0">
                <a:latin typeface="Times New Roman" panose="02020603050405020304" pitchFamily="18" charset="0"/>
                <a:cs typeface="Times New Roman" panose="02020603050405020304" pitchFamily="18" charset="0"/>
              </a:rPr>
              <a:t>favourite</a:t>
            </a:r>
            <a:r>
              <a:rPr lang="en-US" sz="4000" dirty="0" smtClean="0">
                <a:latin typeface="Times New Roman" panose="02020603050405020304" pitchFamily="18" charset="0"/>
                <a:cs typeface="Times New Roman" panose="02020603050405020304" pitchFamily="18" charset="0"/>
              </a:rPr>
              <a:t> Ukrainian dish. </a:t>
            </a:r>
            <a:r>
              <a:rPr lang="en-US" dirty="0" smtClean="0">
                <a:latin typeface="Times New Roman" panose="02020603050405020304" pitchFamily="18" charset="0"/>
                <a:cs typeface="Times New Roman" panose="02020603050405020304" pitchFamily="18" charset="0"/>
              </a:rPr>
              <a:t>(10-12)</a:t>
            </a:r>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3505200"/>
            <a:ext cx="4343400" cy="3253357"/>
          </a:xfrm>
          <a:prstGeom prst="rect">
            <a:avLst/>
          </a:prstGeom>
        </p:spPr>
      </p:pic>
    </p:spTree>
    <p:extLst>
      <p:ext uri="{BB962C8B-B14F-4D97-AF65-F5344CB8AC3E}">
        <p14:creationId xmlns:p14="http://schemas.microsoft.com/office/powerpoint/2010/main" val="2790098670"/>
      </p:ext>
    </p:extLst>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sz="4800" b="1" dirty="0">
              <a:latin typeface="Times New Roman" panose="02020603050405020304" pitchFamily="18" charset="0"/>
              <a:cs typeface="Times New Roman" panose="02020603050405020304" pitchFamily="18" charset="0"/>
            </a:endParaRPr>
          </a:p>
        </p:txBody>
      </p:sp>
      <p:pic>
        <p:nvPicPr>
          <p:cNvPr id="2" name="Объект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23018"/>
            <a:ext cx="9144000" cy="6881018"/>
          </a:xfrm>
        </p:spPr>
      </p:pic>
    </p:spTree>
    <p:extLst>
      <p:ext uri="{BB962C8B-B14F-4D97-AF65-F5344CB8AC3E}">
        <p14:creationId xmlns:p14="http://schemas.microsoft.com/office/powerpoint/2010/main" val="195201453"/>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l="-10000" r="-10000"/>
          </a:stretch>
        </a:blipFill>
        <a:effectLst/>
      </p:bgPr>
    </p:bg>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152400"/>
            <a:ext cx="8229600" cy="685800"/>
          </a:xfrm>
        </p:spPr>
        <p:txBody>
          <a:bodyPr/>
          <a:lstStyle/>
          <a:p>
            <a:r>
              <a:rPr lang="en-US" sz="5400" b="1" dirty="0" smtClean="0">
                <a:latin typeface="Times New Roman" panose="02020603050405020304" pitchFamily="18" charset="0"/>
                <a:cs typeface="Times New Roman" panose="02020603050405020304" pitchFamily="18" charset="0"/>
              </a:rPr>
              <a:t>Aims:</a:t>
            </a:r>
            <a:endParaRPr lang="ru-RU" sz="5400" b="1" dirty="0">
              <a:latin typeface="Times New Roman" panose="02020603050405020304" pitchFamily="18" charset="0"/>
              <a:cs typeface="Times New Roman" panose="02020603050405020304" pitchFamily="18" charset="0"/>
            </a:endParaRPr>
          </a:p>
        </p:txBody>
      </p:sp>
      <p:sp>
        <p:nvSpPr>
          <p:cNvPr id="6" name="Объект 5"/>
          <p:cNvSpPr>
            <a:spLocks noGrp="1"/>
          </p:cNvSpPr>
          <p:nvPr>
            <p:ph idx="1"/>
          </p:nvPr>
        </p:nvSpPr>
        <p:spPr>
          <a:xfrm>
            <a:off x="228600" y="838200"/>
            <a:ext cx="8686800" cy="5791200"/>
          </a:xfrm>
        </p:spPr>
        <p:txBody>
          <a:bodyPr/>
          <a:lstStyle/>
          <a:p>
            <a:pPr>
              <a:spcBef>
                <a:spcPts val="0"/>
              </a:spcBef>
            </a:pPr>
            <a:r>
              <a:rPr lang="en-US" sz="2800" dirty="0">
                <a:latin typeface="Times New Roman" panose="02020603050405020304" pitchFamily="18" charset="0"/>
                <a:cs typeface="Times New Roman" panose="02020603050405020304" pitchFamily="18" charset="0"/>
              </a:rPr>
              <a:t>To revise and practice vocabulary on the topic of the lesson;</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enrich pupils’ vocabulary on the given topic;</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revise grammar material;</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teach to use the gained knowledge and information in </a:t>
            </a:r>
            <a:r>
              <a:rPr lang="en-US" sz="2800" dirty="0" smtClean="0">
                <a:latin typeface="Times New Roman" panose="02020603050405020304" pitchFamily="18" charset="0"/>
                <a:cs typeface="Times New Roman" panose="02020603050405020304" pitchFamily="18" charset="0"/>
              </a:rPr>
              <a:t>speech;</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develop pupils’ skills in listening, reading, speaking and writing;</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provide interactive work in pairs</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develop pupils’ communicative skills;</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develop pupils’ socio-linguistic skills;</a:t>
            </a:r>
            <a:endParaRPr lang="ru-RU" sz="2800"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To </a:t>
            </a:r>
            <a:r>
              <a:rPr lang="en-US" sz="2800" dirty="0" smtClean="0">
                <a:latin typeface="Times New Roman" panose="02020603050405020304" pitchFamily="18" charset="0"/>
                <a:cs typeface="Times New Roman" panose="02020603050405020304" pitchFamily="18" charset="0"/>
              </a:rPr>
              <a:t>broaden  </a:t>
            </a:r>
            <a:r>
              <a:rPr lang="en-US" sz="2800" dirty="0">
                <a:latin typeface="Times New Roman" panose="02020603050405020304" pitchFamily="18" charset="0"/>
                <a:cs typeface="Times New Roman" panose="02020603050405020304" pitchFamily="18" charset="0"/>
              </a:rPr>
              <a:t>pupils’ outlook</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8479344"/>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l="-10000" r="-10000"/>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“Phonetic </a:t>
            </a:r>
            <a:r>
              <a:rPr lang="en-US" b="1" dirty="0">
                <a:latin typeface="Times New Roman" panose="02020603050405020304" pitchFamily="18" charset="0"/>
                <a:cs typeface="Times New Roman" panose="02020603050405020304" pitchFamily="18" charset="0"/>
              </a:rPr>
              <a:t>drill for </a:t>
            </a:r>
            <a:r>
              <a:rPr lang="en-US" b="1" dirty="0" smtClean="0">
                <a:latin typeface="Times New Roman" panose="02020603050405020304" pitchFamily="18" charset="0"/>
                <a:cs typeface="Times New Roman" panose="02020603050405020304" pitchFamily="18" charset="0"/>
              </a:rPr>
              <a:t>breakfast”</a:t>
            </a:r>
            <a:endParaRPr lang="ru-RU"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p:txBody>
          <a:bodyPr/>
          <a:lstStyle/>
          <a:p>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butter, mushroom, curry</a:t>
            </a:r>
            <a:endParaRPr lang="ru-RU"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[æ] </a:t>
            </a:r>
            <a:r>
              <a:rPr lang="en-US" dirty="0">
                <a:latin typeface="Times New Roman" panose="02020603050405020304" pitchFamily="18" charset="0"/>
                <a:cs typeface="Times New Roman" panose="02020603050405020304" pitchFamily="18" charset="0"/>
              </a:rPr>
              <a:t>cabbage, apple, sandwich, jam</a:t>
            </a:r>
            <a:endParaRPr lang="ru-RU"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[I] </a:t>
            </a:r>
            <a:r>
              <a:rPr lang="en-US" dirty="0">
                <a:latin typeface="Times New Roman" panose="02020603050405020304" pitchFamily="18" charset="0"/>
                <a:cs typeface="Times New Roman" panose="02020603050405020304" pitchFamily="18" charset="0"/>
              </a:rPr>
              <a:t>fish, chips, biscuit</a:t>
            </a:r>
            <a:endParaRPr lang="ru-RU"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[e] </a:t>
            </a:r>
            <a:r>
              <a:rPr lang="en-US" dirty="0">
                <a:latin typeface="Times New Roman" panose="02020603050405020304" pitchFamily="18" charset="0"/>
                <a:cs typeface="Times New Roman" panose="02020603050405020304" pitchFamily="18" charset="0"/>
              </a:rPr>
              <a:t>bread, egg, lemon</a:t>
            </a:r>
            <a:endParaRPr lang="ru-RU"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a:t>
            </a:r>
            <a:r>
              <a:rPr lang="en-US" b="1" dirty="0" err="1">
                <a:latin typeface="Times New Roman" panose="02020603050405020304" pitchFamily="18" charset="0"/>
                <a:cs typeface="Times New Roman" panose="02020603050405020304" pitchFamily="18" charset="0"/>
              </a:rPr>
              <a:t>i</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tea, meat, </a:t>
            </a:r>
            <a:r>
              <a:rPr lang="en-US" dirty="0" smtClean="0">
                <a:latin typeface="Times New Roman" panose="02020603050405020304" pitchFamily="18" charset="0"/>
                <a:cs typeface="Times New Roman" panose="02020603050405020304" pitchFamily="18" charset="0"/>
              </a:rPr>
              <a:t>beans, meal</a:t>
            </a:r>
            <a:endParaRPr lang="ru-RU"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a:t>
            </a:r>
            <a:r>
              <a:rPr lang="en-US" b="1" dirty="0" err="1">
                <a:latin typeface="Times New Roman" panose="02020603050405020304" pitchFamily="18" charset="0"/>
                <a:cs typeface="Times New Roman" panose="02020603050405020304" pitchFamily="18" charset="0"/>
              </a:rPr>
              <a:t>ai</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rice, ice cream, pie</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60428994"/>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l="-10000" r="-10000"/>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884238"/>
          </a:xfrm>
        </p:spPr>
        <p:txBody>
          <a:bodyPr/>
          <a:lstStyle/>
          <a:p>
            <a:r>
              <a:rPr lang="en-US" sz="5400" b="1" dirty="0" smtClean="0">
                <a:latin typeface="Times New Roman" panose="02020603050405020304" pitchFamily="18" charset="0"/>
                <a:cs typeface="Times New Roman" panose="02020603050405020304" pitchFamily="18" charset="0"/>
              </a:rPr>
              <a:t>Quiz </a:t>
            </a:r>
            <a:r>
              <a:rPr lang="en-US" sz="5400" b="1" dirty="0">
                <a:latin typeface="Times New Roman" panose="02020603050405020304" pitchFamily="18" charset="0"/>
                <a:cs typeface="Times New Roman" panose="02020603050405020304" pitchFamily="18" charset="0"/>
              </a:rPr>
              <a:t>“What is it?”</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0" y="1036638"/>
            <a:ext cx="9144000" cy="5821362"/>
          </a:xfrm>
        </p:spPr>
        <p:txBody>
          <a:bodyPr/>
          <a:lstStyle/>
          <a:p>
            <a:pPr marL="0" indent="0">
              <a:buNone/>
            </a:pPr>
            <a:endParaRPr lang="ru-RU" dirty="0"/>
          </a:p>
        </p:txBody>
      </p:sp>
      <p:pic>
        <p:nvPicPr>
          <p:cNvPr id="9" name="Рисунок 8"/>
          <p:cNvPicPr>
            <a:picLocks noChangeAspect="1"/>
          </p:cNvPicPr>
          <p:nvPr/>
        </p:nvPicPr>
        <p:blipFill>
          <a:blip r:embed="rId3"/>
          <a:stretch>
            <a:fillRect/>
          </a:stretch>
        </p:blipFill>
        <p:spPr>
          <a:xfrm>
            <a:off x="456044" y="1131808"/>
            <a:ext cx="3080066" cy="770962"/>
          </a:xfrm>
          <a:prstGeom prst="rect">
            <a:avLst/>
          </a:prstGeom>
        </p:spPr>
      </p:pic>
      <p:pic>
        <p:nvPicPr>
          <p:cNvPr id="11" name="Рисунок 10"/>
          <p:cNvPicPr>
            <a:picLocks noChangeAspect="1"/>
          </p:cNvPicPr>
          <p:nvPr/>
        </p:nvPicPr>
        <p:blipFill>
          <a:blip r:embed="rId4"/>
          <a:stretch>
            <a:fillRect/>
          </a:stretch>
        </p:blipFill>
        <p:spPr>
          <a:xfrm>
            <a:off x="465337" y="2836368"/>
            <a:ext cx="3302167" cy="800019"/>
          </a:xfrm>
          <a:prstGeom prst="rect">
            <a:avLst/>
          </a:prstGeom>
        </p:spPr>
      </p:pic>
      <p:pic>
        <p:nvPicPr>
          <p:cNvPr id="14" name="Рисунок 13"/>
          <p:cNvPicPr>
            <a:picLocks noChangeAspect="1"/>
          </p:cNvPicPr>
          <p:nvPr/>
        </p:nvPicPr>
        <p:blipFill>
          <a:blip r:embed="rId5"/>
          <a:stretch>
            <a:fillRect/>
          </a:stretch>
        </p:blipFill>
        <p:spPr>
          <a:xfrm>
            <a:off x="1125705" y="5920006"/>
            <a:ext cx="3516477" cy="581199"/>
          </a:xfrm>
          <a:prstGeom prst="rect">
            <a:avLst/>
          </a:prstGeom>
        </p:spPr>
      </p:pic>
      <p:pic>
        <p:nvPicPr>
          <p:cNvPr id="16" name="Рисунок 15"/>
          <p:cNvPicPr>
            <a:picLocks noChangeAspect="1"/>
          </p:cNvPicPr>
          <p:nvPr/>
        </p:nvPicPr>
        <p:blipFill>
          <a:blip r:embed="rId6"/>
          <a:stretch>
            <a:fillRect/>
          </a:stretch>
        </p:blipFill>
        <p:spPr>
          <a:xfrm>
            <a:off x="5759329" y="2004512"/>
            <a:ext cx="3217316" cy="860733"/>
          </a:xfrm>
          <a:prstGeom prst="rect">
            <a:avLst/>
          </a:prstGeom>
        </p:spPr>
      </p:pic>
      <p:pic>
        <p:nvPicPr>
          <p:cNvPr id="17" name="Рисунок 16"/>
          <p:cNvPicPr>
            <a:picLocks noChangeAspect="1"/>
          </p:cNvPicPr>
          <p:nvPr/>
        </p:nvPicPr>
        <p:blipFill>
          <a:blip r:embed="rId7"/>
          <a:stretch>
            <a:fillRect/>
          </a:stretch>
        </p:blipFill>
        <p:spPr>
          <a:xfrm>
            <a:off x="4767911" y="2931696"/>
            <a:ext cx="3046018" cy="852958"/>
          </a:xfrm>
          <a:prstGeom prst="rect">
            <a:avLst/>
          </a:prstGeom>
        </p:spPr>
      </p:pic>
      <p:pic>
        <p:nvPicPr>
          <p:cNvPr id="18" name="Рисунок 17"/>
          <p:cNvPicPr>
            <a:picLocks noChangeAspect="1"/>
          </p:cNvPicPr>
          <p:nvPr/>
        </p:nvPicPr>
        <p:blipFill>
          <a:blip r:embed="rId8"/>
          <a:stretch>
            <a:fillRect/>
          </a:stretch>
        </p:blipFill>
        <p:spPr>
          <a:xfrm>
            <a:off x="5513383" y="3835100"/>
            <a:ext cx="3455828" cy="908466"/>
          </a:xfrm>
          <a:prstGeom prst="rect">
            <a:avLst/>
          </a:prstGeom>
        </p:spPr>
      </p:pic>
      <p:pic>
        <p:nvPicPr>
          <p:cNvPr id="19" name="Рисунок 18"/>
          <p:cNvPicPr>
            <a:picLocks noChangeAspect="1"/>
          </p:cNvPicPr>
          <p:nvPr/>
        </p:nvPicPr>
        <p:blipFill>
          <a:blip r:embed="rId9"/>
          <a:stretch>
            <a:fillRect/>
          </a:stretch>
        </p:blipFill>
        <p:spPr>
          <a:xfrm>
            <a:off x="4621955" y="4790851"/>
            <a:ext cx="3300412" cy="826116"/>
          </a:xfrm>
          <a:prstGeom prst="rect">
            <a:avLst/>
          </a:prstGeom>
        </p:spPr>
      </p:pic>
      <p:pic>
        <p:nvPicPr>
          <p:cNvPr id="22" name="Рисунок 21"/>
          <p:cNvPicPr>
            <a:picLocks noChangeAspect="1"/>
          </p:cNvPicPr>
          <p:nvPr/>
        </p:nvPicPr>
        <p:blipFill>
          <a:blip r:embed="rId10"/>
          <a:stretch>
            <a:fillRect/>
          </a:stretch>
        </p:blipFill>
        <p:spPr>
          <a:xfrm>
            <a:off x="1527247" y="1955341"/>
            <a:ext cx="2971832" cy="808708"/>
          </a:xfrm>
          <a:prstGeom prst="rect">
            <a:avLst/>
          </a:prstGeom>
        </p:spPr>
      </p:pic>
      <p:pic>
        <p:nvPicPr>
          <p:cNvPr id="23" name="Рисунок 22"/>
          <p:cNvPicPr>
            <a:picLocks noChangeAspect="1"/>
          </p:cNvPicPr>
          <p:nvPr/>
        </p:nvPicPr>
        <p:blipFill>
          <a:blip r:embed="rId11"/>
          <a:stretch>
            <a:fillRect/>
          </a:stretch>
        </p:blipFill>
        <p:spPr>
          <a:xfrm>
            <a:off x="456044" y="4956269"/>
            <a:ext cx="3095502" cy="824358"/>
          </a:xfrm>
          <a:prstGeom prst="rect">
            <a:avLst/>
          </a:prstGeom>
        </p:spPr>
      </p:pic>
      <p:pic>
        <p:nvPicPr>
          <p:cNvPr id="24" name="Рисунок 23"/>
          <p:cNvPicPr>
            <a:picLocks noChangeAspect="1"/>
          </p:cNvPicPr>
          <p:nvPr/>
        </p:nvPicPr>
        <p:blipFill>
          <a:blip r:embed="rId12"/>
          <a:stretch>
            <a:fillRect/>
          </a:stretch>
        </p:blipFill>
        <p:spPr>
          <a:xfrm>
            <a:off x="1014304" y="3675361"/>
            <a:ext cx="3484775" cy="1230729"/>
          </a:xfrm>
          <a:prstGeom prst="rect">
            <a:avLst/>
          </a:prstGeom>
        </p:spPr>
      </p:pic>
      <p:pic>
        <p:nvPicPr>
          <p:cNvPr id="25" name="Рисунок 24"/>
          <p:cNvPicPr>
            <a:picLocks noChangeAspect="1"/>
          </p:cNvPicPr>
          <p:nvPr/>
        </p:nvPicPr>
        <p:blipFill>
          <a:blip r:embed="rId13"/>
          <a:stretch>
            <a:fillRect/>
          </a:stretch>
        </p:blipFill>
        <p:spPr>
          <a:xfrm>
            <a:off x="4894366" y="1092579"/>
            <a:ext cx="3028001" cy="799655"/>
          </a:xfrm>
          <a:prstGeom prst="rect">
            <a:avLst/>
          </a:prstGeom>
        </p:spPr>
      </p:pic>
      <p:pic>
        <p:nvPicPr>
          <p:cNvPr id="26" name="Рисунок 25"/>
          <p:cNvPicPr>
            <a:picLocks noChangeAspect="1"/>
          </p:cNvPicPr>
          <p:nvPr/>
        </p:nvPicPr>
        <p:blipFill>
          <a:blip r:embed="rId14"/>
          <a:stretch>
            <a:fillRect/>
          </a:stretch>
        </p:blipFill>
        <p:spPr>
          <a:xfrm>
            <a:off x="5338439" y="5679712"/>
            <a:ext cx="3630772" cy="892209"/>
          </a:xfrm>
          <a:prstGeom prst="rect">
            <a:avLst/>
          </a:prstGeom>
        </p:spPr>
      </p:pic>
    </p:spTree>
    <p:extLst>
      <p:ext uri="{BB962C8B-B14F-4D97-AF65-F5344CB8AC3E}">
        <p14:creationId xmlns:p14="http://schemas.microsoft.com/office/powerpoint/2010/main" val="1307616970"/>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bg>
      <p:bgPr>
        <a:blipFill dpi="0" rotWithShape="1">
          <a:blip r:embed="rId2">
            <a:duotone>
              <a:prstClr val="black"/>
              <a:schemeClr val="accent1">
                <a:tint val="45000"/>
                <a:satMod val="400000"/>
              </a:schemeClr>
            </a:duotone>
          </a:blip>
          <a:srcRect/>
          <a:stretch>
            <a:fillRect l="-10000" r="-10000"/>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4800" b="1" dirty="0">
                <a:latin typeface="Times New Roman" panose="02020603050405020304" pitchFamily="18" charset="0"/>
                <a:cs typeface="Times New Roman" panose="02020603050405020304" pitchFamily="18" charset="0"/>
              </a:rPr>
              <a:t>“Housekeeping encyclopedia”</a:t>
            </a:r>
            <a:endParaRPr lang="ru-RU" sz="48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457200" y="1295400"/>
            <a:ext cx="8229600" cy="4830763"/>
          </a:xfrm>
        </p:spPr>
        <p:txBody>
          <a:bodyPr/>
          <a:lstStyle/>
          <a:p>
            <a:pPr marL="0" indent="0" algn="ctr">
              <a:buNone/>
            </a:pPr>
            <a:r>
              <a:rPr lang="en-US" b="1" dirty="0" smtClean="0">
                <a:latin typeface="Times New Roman" panose="02020603050405020304" pitchFamily="18" charset="0"/>
                <a:cs typeface="Times New Roman" panose="02020603050405020304" pitchFamily="18" charset="0"/>
              </a:rPr>
              <a:t>Divide </a:t>
            </a:r>
            <a:r>
              <a:rPr lang="en-US" b="1" dirty="0">
                <a:latin typeface="Times New Roman" panose="02020603050405020304" pitchFamily="18" charset="0"/>
                <a:cs typeface="Times New Roman" panose="02020603050405020304" pitchFamily="18" charset="0"/>
              </a:rPr>
              <a:t>the words into six </a:t>
            </a:r>
            <a:r>
              <a:rPr lang="en-US" b="1" dirty="0" smtClean="0">
                <a:latin typeface="Times New Roman" panose="02020603050405020304" pitchFamily="18" charset="0"/>
                <a:cs typeface="Times New Roman" panose="02020603050405020304" pitchFamily="18" charset="0"/>
              </a:rPr>
              <a:t>columns</a:t>
            </a:r>
          </a:p>
          <a:p>
            <a:pPr marL="0" indent="0" algn="just">
              <a:spcBef>
                <a:spcPts val="0"/>
              </a:spcBef>
              <a:buNone/>
            </a:pPr>
            <a:r>
              <a:rPr lang="en-US" sz="2800" b="1" dirty="0">
                <a:latin typeface="Times New Roman" panose="02020603050405020304" pitchFamily="18" charset="0"/>
                <a:cs typeface="Times New Roman" panose="02020603050405020304" pitchFamily="18" charset="0"/>
              </a:rPr>
              <a:t>Words:</a:t>
            </a:r>
            <a:r>
              <a:rPr lang="en-US" sz="2800" dirty="0">
                <a:latin typeface="Times New Roman" panose="02020603050405020304" pitchFamily="18" charset="0"/>
                <a:cs typeface="Times New Roman" panose="02020603050405020304" pitchFamily="18" charset="0"/>
              </a:rPr>
              <a:t> Tomato, cucumber, orange, rice, cheese, milk, sugar, cabbage, butter, ham, Coke, tea, banana,  mineral water, salt, pear, sausage, honey, juice, lemonade, apple, lemon,  potato, carrot, flour, chicken, </a:t>
            </a:r>
            <a:r>
              <a:rPr lang="en-US" sz="2800" dirty="0" smtClean="0">
                <a:latin typeface="Times New Roman" panose="02020603050405020304" pitchFamily="18" charset="0"/>
                <a:cs typeface="Times New Roman" panose="02020603050405020304" pitchFamily="18" charset="0"/>
              </a:rPr>
              <a:t>ice-cream</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bacon</a:t>
            </a:r>
          </a:p>
          <a:p>
            <a:pPr marL="0" indent="0" algn="ctr">
              <a:buNone/>
            </a:pPr>
            <a:endParaRPr lang="ru-RU" dirty="0"/>
          </a:p>
        </p:txBody>
      </p:sp>
      <p:graphicFrame>
        <p:nvGraphicFramePr>
          <p:cNvPr id="8" name="Таблица 7"/>
          <p:cNvGraphicFramePr>
            <a:graphicFrameLocks noGrp="1"/>
          </p:cNvGraphicFramePr>
          <p:nvPr>
            <p:extLst>
              <p:ext uri="{D42A27DB-BD31-4B8C-83A1-F6EECF244321}">
                <p14:modId xmlns:p14="http://schemas.microsoft.com/office/powerpoint/2010/main" val="3848217232"/>
              </p:ext>
            </p:extLst>
          </p:nvPr>
        </p:nvGraphicFramePr>
        <p:xfrm>
          <a:off x="533402" y="3733800"/>
          <a:ext cx="8153397" cy="1676400"/>
        </p:xfrm>
        <a:graphic>
          <a:graphicData uri="http://schemas.openxmlformats.org/drawingml/2006/table">
            <a:tbl>
              <a:tblPr firstRow="1" firstCol="1" bandRow="1">
                <a:tableStyleId>{5C22544A-7EE6-4342-B048-85BDC9FD1C3A}</a:tableStyleId>
              </a:tblPr>
              <a:tblGrid>
                <a:gridCol w="1358464">
                  <a:extLst>
                    <a:ext uri="{9D8B030D-6E8A-4147-A177-3AD203B41FA5}">
                      <a16:colId xmlns:a16="http://schemas.microsoft.com/office/drawing/2014/main" val="4273117755"/>
                    </a:ext>
                  </a:extLst>
                </a:gridCol>
                <a:gridCol w="1359335">
                  <a:extLst>
                    <a:ext uri="{9D8B030D-6E8A-4147-A177-3AD203B41FA5}">
                      <a16:colId xmlns:a16="http://schemas.microsoft.com/office/drawing/2014/main" val="3499239371"/>
                    </a:ext>
                  </a:extLst>
                </a:gridCol>
                <a:gridCol w="1358464">
                  <a:extLst>
                    <a:ext uri="{9D8B030D-6E8A-4147-A177-3AD203B41FA5}">
                      <a16:colId xmlns:a16="http://schemas.microsoft.com/office/drawing/2014/main" val="565055611"/>
                    </a:ext>
                  </a:extLst>
                </a:gridCol>
                <a:gridCol w="1359335">
                  <a:extLst>
                    <a:ext uri="{9D8B030D-6E8A-4147-A177-3AD203B41FA5}">
                      <a16:colId xmlns:a16="http://schemas.microsoft.com/office/drawing/2014/main" val="4170791901"/>
                    </a:ext>
                  </a:extLst>
                </a:gridCol>
                <a:gridCol w="1358464">
                  <a:extLst>
                    <a:ext uri="{9D8B030D-6E8A-4147-A177-3AD203B41FA5}">
                      <a16:colId xmlns:a16="http://schemas.microsoft.com/office/drawing/2014/main" val="768309393"/>
                    </a:ext>
                  </a:extLst>
                </a:gridCol>
                <a:gridCol w="1359335">
                  <a:extLst>
                    <a:ext uri="{9D8B030D-6E8A-4147-A177-3AD203B41FA5}">
                      <a16:colId xmlns:a16="http://schemas.microsoft.com/office/drawing/2014/main" val="2893377348"/>
                    </a:ext>
                  </a:extLst>
                </a:gridCol>
              </a:tblGrid>
              <a:tr h="1676400">
                <a:tc>
                  <a:txBody>
                    <a:bodyPr/>
                    <a:lstStyle/>
                    <a:p>
                      <a:pPr algn="ctr">
                        <a:lnSpc>
                          <a:spcPct val="107000"/>
                        </a:lnSpc>
                        <a:spcAft>
                          <a:spcPts val="0"/>
                        </a:spcAft>
                      </a:pPr>
                      <a:r>
                        <a:rPr lang="en-US" sz="2000" b="1" dirty="0">
                          <a:solidFill>
                            <a:srgbClr val="0000CC"/>
                          </a:solidFill>
                          <a:effectLst/>
                          <a:latin typeface="Times New Roman" panose="02020603050405020304" pitchFamily="18" charset="0"/>
                          <a:cs typeface="Times New Roman" panose="02020603050405020304" pitchFamily="18" charset="0"/>
                        </a:rPr>
                        <a:t>Don’t keep in the fridge</a:t>
                      </a:r>
                      <a:endParaRPr lang="ru-RU" sz="2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lnSpc>
                          <a:spcPct val="107000"/>
                        </a:lnSpc>
                        <a:spcAft>
                          <a:spcPts val="0"/>
                        </a:spcAft>
                      </a:pPr>
                      <a:r>
                        <a:rPr lang="en-US" sz="2000" b="1" dirty="0">
                          <a:solidFill>
                            <a:srgbClr val="0000CC"/>
                          </a:solidFill>
                          <a:effectLst/>
                          <a:latin typeface="Times New Roman" panose="02020603050405020304" pitchFamily="18" charset="0"/>
                          <a:cs typeface="Times New Roman" panose="02020603050405020304" pitchFamily="18" charset="0"/>
                        </a:rPr>
                        <a:t>Drinks</a:t>
                      </a:r>
                      <a:endParaRPr lang="ru-RU" sz="2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lnSpc>
                          <a:spcPct val="107000"/>
                        </a:lnSpc>
                        <a:spcAft>
                          <a:spcPts val="0"/>
                        </a:spcAft>
                      </a:pPr>
                      <a:r>
                        <a:rPr lang="en-US" sz="2000" b="1" dirty="0">
                          <a:solidFill>
                            <a:srgbClr val="0000CC"/>
                          </a:solidFill>
                          <a:effectLst/>
                          <a:latin typeface="Times New Roman" panose="02020603050405020304" pitchFamily="18" charset="0"/>
                          <a:cs typeface="Times New Roman" panose="02020603050405020304" pitchFamily="18" charset="0"/>
                        </a:rPr>
                        <a:t>Vegetables</a:t>
                      </a:r>
                      <a:endParaRPr lang="ru-RU" sz="2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lnSpc>
                          <a:spcPct val="107000"/>
                        </a:lnSpc>
                        <a:spcAft>
                          <a:spcPts val="0"/>
                        </a:spcAft>
                      </a:pPr>
                      <a:r>
                        <a:rPr lang="en-US" sz="2000" b="1" dirty="0">
                          <a:solidFill>
                            <a:srgbClr val="0000CC"/>
                          </a:solidFill>
                          <a:effectLst/>
                          <a:latin typeface="Times New Roman" panose="02020603050405020304" pitchFamily="18" charset="0"/>
                          <a:cs typeface="Times New Roman" panose="02020603050405020304" pitchFamily="18" charset="0"/>
                        </a:rPr>
                        <a:t>Fruit</a:t>
                      </a:r>
                      <a:endParaRPr lang="ru-RU" sz="2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lnSpc>
                          <a:spcPct val="107000"/>
                        </a:lnSpc>
                        <a:spcAft>
                          <a:spcPts val="0"/>
                        </a:spcAft>
                      </a:pPr>
                      <a:r>
                        <a:rPr lang="en-US" sz="2000" b="1" dirty="0">
                          <a:solidFill>
                            <a:srgbClr val="0000CC"/>
                          </a:solidFill>
                          <a:effectLst/>
                          <a:latin typeface="Times New Roman" panose="02020603050405020304" pitchFamily="18" charset="0"/>
                          <a:cs typeface="Times New Roman" panose="02020603050405020304" pitchFamily="18" charset="0"/>
                        </a:rPr>
                        <a:t>Meat</a:t>
                      </a:r>
                      <a:endParaRPr lang="ru-RU" sz="2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ctr">
                        <a:lnSpc>
                          <a:spcPct val="107000"/>
                        </a:lnSpc>
                        <a:spcAft>
                          <a:spcPts val="0"/>
                        </a:spcAft>
                      </a:pPr>
                      <a:r>
                        <a:rPr lang="en-US" sz="2000" b="1" dirty="0">
                          <a:solidFill>
                            <a:srgbClr val="0000CC"/>
                          </a:solidFill>
                          <a:effectLst/>
                          <a:latin typeface="Times New Roman" panose="02020603050405020304" pitchFamily="18" charset="0"/>
                          <a:cs typeface="Times New Roman" panose="02020603050405020304" pitchFamily="18" charset="0"/>
                        </a:rPr>
                        <a:t>Others</a:t>
                      </a:r>
                      <a:endParaRPr lang="ru-RU" sz="2000" b="1" dirty="0">
                        <a:solidFill>
                          <a:srgbClr val="0000CC"/>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472320396"/>
                  </a:ext>
                </a:extLst>
              </a:tr>
            </a:tbl>
          </a:graphicData>
        </a:graphic>
      </p:graphicFrame>
    </p:spTree>
    <p:extLst>
      <p:ext uri="{BB962C8B-B14F-4D97-AF65-F5344CB8AC3E}">
        <p14:creationId xmlns:p14="http://schemas.microsoft.com/office/powerpoint/2010/main" val="3804058394"/>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77644" y="152400"/>
            <a:ext cx="8361556" cy="884238"/>
          </a:xfrm>
        </p:spPr>
        <p:txBody>
          <a:bodyPr/>
          <a:lstStyle/>
          <a:p>
            <a:r>
              <a:rPr lang="en-US" sz="4800" b="1" dirty="0" smtClean="0">
                <a:latin typeface="Times New Roman" panose="02020603050405020304" pitchFamily="18" charset="0"/>
                <a:cs typeface="Times New Roman" panose="02020603050405020304" pitchFamily="18" charset="0"/>
              </a:rPr>
              <a:t>“Housekeeping </a:t>
            </a:r>
            <a:r>
              <a:rPr lang="en-US" sz="4800" b="1" dirty="0" err="1" smtClean="0">
                <a:latin typeface="Times New Roman" panose="02020603050405020304" pitchFamily="18" charset="0"/>
                <a:cs typeface="Times New Roman" panose="02020603050405020304" pitchFamily="18" charset="0"/>
              </a:rPr>
              <a:t>encyclopaedia</a:t>
            </a:r>
            <a:r>
              <a:rPr lang="en-US" sz="4800" b="1" dirty="0" smtClean="0">
                <a:latin typeface="Times New Roman" panose="02020603050405020304" pitchFamily="18" charset="0"/>
                <a:cs typeface="Times New Roman" panose="02020603050405020304" pitchFamily="18" charset="0"/>
              </a:rPr>
              <a:t>”</a:t>
            </a:r>
            <a:endParaRPr lang="ru-RU" sz="48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304800" y="1036638"/>
            <a:ext cx="8534400" cy="5821362"/>
          </a:xfrm>
        </p:spPr>
        <p:txBody>
          <a:bodyPr/>
          <a:lstStyle/>
          <a:p>
            <a:pPr marL="0" indent="0" algn="ctr">
              <a:spcBef>
                <a:spcPts val="0"/>
              </a:spcBef>
              <a:buNone/>
            </a:pPr>
            <a:r>
              <a:rPr lang="en-US" sz="3600" b="1" dirty="0" smtClean="0">
                <a:latin typeface="Times New Roman" panose="02020603050405020304" pitchFamily="18" charset="0"/>
                <a:cs typeface="Times New Roman" panose="02020603050405020304" pitchFamily="18" charset="0"/>
              </a:rPr>
              <a:t>What’s </a:t>
            </a:r>
            <a:r>
              <a:rPr lang="en-US" sz="3600" b="1" dirty="0">
                <a:latin typeface="Times New Roman" panose="02020603050405020304" pitchFamily="18" charset="0"/>
                <a:cs typeface="Times New Roman" panose="02020603050405020304" pitchFamily="18" charset="0"/>
              </a:rPr>
              <a:t>the </a:t>
            </a:r>
            <a:r>
              <a:rPr lang="en-US" sz="3600" b="1" dirty="0" smtClean="0">
                <a:latin typeface="Times New Roman" panose="02020603050405020304" pitchFamily="18" charset="0"/>
                <a:cs typeface="Times New Roman" panose="02020603050405020304" pitchFamily="18" charset="0"/>
              </a:rPr>
              <a:t>odd word?</a:t>
            </a:r>
          </a:p>
          <a:p>
            <a:pPr marL="0" indent="0" algn="ctr">
              <a:spcBef>
                <a:spcPts val="0"/>
              </a:spcBef>
              <a:buNone/>
            </a:pPr>
            <a:endParaRPr lang="en-US" sz="4000" dirty="0" smtClean="0">
              <a:latin typeface="Times New Roman" panose="02020603050405020304" pitchFamily="18" charset="0"/>
              <a:cs typeface="Times New Roman" panose="02020603050405020304" pitchFamily="18" charset="0"/>
            </a:endParaRPr>
          </a:p>
          <a:p>
            <a:pPr marL="0" indent="0" algn="just">
              <a:spcBef>
                <a:spcPts val="0"/>
              </a:spcBef>
              <a:buNone/>
            </a:pPr>
            <a:r>
              <a:rPr lang="en-US" dirty="0" smtClean="0">
                <a:latin typeface="Times New Roman" panose="02020603050405020304" pitchFamily="18" charset="0"/>
                <a:cs typeface="Times New Roman" panose="02020603050405020304" pitchFamily="18" charset="0"/>
              </a:rPr>
              <a:t>1.</a:t>
            </a:r>
          </a:p>
          <a:p>
            <a:pPr marL="0" indent="0" algn="just">
              <a:spcBef>
                <a:spcPts val="0"/>
              </a:spcBef>
              <a:buNone/>
            </a:pPr>
            <a:endParaRPr lang="en-US" dirty="0">
              <a:latin typeface="Times New Roman" panose="02020603050405020304" pitchFamily="18" charset="0"/>
              <a:cs typeface="Times New Roman" panose="02020603050405020304" pitchFamily="18" charset="0"/>
            </a:endParaRPr>
          </a:p>
          <a:p>
            <a:pPr marL="0" indent="0" algn="just">
              <a:spcBef>
                <a:spcPts val="0"/>
              </a:spcBef>
              <a:buNone/>
            </a:pPr>
            <a:r>
              <a:rPr lang="en-US" dirty="0" smtClean="0">
                <a:latin typeface="Times New Roman" panose="02020603050405020304" pitchFamily="18" charset="0"/>
                <a:cs typeface="Times New Roman" panose="02020603050405020304" pitchFamily="18" charset="0"/>
              </a:rPr>
              <a:t>2.</a:t>
            </a:r>
          </a:p>
          <a:p>
            <a:pPr marL="0" indent="0" algn="just">
              <a:spcBef>
                <a:spcPts val="0"/>
              </a:spcBef>
              <a:buNone/>
            </a:pPr>
            <a:endParaRPr lang="en-US" dirty="0">
              <a:latin typeface="Times New Roman" panose="02020603050405020304" pitchFamily="18" charset="0"/>
              <a:cs typeface="Times New Roman" panose="02020603050405020304" pitchFamily="18" charset="0"/>
            </a:endParaRPr>
          </a:p>
          <a:p>
            <a:pPr marL="0" indent="0" algn="just">
              <a:spcBef>
                <a:spcPts val="0"/>
              </a:spcBef>
              <a:buNone/>
            </a:pPr>
            <a:r>
              <a:rPr lang="en-US" dirty="0" smtClean="0">
                <a:latin typeface="Times New Roman" panose="02020603050405020304" pitchFamily="18" charset="0"/>
                <a:cs typeface="Times New Roman" panose="02020603050405020304" pitchFamily="18" charset="0"/>
              </a:rPr>
              <a:t>3.</a:t>
            </a:r>
          </a:p>
          <a:p>
            <a:pPr marL="0" indent="0" algn="just">
              <a:spcBef>
                <a:spcPts val="0"/>
              </a:spcBef>
              <a:buNone/>
            </a:pPr>
            <a:endParaRPr lang="en-US" dirty="0">
              <a:latin typeface="Times New Roman" panose="02020603050405020304" pitchFamily="18" charset="0"/>
              <a:cs typeface="Times New Roman" panose="02020603050405020304" pitchFamily="18" charset="0"/>
            </a:endParaRPr>
          </a:p>
          <a:p>
            <a:pPr marL="0" indent="0" algn="just">
              <a:spcBef>
                <a:spcPts val="0"/>
              </a:spcBef>
              <a:buNone/>
            </a:pPr>
            <a:r>
              <a:rPr lang="en-US" dirty="0" smtClean="0">
                <a:latin typeface="Times New Roman" panose="02020603050405020304" pitchFamily="18" charset="0"/>
                <a:cs typeface="Times New Roman" panose="02020603050405020304" pitchFamily="18" charset="0"/>
              </a:rPr>
              <a:t>4.</a:t>
            </a:r>
          </a:p>
          <a:p>
            <a:pPr marL="0" indent="0" algn="just">
              <a:spcBef>
                <a:spcPts val="0"/>
              </a:spcBef>
              <a:buNone/>
            </a:pPr>
            <a:endParaRPr lang="en-US" dirty="0">
              <a:latin typeface="Times New Roman" panose="02020603050405020304" pitchFamily="18" charset="0"/>
              <a:cs typeface="Times New Roman" panose="02020603050405020304" pitchFamily="18" charset="0"/>
            </a:endParaRPr>
          </a:p>
          <a:p>
            <a:pPr marL="0" indent="0" algn="just">
              <a:spcBef>
                <a:spcPts val="0"/>
              </a:spcBef>
              <a:buNone/>
            </a:pPr>
            <a:r>
              <a:rPr lang="en-US" dirty="0" smtClean="0">
                <a:latin typeface="Times New Roman" panose="02020603050405020304" pitchFamily="18" charset="0"/>
                <a:cs typeface="Times New Roman" panose="02020603050405020304" pitchFamily="18" charset="0"/>
              </a:rPr>
              <a:t>5.</a:t>
            </a:r>
            <a:endParaRPr lang="ru-RU" dirty="0">
              <a:latin typeface="Times New Roman" panose="02020603050405020304" pitchFamily="18" charset="0"/>
              <a:cs typeface="Times New Roman" panose="02020603050405020304" pitchFamily="18" charset="0"/>
            </a:endParaRPr>
          </a:p>
        </p:txBody>
      </p:sp>
      <p:pic>
        <p:nvPicPr>
          <p:cNvPr id="48" name="Рисунок 47"/>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57082"/>
            <a:ext cx="859790" cy="1036320"/>
          </a:xfrm>
          <a:prstGeom prst="rect">
            <a:avLst/>
          </a:prstGeom>
          <a:noFill/>
        </p:spPr>
      </p:pic>
      <p:pic>
        <p:nvPicPr>
          <p:cNvPr id="49" name="Imagen 130" descr="Resultado de imagen para milk"/>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9066" y="2130573"/>
            <a:ext cx="945523" cy="837831"/>
          </a:xfrm>
          <a:prstGeom prst="rect">
            <a:avLst/>
          </a:prstGeom>
          <a:noFill/>
          <a:ln>
            <a:noFill/>
          </a:ln>
        </p:spPr>
      </p:pic>
      <p:pic>
        <p:nvPicPr>
          <p:cNvPr id="50" name="Imagen 79" descr="Resultado de imagen para peach"/>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0356" y="2093402"/>
            <a:ext cx="1154572" cy="877710"/>
          </a:xfrm>
          <a:prstGeom prst="rect">
            <a:avLst/>
          </a:prstGeom>
          <a:noFill/>
          <a:ln>
            <a:noFill/>
          </a:ln>
        </p:spPr>
      </p:pic>
      <p:pic>
        <p:nvPicPr>
          <p:cNvPr id="51" name="Imagen 65" descr="Resultado de imagen para banana"/>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93466" y="2130573"/>
            <a:ext cx="1184275" cy="887730"/>
          </a:xfrm>
          <a:prstGeom prst="rect">
            <a:avLst/>
          </a:prstGeom>
          <a:noFill/>
          <a:ln>
            <a:noFill/>
          </a:ln>
        </p:spPr>
      </p:pic>
      <p:pic>
        <p:nvPicPr>
          <p:cNvPr id="52" name="Рисунок 51"/>
          <p:cNvPicPr/>
          <p:nvPr/>
        </p:nvPicPr>
        <p:blipFill>
          <a:blip r:embed="rId7">
            <a:extLst>
              <a:ext uri="{28A0092B-C50C-407E-A947-70E740481C1C}">
                <a14:useLocalDpi xmlns:a14="http://schemas.microsoft.com/office/drawing/2010/main" val="0"/>
              </a:ext>
            </a:extLst>
          </a:blip>
          <a:srcRect/>
          <a:stretch>
            <a:fillRect/>
          </a:stretch>
        </p:blipFill>
        <p:spPr bwMode="auto">
          <a:xfrm>
            <a:off x="6590980" y="2130573"/>
            <a:ext cx="1078865" cy="969645"/>
          </a:xfrm>
          <a:prstGeom prst="rect">
            <a:avLst/>
          </a:prstGeom>
          <a:noFill/>
        </p:spPr>
      </p:pic>
      <p:pic>
        <p:nvPicPr>
          <p:cNvPr id="53" name="Рисунок 52"/>
          <p:cNvPicPr/>
          <p:nvPr/>
        </p:nvPicPr>
        <p:blipFill>
          <a:blip r:embed="rId8">
            <a:extLst>
              <a:ext uri="{28A0092B-C50C-407E-A947-70E740481C1C}">
                <a14:useLocalDpi xmlns:a14="http://schemas.microsoft.com/office/drawing/2010/main" val="0"/>
              </a:ext>
            </a:extLst>
          </a:blip>
          <a:stretch>
            <a:fillRect/>
          </a:stretch>
        </p:blipFill>
        <p:spPr>
          <a:xfrm>
            <a:off x="1025879" y="2934432"/>
            <a:ext cx="1035050" cy="969010"/>
          </a:xfrm>
          <a:prstGeom prst="rect">
            <a:avLst/>
          </a:prstGeom>
        </p:spPr>
      </p:pic>
      <p:pic>
        <p:nvPicPr>
          <p:cNvPr id="54" name="Imagen 123" descr="Resultado de imagen para cake"/>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77892" y="3051757"/>
            <a:ext cx="1079500" cy="860425"/>
          </a:xfrm>
          <a:prstGeom prst="rect">
            <a:avLst/>
          </a:prstGeom>
          <a:noFill/>
          <a:ln>
            <a:noFill/>
          </a:ln>
        </p:spPr>
      </p:pic>
      <p:pic>
        <p:nvPicPr>
          <p:cNvPr id="55" name="Рисунок 54"/>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70631" y="2986708"/>
            <a:ext cx="1007110" cy="901065"/>
          </a:xfrm>
          <a:prstGeom prst="rect">
            <a:avLst/>
          </a:prstGeom>
          <a:noFill/>
        </p:spPr>
      </p:pic>
      <p:pic>
        <p:nvPicPr>
          <p:cNvPr id="56" name="Рисунок 55"/>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04925" y="3051757"/>
            <a:ext cx="1264920" cy="1009650"/>
          </a:xfrm>
          <a:prstGeom prst="rect">
            <a:avLst/>
          </a:prstGeom>
          <a:noFill/>
        </p:spPr>
      </p:pic>
      <p:pic>
        <p:nvPicPr>
          <p:cNvPr id="57" name="Рисунок 56"/>
          <p:cNvPicPr/>
          <p:nvPr/>
        </p:nvPicPr>
        <p:blipFill>
          <a:blip r:embed="rId12">
            <a:extLst>
              <a:ext uri="{28A0092B-C50C-407E-A947-70E740481C1C}">
                <a14:useLocalDpi xmlns:a14="http://schemas.microsoft.com/office/drawing/2010/main" val="0"/>
              </a:ext>
            </a:extLst>
          </a:blip>
          <a:srcRect/>
          <a:stretch>
            <a:fillRect/>
          </a:stretch>
        </p:blipFill>
        <p:spPr bwMode="auto">
          <a:xfrm>
            <a:off x="1049066" y="3895247"/>
            <a:ext cx="945523" cy="849225"/>
          </a:xfrm>
          <a:prstGeom prst="rect">
            <a:avLst/>
          </a:prstGeom>
          <a:noFill/>
        </p:spPr>
      </p:pic>
      <p:pic>
        <p:nvPicPr>
          <p:cNvPr id="58" name="Imagen 88" descr="Imagen relacionada"/>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877892" y="3992827"/>
            <a:ext cx="1079500" cy="883973"/>
          </a:xfrm>
          <a:prstGeom prst="rect">
            <a:avLst/>
          </a:prstGeom>
          <a:noFill/>
          <a:ln>
            <a:noFill/>
          </a:ln>
        </p:spPr>
      </p:pic>
      <p:pic>
        <p:nvPicPr>
          <p:cNvPr id="59" name="Imagen 87" descr="Resultado de imagen para potato"/>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28177" y="4001688"/>
            <a:ext cx="1185759" cy="875112"/>
          </a:xfrm>
          <a:prstGeom prst="rect">
            <a:avLst/>
          </a:prstGeom>
          <a:noFill/>
          <a:ln>
            <a:noFill/>
          </a:ln>
        </p:spPr>
      </p:pic>
      <p:pic>
        <p:nvPicPr>
          <p:cNvPr id="60" name="Imagen 113" descr="Resultado de imagen para cheese"/>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590980" y="3955968"/>
            <a:ext cx="1078865" cy="920832"/>
          </a:xfrm>
          <a:prstGeom prst="rect">
            <a:avLst/>
          </a:prstGeom>
          <a:noFill/>
          <a:ln>
            <a:noFill/>
          </a:ln>
        </p:spPr>
      </p:pic>
      <p:pic>
        <p:nvPicPr>
          <p:cNvPr id="61" name="Imagen 116" descr="Resultado de imagen para hamburger"/>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21348" y="4937165"/>
            <a:ext cx="1079500" cy="805117"/>
          </a:xfrm>
          <a:prstGeom prst="rect">
            <a:avLst/>
          </a:prstGeom>
          <a:noFill/>
          <a:ln>
            <a:noFill/>
          </a:ln>
        </p:spPr>
      </p:pic>
      <p:pic>
        <p:nvPicPr>
          <p:cNvPr id="62" name="Рисунок 61"/>
          <p:cNvPicPr/>
          <p:nvPr/>
        </p:nvPicPr>
        <p:blipFill>
          <a:blip r:embed="rId17">
            <a:extLst>
              <a:ext uri="{28A0092B-C50C-407E-A947-70E740481C1C}">
                <a14:useLocalDpi xmlns:a14="http://schemas.microsoft.com/office/drawing/2010/main" val="0"/>
              </a:ext>
            </a:extLst>
          </a:blip>
          <a:srcRect/>
          <a:stretch>
            <a:fillRect/>
          </a:stretch>
        </p:blipFill>
        <p:spPr bwMode="auto">
          <a:xfrm>
            <a:off x="2866457" y="4874602"/>
            <a:ext cx="973241" cy="883285"/>
          </a:xfrm>
          <a:prstGeom prst="rect">
            <a:avLst/>
          </a:prstGeom>
          <a:noFill/>
        </p:spPr>
      </p:pic>
      <p:pic>
        <p:nvPicPr>
          <p:cNvPr id="63" name="Рисунок 62"/>
          <p:cNvPicPr/>
          <p:nvPr/>
        </p:nvPicPr>
        <p:blipFill>
          <a:blip r:embed="rId18">
            <a:extLst>
              <a:ext uri="{28A0092B-C50C-407E-A947-70E740481C1C}">
                <a14:useLocalDpi xmlns:a14="http://schemas.microsoft.com/office/drawing/2010/main" val="0"/>
              </a:ext>
            </a:extLst>
          </a:blip>
          <a:srcRect/>
          <a:stretch>
            <a:fillRect/>
          </a:stretch>
        </p:blipFill>
        <p:spPr bwMode="auto">
          <a:xfrm>
            <a:off x="4646273" y="4897664"/>
            <a:ext cx="1149566" cy="847361"/>
          </a:xfrm>
          <a:prstGeom prst="rect">
            <a:avLst/>
          </a:prstGeom>
          <a:noFill/>
        </p:spPr>
      </p:pic>
      <p:pic>
        <p:nvPicPr>
          <p:cNvPr id="64" name="Imagen 134" descr="Resultado de imagen para milkshake"/>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588254" y="4845074"/>
            <a:ext cx="1081591" cy="979303"/>
          </a:xfrm>
          <a:prstGeom prst="rect">
            <a:avLst/>
          </a:prstGeom>
          <a:noFill/>
          <a:ln>
            <a:noFill/>
          </a:ln>
        </p:spPr>
      </p:pic>
      <p:pic>
        <p:nvPicPr>
          <p:cNvPr id="65" name="Imagen 106" descr="Resultado de imagen para ham"/>
          <p:cNvPicPr/>
          <p:nvPr/>
        </p:nvPicPr>
        <p:blipFill>
          <a:blip r:embed="rId20">
            <a:extLst>
              <a:ext uri="{28A0092B-C50C-407E-A947-70E740481C1C}">
                <a14:useLocalDpi xmlns:a14="http://schemas.microsoft.com/office/drawing/2010/main" val="0"/>
              </a:ext>
            </a:extLst>
          </a:blip>
          <a:srcRect/>
          <a:stretch>
            <a:fillRect/>
          </a:stretch>
        </p:blipFill>
        <p:spPr bwMode="auto">
          <a:xfrm>
            <a:off x="1021348" y="5824446"/>
            <a:ext cx="1079500" cy="851792"/>
          </a:xfrm>
          <a:prstGeom prst="rect">
            <a:avLst/>
          </a:prstGeom>
          <a:noFill/>
          <a:ln>
            <a:noFill/>
          </a:ln>
        </p:spPr>
      </p:pic>
      <p:pic>
        <p:nvPicPr>
          <p:cNvPr id="66" name="Imagen 109" descr="Resultado de imagen para meat"/>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877892" y="5824378"/>
            <a:ext cx="1079500" cy="851860"/>
          </a:xfrm>
          <a:prstGeom prst="rect">
            <a:avLst/>
          </a:prstGeom>
          <a:noFill/>
          <a:ln>
            <a:noFill/>
          </a:ln>
        </p:spPr>
      </p:pic>
      <p:pic>
        <p:nvPicPr>
          <p:cNvPr id="67" name="Рисунок 66"/>
          <p:cNvPicPr/>
          <p:nvPr/>
        </p:nvPicPr>
        <p:blipFill>
          <a:blip r:embed="rId22">
            <a:extLst>
              <a:ext uri="{28A0092B-C50C-407E-A947-70E740481C1C}">
                <a14:useLocalDpi xmlns:a14="http://schemas.microsoft.com/office/drawing/2010/main" val="0"/>
              </a:ext>
            </a:extLst>
          </a:blip>
          <a:srcRect/>
          <a:stretch>
            <a:fillRect/>
          </a:stretch>
        </p:blipFill>
        <p:spPr bwMode="auto">
          <a:xfrm>
            <a:off x="4627243" y="5824378"/>
            <a:ext cx="1150497" cy="851860"/>
          </a:xfrm>
          <a:prstGeom prst="rect">
            <a:avLst/>
          </a:prstGeom>
          <a:noFill/>
        </p:spPr>
      </p:pic>
      <p:pic>
        <p:nvPicPr>
          <p:cNvPr id="68" name="Imagen 127" descr="Resultado de imagen para butter"/>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554799" y="5824378"/>
            <a:ext cx="1115045" cy="802142"/>
          </a:xfrm>
          <a:prstGeom prst="rect">
            <a:avLst/>
          </a:prstGeom>
          <a:noFill/>
          <a:ln>
            <a:noFill/>
          </a:ln>
        </p:spPr>
      </p:pic>
    </p:spTree>
    <p:extLst>
      <p:ext uri="{BB962C8B-B14F-4D97-AF65-F5344CB8AC3E}">
        <p14:creationId xmlns:p14="http://schemas.microsoft.com/office/powerpoint/2010/main" val="4108457432"/>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6000" b="1" dirty="0">
                <a:latin typeface="Times New Roman" panose="02020603050405020304" pitchFamily="18" charset="0"/>
                <a:cs typeface="Times New Roman" panose="02020603050405020304" pitchFamily="18" charset="0"/>
              </a:rPr>
              <a:t>“Tasty grammar”</a:t>
            </a:r>
            <a:endParaRPr lang="ru-RU" sz="6000" b="1" dirty="0">
              <a:latin typeface="Times New Roman" panose="02020603050405020304" pitchFamily="18" charset="0"/>
              <a:cs typeface="Times New Roman" panose="02020603050405020304" pitchFamily="18" charset="0"/>
            </a:endParaRPr>
          </a:p>
        </p:txBody>
      </p:sp>
      <p:pic>
        <p:nvPicPr>
          <p:cNvPr id="28" name="Imagen 113" descr="Resultado de imagen para cheese"/>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23027" y="1573848"/>
            <a:ext cx="1277198" cy="1315402"/>
          </a:xfrm>
          <a:prstGeom prst="rect">
            <a:avLst/>
          </a:prstGeom>
          <a:noFill/>
          <a:ln>
            <a:noFill/>
          </a:ln>
        </p:spPr>
      </p:pic>
      <p:pic>
        <p:nvPicPr>
          <p:cNvPr id="29" name="Рисунок 28" descr="cornflakes MR900234247"/>
          <p:cNvPicPr/>
          <p:nvPr/>
        </p:nvPicPr>
        <p:blipFill>
          <a:blip r:embed="rId4">
            <a:extLst>
              <a:ext uri="{28A0092B-C50C-407E-A947-70E740481C1C}">
                <a14:useLocalDpi xmlns:a14="http://schemas.microsoft.com/office/drawing/2010/main" val="0"/>
              </a:ext>
            </a:extLst>
          </a:blip>
          <a:srcRect/>
          <a:stretch>
            <a:fillRect/>
          </a:stretch>
        </p:blipFill>
        <p:spPr bwMode="auto">
          <a:xfrm>
            <a:off x="2258354" y="1568272"/>
            <a:ext cx="1170646" cy="1320978"/>
          </a:xfrm>
          <a:prstGeom prst="rect">
            <a:avLst/>
          </a:prstGeom>
          <a:noFill/>
          <a:ln>
            <a:noFill/>
          </a:ln>
        </p:spPr>
      </p:pic>
      <p:pic>
        <p:nvPicPr>
          <p:cNvPr id="30" name="Рисунок 29" descr="MR900089938"/>
          <p:cNvPicPr/>
          <p:nvPr/>
        </p:nvPicPr>
        <p:blipFill>
          <a:blip r:embed="rId5">
            <a:extLst>
              <a:ext uri="{28A0092B-C50C-407E-A947-70E740481C1C}">
                <a14:useLocalDpi xmlns:a14="http://schemas.microsoft.com/office/drawing/2010/main" val="0"/>
              </a:ext>
            </a:extLst>
          </a:blip>
          <a:srcRect/>
          <a:stretch>
            <a:fillRect/>
          </a:stretch>
        </p:blipFill>
        <p:spPr bwMode="auto">
          <a:xfrm>
            <a:off x="3771900" y="1570576"/>
            <a:ext cx="1181100" cy="1318674"/>
          </a:xfrm>
          <a:prstGeom prst="rect">
            <a:avLst/>
          </a:prstGeom>
          <a:noFill/>
          <a:ln>
            <a:noFill/>
          </a:ln>
        </p:spPr>
      </p:pic>
      <p:pic>
        <p:nvPicPr>
          <p:cNvPr id="31" name="Рисунок 30" descr="MR900264254"/>
          <p:cNvPicPr/>
          <p:nvPr/>
        </p:nvPicPr>
        <p:blipFill>
          <a:blip r:embed="rId6">
            <a:extLst>
              <a:ext uri="{28A0092B-C50C-407E-A947-70E740481C1C}">
                <a14:useLocalDpi xmlns:a14="http://schemas.microsoft.com/office/drawing/2010/main" val="0"/>
              </a:ext>
            </a:extLst>
          </a:blip>
          <a:srcRect/>
          <a:stretch>
            <a:fillRect/>
          </a:stretch>
        </p:blipFill>
        <p:spPr bwMode="auto">
          <a:xfrm>
            <a:off x="5276850" y="1568272"/>
            <a:ext cx="1123950" cy="1320978"/>
          </a:xfrm>
          <a:prstGeom prst="rect">
            <a:avLst/>
          </a:prstGeom>
          <a:noFill/>
          <a:ln>
            <a:noFill/>
          </a:ln>
        </p:spPr>
      </p:pic>
      <p:pic>
        <p:nvPicPr>
          <p:cNvPr id="32" name="Imagen 124" descr="Resultado de imagen para cookie"/>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0850" y="1568272"/>
            <a:ext cx="1447800" cy="1320978"/>
          </a:xfrm>
          <a:prstGeom prst="rect">
            <a:avLst/>
          </a:prstGeom>
          <a:noFill/>
          <a:ln>
            <a:noFill/>
          </a:ln>
        </p:spPr>
      </p:pic>
      <p:pic>
        <p:nvPicPr>
          <p:cNvPr id="33" name="Рисунок 32"/>
          <p:cNvPicPr/>
          <p:nvPr/>
        </p:nvPicPr>
        <p:blipFill>
          <a:blip r:embed="rId8">
            <a:extLst>
              <a:ext uri="{28A0092B-C50C-407E-A947-70E740481C1C}">
                <a14:useLocalDpi xmlns:a14="http://schemas.microsoft.com/office/drawing/2010/main" val="0"/>
              </a:ext>
            </a:extLst>
          </a:blip>
          <a:srcRect/>
          <a:stretch>
            <a:fillRect/>
          </a:stretch>
        </p:blipFill>
        <p:spPr bwMode="auto">
          <a:xfrm>
            <a:off x="1429992" y="3092141"/>
            <a:ext cx="1277198" cy="1285240"/>
          </a:xfrm>
          <a:prstGeom prst="rect">
            <a:avLst/>
          </a:prstGeom>
          <a:noFill/>
        </p:spPr>
      </p:pic>
      <p:pic>
        <p:nvPicPr>
          <p:cNvPr id="34" name="Imagen 86" descr="Resultado de imagen para tomato"/>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85352" y="3076251"/>
            <a:ext cx="1193800" cy="1132840"/>
          </a:xfrm>
          <a:prstGeom prst="rect">
            <a:avLst/>
          </a:prstGeom>
          <a:noFill/>
          <a:ln>
            <a:noFill/>
          </a:ln>
        </p:spPr>
      </p:pic>
      <p:pic>
        <p:nvPicPr>
          <p:cNvPr id="35" name="Imagen 64" descr="Imagen relacionada"/>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73601" y="3091119"/>
            <a:ext cx="1181100" cy="1286262"/>
          </a:xfrm>
          <a:prstGeom prst="rect">
            <a:avLst/>
          </a:prstGeom>
          <a:noFill/>
          <a:ln>
            <a:noFill/>
          </a:ln>
        </p:spPr>
      </p:pic>
      <p:pic>
        <p:nvPicPr>
          <p:cNvPr id="36" name="Imagen 128" descr="Imagen relacionada"/>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43600" y="3073865"/>
            <a:ext cx="1231900" cy="1303516"/>
          </a:xfrm>
          <a:prstGeom prst="rect">
            <a:avLst/>
          </a:prstGeom>
          <a:noFill/>
          <a:ln>
            <a:noFill/>
          </a:ln>
        </p:spPr>
      </p:pic>
      <p:pic>
        <p:nvPicPr>
          <p:cNvPr id="37" name="Рисунок 36" descr="MR900112808"/>
          <p:cNvPicPr/>
          <p:nvPr/>
        </p:nvPicPr>
        <p:blipFill>
          <a:blip r:embed="rId12">
            <a:extLst>
              <a:ext uri="{28A0092B-C50C-407E-A947-70E740481C1C}">
                <a14:useLocalDpi xmlns:a14="http://schemas.microsoft.com/office/drawing/2010/main" val="0"/>
              </a:ext>
            </a:extLst>
          </a:blip>
          <a:srcRect/>
          <a:stretch>
            <a:fillRect/>
          </a:stretch>
        </p:blipFill>
        <p:spPr bwMode="auto">
          <a:xfrm>
            <a:off x="2386476" y="4584196"/>
            <a:ext cx="1385423" cy="1449411"/>
          </a:xfrm>
          <a:prstGeom prst="rect">
            <a:avLst/>
          </a:prstGeom>
          <a:noFill/>
          <a:ln>
            <a:noFill/>
          </a:ln>
        </p:spPr>
      </p:pic>
      <p:pic>
        <p:nvPicPr>
          <p:cNvPr id="38" name="Imagen 93" descr="Resultado de imagen para green peppe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265233" y="4579250"/>
            <a:ext cx="1211767" cy="1454358"/>
          </a:xfrm>
          <a:prstGeom prst="rect">
            <a:avLst/>
          </a:prstGeom>
          <a:noFill/>
          <a:ln>
            <a:noFill/>
          </a:ln>
        </p:spPr>
      </p:pic>
    </p:spTree>
    <p:extLst>
      <p:ext uri="{BB962C8B-B14F-4D97-AF65-F5344CB8AC3E}">
        <p14:creationId xmlns:p14="http://schemas.microsoft.com/office/powerpoint/2010/main" val="344734117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inVertical)">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inVertic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barn(inVertical)">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inVertic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arn(inVertical)">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arn(inVertical)">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barn(inVertical)">
                                      <p:cBhvr>
                                        <p:cTn id="52" dur="500"/>
                                        <p:tgtEl>
                                          <p:spTgt spid="3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barn(inVertical)">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duotone>
              <a:prstClr val="black"/>
              <a:schemeClr val="accent1">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4868"/>
            <a:ext cx="8229600" cy="715962"/>
          </a:xfrm>
        </p:spPr>
        <p:txBody>
          <a:bodyPr/>
          <a:lstStyle/>
          <a:p>
            <a:r>
              <a:rPr lang="en-US" sz="5400" b="1" dirty="0">
                <a:latin typeface="Times New Roman" panose="02020603050405020304" pitchFamily="18" charset="0"/>
                <a:cs typeface="Times New Roman" panose="02020603050405020304" pitchFamily="18" charset="0"/>
              </a:rPr>
              <a:t>“Meals around the world”</a:t>
            </a:r>
            <a:endParaRPr lang="ru-RU" sz="5400" b="1"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idx="1"/>
          </p:nvPr>
        </p:nvSpPr>
        <p:spPr>
          <a:xfrm>
            <a:off x="76200" y="730830"/>
            <a:ext cx="8991600" cy="5395333"/>
          </a:xfrm>
        </p:spPr>
        <p:txBody>
          <a:bodyPr/>
          <a:lstStyle/>
          <a:p>
            <a:pPr marL="0" indent="0" algn="ctr">
              <a:spcBef>
                <a:spcPts val="0"/>
              </a:spcBef>
              <a:buNone/>
            </a:pPr>
            <a:r>
              <a:rPr lang="en-US" b="1" dirty="0">
                <a:latin typeface="Times New Roman" panose="02020603050405020304" pitchFamily="18" charset="0"/>
                <a:cs typeface="Times New Roman" panose="02020603050405020304" pitchFamily="18" charset="0"/>
              </a:rPr>
              <a:t>R</a:t>
            </a:r>
            <a:r>
              <a:rPr lang="en-US" b="1" dirty="0" smtClean="0">
                <a:latin typeface="Times New Roman" panose="02020603050405020304" pitchFamily="18" charset="0"/>
                <a:cs typeface="Times New Roman" panose="02020603050405020304" pitchFamily="18" charset="0"/>
              </a:rPr>
              <a:t>ead the text </a:t>
            </a:r>
            <a:r>
              <a:rPr lang="en-US" b="1" dirty="0">
                <a:latin typeface="Times New Roman" panose="02020603050405020304" pitchFamily="18" charset="0"/>
                <a:cs typeface="Times New Roman" panose="02020603050405020304" pitchFamily="18" charset="0"/>
              </a:rPr>
              <a:t>and </a:t>
            </a:r>
            <a:r>
              <a:rPr lang="en-US" b="1" dirty="0" smtClean="0">
                <a:latin typeface="Times New Roman" panose="02020603050405020304" pitchFamily="18" charset="0"/>
                <a:cs typeface="Times New Roman" panose="02020603050405020304" pitchFamily="18" charset="0"/>
              </a:rPr>
              <a:t>use </a:t>
            </a:r>
            <a:r>
              <a:rPr lang="en-US" b="1" dirty="0">
                <a:latin typeface="Times New Roman" panose="02020603050405020304" pitchFamily="18" charset="0"/>
                <a:cs typeface="Times New Roman" panose="02020603050405020304" pitchFamily="18" charset="0"/>
              </a:rPr>
              <a:t>the words instead of </a:t>
            </a:r>
            <a:r>
              <a:rPr lang="en-US" b="1" dirty="0" smtClean="0">
                <a:latin typeface="Times New Roman" panose="02020603050405020304" pitchFamily="18" charset="0"/>
                <a:cs typeface="Times New Roman" panose="02020603050405020304" pitchFamily="18" charset="0"/>
              </a:rPr>
              <a:t>pictures</a:t>
            </a:r>
          </a:p>
          <a:p>
            <a:pPr marL="0" indent="0">
              <a:buNone/>
            </a:pPr>
            <a:r>
              <a:rPr lang="en-US" sz="2800" b="1" dirty="0">
                <a:latin typeface="Times New Roman" panose="02020603050405020304" pitchFamily="18" charset="0"/>
                <a:cs typeface="Times New Roman" panose="02020603050405020304" pitchFamily="18" charset="0"/>
              </a:rPr>
              <a:t>British meals</a:t>
            </a:r>
            <a:endParaRPr lang="ru-RU" sz="2800" dirty="0">
              <a:latin typeface="Times New Roman" panose="02020603050405020304" pitchFamily="18" charset="0"/>
              <a:cs typeface="Times New Roman" panose="02020603050405020304" pitchFamily="18" charset="0"/>
            </a:endParaRPr>
          </a:p>
          <a:p>
            <a:pPr marL="0" indent="0">
              <a:buNone/>
            </a:pPr>
            <a:r>
              <a:rPr lang="en-US" sz="2800" dirty="0">
                <a:latin typeface="Times New Roman" panose="02020603050405020304" pitchFamily="18" charset="0"/>
                <a:cs typeface="Times New Roman" panose="02020603050405020304" pitchFamily="18" charset="0"/>
              </a:rPr>
              <a:t>The English take four meals a day: breakfast, lunch, tea and dinner or supper. In England breakfast time is between seven and nine. For breakfast lots of British people have a bowl of </a:t>
            </a:r>
            <a:r>
              <a:rPr lang="en-US" sz="28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_              or_           with_           or _        and </a:t>
            </a:r>
            <a:r>
              <a:rPr lang="en-US" dirty="0">
                <a:latin typeface="Times New Roman" panose="02020603050405020304" pitchFamily="18" charset="0"/>
                <a:cs typeface="Times New Roman" panose="02020603050405020304" pitchFamily="18" charset="0"/>
              </a:rPr>
              <a:t>a </a:t>
            </a:r>
            <a:r>
              <a:rPr lang="en-US" dirty="0" smtClean="0">
                <a:latin typeface="Times New Roman" panose="02020603050405020304" pitchFamily="18" charset="0"/>
                <a:cs typeface="Times New Roman" panose="02020603050405020304" pitchFamily="18" charset="0"/>
              </a:rPr>
              <a:t>_      .</a:t>
            </a:r>
          </a:p>
          <a:p>
            <a:pPr marL="0" indent="0">
              <a:buNone/>
            </a:pPr>
            <a:r>
              <a:rPr lang="en-US" dirty="0" smtClean="0">
                <a:latin typeface="Times New Roman" panose="02020603050405020304" pitchFamily="18" charset="0"/>
                <a:cs typeface="Times New Roman" panose="02020603050405020304" pitchFamily="18" charset="0"/>
              </a:rPr>
              <a:t> But </a:t>
            </a:r>
            <a:r>
              <a:rPr lang="en-US" dirty="0">
                <a:latin typeface="Times New Roman" panose="02020603050405020304" pitchFamily="18" charset="0"/>
                <a:cs typeface="Times New Roman" panose="02020603050405020304" pitchFamily="18" charset="0"/>
              </a:rPr>
              <a:t>the traditional English breakfast consists of fried </a:t>
            </a:r>
            <a:r>
              <a:rPr lang="en-US" dirty="0" smtClean="0">
                <a:latin typeface="Times New Roman" panose="02020603050405020304" pitchFamily="18" charset="0"/>
                <a:cs typeface="Times New Roman" panose="02020603050405020304" pitchFamily="18" charset="0"/>
              </a:rPr>
              <a:t>_          , </a:t>
            </a:r>
            <a:r>
              <a:rPr lang="es-MX" dirty="0" err="1">
                <a:latin typeface="Times New Roman" panose="02020603050405020304" pitchFamily="18" charset="0"/>
                <a:cs typeface="Times New Roman" panose="02020603050405020304" pitchFamily="18" charset="0"/>
              </a:rPr>
              <a:t>beans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_           , </a:t>
            </a:r>
            <a:r>
              <a:rPr lang="en-US" dirty="0">
                <a:latin typeface="Times New Roman" panose="02020603050405020304" pitchFamily="18" charset="0"/>
                <a:cs typeface="Times New Roman" panose="02020603050405020304" pitchFamily="18" charset="0"/>
              </a:rPr>
              <a:t>bacon, </a:t>
            </a:r>
            <a:r>
              <a:rPr lang="en-US" dirty="0" smtClean="0">
                <a:latin typeface="Times New Roman" panose="02020603050405020304" pitchFamily="18" charset="0"/>
                <a:cs typeface="Times New Roman" panose="02020603050405020304" pitchFamily="18" charset="0"/>
              </a:rPr>
              <a:t>fried_        and</a:t>
            </a:r>
            <a:r>
              <a:rPr lang="en-US" sz="28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p:txBody>
      </p:sp>
      <p:pic>
        <p:nvPicPr>
          <p:cNvPr id="44" name="Рисунок 43"/>
          <p:cNvPicPr/>
          <p:nvPr/>
        </p:nvPicPr>
        <p:blipFill>
          <a:blip r:embed="rId3">
            <a:extLst>
              <a:ext uri="{28A0092B-C50C-407E-A947-70E740481C1C}">
                <a14:useLocalDpi xmlns:a14="http://schemas.microsoft.com/office/drawing/2010/main" val="0"/>
              </a:ext>
            </a:extLst>
          </a:blip>
          <a:srcRect/>
          <a:stretch>
            <a:fillRect/>
          </a:stretch>
        </p:blipFill>
        <p:spPr bwMode="auto">
          <a:xfrm>
            <a:off x="457200" y="3598515"/>
            <a:ext cx="1219200" cy="609600"/>
          </a:xfrm>
          <a:prstGeom prst="rect">
            <a:avLst/>
          </a:prstGeom>
          <a:noFill/>
        </p:spPr>
      </p:pic>
      <p:pic>
        <p:nvPicPr>
          <p:cNvPr id="45" name="Рисунок 44"/>
          <p:cNvPicPr/>
          <p:nvPr/>
        </p:nvPicPr>
        <p:blipFill>
          <a:blip r:embed="rId4">
            <a:extLst>
              <a:ext uri="{28A0092B-C50C-407E-A947-70E740481C1C}">
                <a14:useLocalDpi xmlns:a14="http://schemas.microsoft.com/office/drawing/2010/main" val="0"/>
              </a:ext>
            </a:extLst>
          </a:blip>
          <a:srcRect/>
          <a:stretch>
            <a:fillRect/>
          </a:stretch>
        </p:blipFill>
        <p:spPr bwMode="auto">
          <a:xfrm>
            <a:off x="2251057" y="3598515"/>
            <a:ext cx="1066800" cy="609600"/>
          </a:xfrm>
          <a:prstGeom prst="rect">
            <a:avLst/>
          </a:prstGeom>
          <a:noFill/>
        </p:spPr>
      </p:pic>
      <p:pic>
        <p:nvPicPr>
          <p:cNvPr id="46" name="Рисунок 45"/>
          <p:cNvPicPr/>
          <p:nvPr/>
        </p:nvPicPr>
        <p:blipFill>
          <a:blip r:embed="rId5">
            <a:extLst>
              <a:ext uri="{28A0092B-C50C-407E-A947-70E740481C1C}">
                <a14:useLocalDpi xmlns:a14="http://schemas.microsoft.com/office/drawing/2010/main" val="0"/>
              </a:ext>
            </a:extLst>
          </a:blip>
          <a:srcRect/>
          <a:stretch>
            <a:fillRect/>
          </a:stretch>
        </p:blipFill>
        <p:spPr bwMode="auto">
          <a:xfrm>
            <a:off x="4418670" y="3585506"/>
            <a:ext cx="1006787" cy="681462"/>
          </a:xfrm>
          <a:prstGeom prst="rect">
            <a:avLst/>
          </a:prstGeom>
          <a:noFill/>
        </p:spPr>
      </p:pic>
      <p:pic>
        <p:nvPicPr>
          <p:cNvPr id="47" name="Рисунок 46"/>
          <p:cNvPicPr/>
          <p:nvPr/>
        </p:nvPicPr>
        <p:blipFill>
          <a:blip r:embed="rId6">
            <a:extLst>
              <a:ext uri="{28A0092B-C50C-407E-A947-70E740481C1C}">
                <a14:useLocalDpi xmlns:a14="http://schemas.microsoft.com/office/drawing/2010/main" val="0"/>
              </a:ext>
            </a:extLst>
          </a:blip>
          <a:srcRect/>
          <a:stretch>
            <a:fillRect/>
          </a:stretch>
        </p:blipFill>
        <p:spPr bwMode="auto">
          <a:xfrm>
            <a:off x="6271067" y="3585506"/>
            <a:ext cx="628015" cy="585470"/>
          </a:xfrm>
          <a:prstGeom prst="rect">
            <a:avLst/>
          </a:prstGeom>
          <a:noFill/>
        </p:spPr>
      </p:pic>
      <p:pic>
        <p:nvPicPr>
          <p:cNvPr id="69" name="Рисунок 68"/>
          <p:cNvPicPr/>
          <p:nvPr/>
        </p:nvPicPr>
        <p:blipFill>
          <a:blip r:embed="rId7">
            <a:extLst>
              <a:ext uri="{28A0092B-C50C-407E-A947-70E740481C1C}">
                <a14:useLocalDpi xmlns:a14="http://schemas.microsoft.com/office/drawing/2010/main" val="0"/>
              </a:ext>
            </a:extLst>
          </a:blip>
          <a:srcRect/>
          <a:stretch>
            <a:fillRect/>
          </a:stretch>
        </p:blipFill>
        <p:spPr bwMode="auto">
          <a:xfrm>
            <a:off x="8156558" y="3673189"/>
            <a:ext cx="548640" cy="506095"/>
          </a:xfrm>
          <a:prstGeom prst="rect">
            <a:avLst/>
          </a:prstGeom>
          <a:noFill/>
        </p:spPr>
      </p:pic>
      <p:pic>
        <p:nvPicPr>
          <p:cNvPr id="70" name="Рисунок 69"/>
          <p:cNvPicPr/>
          <p:nvPr/>
        </p:nvPicPr>
        <p:blipFill>
          <a:blip r:embed="rId8">
            <a:extLst>
              <a:ext uri="{28A0092B-C50C-407E-A947-70E740481C1C}">
                <a14:useLocalDpi xmlns:a14="http://schemas.microsoft.com/office/drawing/2010/main" val="0"/>
              </a:ext>
            </a:extLst>
          </a:blip>
          <a:srcRect/>
          <a:stretch>
            <a:fillRect/>
          </a:stretch>
        </p:blipFill>
        <p:spPr bwMode="auto">
          <a:xfrm>
            <a:off x="152400" y="4724400"/>
            <a:ext cx="1143000" cy="533400"/>
          </a:xfrm>
          <a:prstGeom prst="rect">
            <a:avLst/>
          </a:prstGeom>
          <a:noFill/>
        </p:spPr>
      </p:pic>
      <p:pic>
        <p:nvPicPr>
          <p:cNvPr id="71" name="Рисунок 70"/>
          <p:cNvPicPr/>
          <p:nvPr/>
        </p:nvPicPr>
        <p:blipFill>
          <a:blip r:embed="rId9">
            <a:extLst>
              <a:ext uri="{28A0092B-C50C-407E-A947-70E740481C1C}">
                <a14:useLocalDpi xmlns:a14="http://schemas.microsoft.com/office/drawing/2010/main" val="0"/>
              </a:ext>
            </a:extLst>
          </a:blip>
          <a:srcRect/>
          <a:stretch>
            <a:fillRect/>
          </a:stretch>
        </p:blipFill>
        <p:spPr bwMode="auto">
          <a:xfrm>
            <a:off x="2945780" y="4681064"/>
            <a:ext cx="1016620" cy="500535"/>
          </a:xfrm>
          <a:prstGeom prst="rect">
            <a:avLst/>
          </a:prstGeom>
          <a:noFill/>
        </p:spPr>
      </p:pic>
      <p:pic>
        <p:nvPicPr>
          <p:cNvPr id="72" name="Рисунок 71"/>
          <p:cNvPicPr/>
          <p:nvPr/>
        </p:nvPicPr>
        <p:blipFill>
          <a:blip r:embed="rId10">
            <a:extLst>
              <a:ext uri="{28A0092B-C50C-407E-A947-70E740481C1C}">
                <a14:useLocalDpi xmlns:a14="http://schemas.microsoft.com/office/drawing/2010/main" val="0"/>
              </a:ext>
            </a:extLst>
          </a:blip>
          <a:srcRect/>
          <a:stretch>
            <a:fillRect/>
          </a:stretch>
        </p:blipFill>
        <p:spPr bwMode="auto">
          <a:xfrm>
            <a:off x="6400800" y="4658762"/>
            <a:ext cx="730126" cy="599038"/>
          </a:xfrm>
          <a:prstGeom prst="rect">
            <a:avLst/>
          </a:prstGeom>
          <a:noFill/>
        </p:spPr>
      </p:pic>
      <p:pic>
        <p:nvPicPr>
          <p:cNvPr id="73" name="Рисунок 72"/>
          <p:cNvPicPr/>
          <p:nvPr/>
        </p:nvPicPr>
        <p:blipFill>
          <a:blip r:embed="rId11">
            <a:extLst>
              <a:ext uri="{28A0092B-C50C-407E-A947-70E740481C1C}">
                <a14:useLocalDpi xmlns:a14="http://schemas.microsoft.com/office/drawing/2010/main" val="0"/>
              </a:ext>
            </a:extLst>
          </a:blip>
          <a:srcRect/>
          <a:stretch>
            <a:fillRect/>
          </a:stretch>
        </p:blipFill>
        <p:spPr bwMode="auto">
          <a:xfrm>
            <a:off x="7862909" y="4665901"/>
            <a:ext cx="810322" cy="710373"/>
          </a:xfrm>
          <a:prstGeom prst="rect">
            <a:avLst/>
          </a:prstGeom>
          <a:noFill/>
        </p:spPr>
      </p:pic>
    </p:spTree>
    <p:extLst>
      <p:ext uri="{BB962C8B-B14F-4D97-AF65-F5344CB8AC3E}">
        <p14:creationId xmlns:p14="http://schemas.microsoft.com/office/powerpoint/2010/main" val="4178964908"/>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957</TotalTime>
  <Words>1125</Words>
  <Application>Microsoft Office PowerPoint</Application>
  <PresentationFormat>Экран (4:3)</PresentationFormat>
  <Paragraphs>129</Paragraphs>
  <Slides>27</Slides>
  <Notes>0</Notes>
  <HiddenSlides>2</HiddenSlides>
  <MMClips>3</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27</vt:i4>
      </vt:variant>
    </vt:vector>
  </HeadingPairs>
  <TitlesOfParts>
    <vt:vector size="32" baseType="lpstr">
      <vt:lpstr>Arial</vt:lpstr>
      <vt:lpstr>Calibri</vt:lpstr>
      <vt:lpstr>Tahoma</vt:lpstr>
      <vt:lpstr>Times New Roman</vt:lpstr>
      <vt:lpstr>Оформление по умолчанию</vt:lpstr>
      <vt:lpstr>Презентация PowerPoint</vt:lpstr>
      <vt:lpstr>Презентация PowerPoint</vt:lpstr>
      <vt:lpstr>Aims:</vt:lpstr>
      <vt:lpstr>“Phonetic drill for breakfast”</vt:lpstr>
      <vt:lpstr>Quiz “What is it?”</vt:lpstr>
      <vt:lpstr>“Housekeeping encyclopedia”</vt:lpstr>
      <vt:lpstr>“Housekeeping encyclopaedia”</vt:lpstr>
      <vt:lpstr>“Tasty grammar”</vt:lpstr>
      <vt:lpstr>“Meals around the world”</vt:lpstr>
      <vt:lpstr>Презентация PowerPoint</vt:lpstr>
      <vt:lpstr>Post-reading activities</vt:lpstr>
      <vt:lpstr>Answer the questions</vt:lpstr>
      <vt:lpstr>Презентация PowerPoint</vt:lpstr>
      <vt:lpstr>Презентация PowerPoint</vt:lpstr>
      <vt:lpstr>Choose the correct answer</vt:lpstr>
      <vt:lpstr>Презентация PowerPoint</vt:lpstr>
      <vt:lpstr>“Our lunch box”</vt:lpstr>
      <vt:lpstr>Fish and chips</vt:lpstr>
      <vt:lpstr>Sunday roast</vt:lpstr>
      <vt:lpstr>Shepherd’s pie</vt:lpstr>
      <vt:lpstr>Pudding</vt:lpstr>
      <vt:lpstr>Tea</vt:lpstr>
      <vt:lpstr>Festive food</vt:lpstr>
      <vt:lpstr>Match two halves of the sentences</vt:lpstr>
      <vt:lpstr>Презентация PowerPoint</vt:lpstr>
      <vt:lpstr>Hometask</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Sveta</cp:lastModifiedBy>
  <cp:revision>145</cp:revision>
  <cp:lastPrinted>1601-01-01T00:00:00Z</cp:lastPrinted>
  <dcterms:created xsi:type="dcterms:W3CDTF">1601-01-01T00:00:00Z</dcterms:created>
  <dcterms:modified xsi:type="dcterms:W3CDTF">2017-12-13T07:42:16Z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