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media/image3.jpg" ContentType="image/gif"/>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28" r:id="rId1"/>
  </p:sldMasterIdLst>
  <p:sldIdLst>
    <p:sldId id="256" r:id="rId2"/>
    <p:sldId id="258" r:id="rId3"/>
    <p:sldId id="266" r:id="rId4"/>
    <p:sldId id="257" r:id="rId5"/>
    <p:sldId id="259" r:id="rId6"/>
    <p:sldId id="260" r:id="rId7"/>
    <p:sldId id="261" r:id="rId8"/>
    <p:sldId id="262" r:id="rId9"/>
    <p:sldId id="263" r:id="rId10"/>
    <p:sldId id="264" r:id="rId11"/>
    <p:sldId id="267" r:id="rId12"/>
    <p:sldId id="268" r:id="rId13"/>
    <p:sldId id="269" r:id="rId14"/>
    <p:sldId id="270" r:id="rId15"/>
    <p:sldId id="271" r:id="rId16"/>
    <p:sldId id="272" r:id="rId17"/>
    <p:sldId id="273" r:id="rId18"/>
    <p:sldId id="274"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96" y="2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633278F7-5F43-4F54-A6C2-E7794D831E34}" type="datetimeFigureOut">
              <a:rPr lang="ru-RU" smtClean="0"/>
              <a:t>29.01.2018</a:t>
            </a:fld>
            <a:endParaRPr lang="ru-RU"/>
          </a:p>
        </p:txBody>
      </p:sp>
      <p:sp>
        <p:nvSpPr>
          <p:cNvPr id="5" name="Footer Placeholder 4"/>
          <p:cNvSpPr>
            <a:spLocks noGrp="1"/>
          </p:cNvSpPr>
          <p:nvPr>
            <p:ph type="ftr" sz="quarter" idx="11"/>
          </p:nvPr>
        </p:nvSpPr>
        <p:spPr>
          <a:xfrm>
            <a:off x="5332412" y="5883275"/>
            <a:ext cx="4324044" cy="365125"/>
          </a:xfrm>
        </p:spPr>
        <p:txBody>
          <a:bodyPr/>
          <a:lstStyle/>
          <a:p>
            <a:endParaRPr lang="ru-RU"/>
          </a:p>
        </p:txBody>
      </p:sp>
      <p:sp>
        <p:nvSpPr>
          <p:cNvPr id="6" name="Slide Number Placeholder 5"/>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40292309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33278F7-5F43-4F54-A6C2-E7794D831E34}" type="datetimeFigureOut">
              <a:rPr lang="ru-RU" smtClean="0"/>
              <a:t>29.01.2018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8024413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33278F7-5F43-4F54-A6C2-E7794D831E34}" type="datetimeFigureOut">
              <a:rPr lang="ru-RU" smtClean="0"/>
              <a:t>29.01.2018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38730571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33278F7-5F43-4F54-A6C2-E7794D831E34}" type="datetimeFigureOut">
              <a:rPr lang="ru-RU" smtClean="0"/>
              <a:t>29.01.2018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38838707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33278F7-5F43-4F54-A6C2-E7794D831E34}" type="datetimeFigureOut">
              <a:rPr lang="ru-RU" smtClean="0"/>
              <a:t>29.01.2018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1619171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33278F7-5F43-4F54-A6C2-E7794D831E34}" type="datetimeFigureOut">
              <a:rPr lang="ru-RU" smtClean="0"/>
              <a:t>29.01.2018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2166870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33278F7-5F43-4F54-A6C2-E7794D831E34}" type="datetimeFigureOut">
              <a:rPr lang="ru-RU" smtClean="0"/>
              <a:t>29.01.2018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24671844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33278F7-5F43-4F54-A6C2-E7794D831E34}" type="datetimeFigureOut">
              <a:rPr lang="ru-RU" smtClean="0"/>
              <a:t>29.01.2018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38668444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33278F7-5F43-4F54-A6C2-E7794D831E34}" type="datetimeFigureOut">
              <a:rPr lang="ru-RU" smtClean="0"/>
              <a:t>29.01.2018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3856668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33278F7-5F43-4F54-A6C2-E7794D831E34}" type="datetimeFigureOut">
              <a:rPr lang="ru-RU" smtClean="0"/>
              <a:t>29.01.2018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10951856" y="5867131"/>
            <a:ext cx="551167" cy="365125"/>
          </a:xfrm>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553035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33278F7-5F43-4F54-A6C2-E7794D831E34}" type="datetimeFigureOut">
              <a:rPr lang="ru-RU" smtClean="0"/>
              <a:t>29.01.2018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869740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633278F7-5F43-4F54-A6C2-E7794D831E34}" type="datetimeFigureOut">
              <a:rPr lang="ru-RU" smtClean="0"/>
              <a:t>29.01.2018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240042407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633278F7-5F43-4F54-A6C2-E7794D831E34}" type="datetimeFigureOut">
              <a:rPr lang="ru-RU" smtClean="0"/>
              <a:t>29.01.2018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67400635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633278F7-5F43-4F54-A6C2-E7794D831E34}" type="datetimeFigureOut">
              <a:rPr lang="ru-RU" smtClean="0"/>
              <a:t>29.01.2018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574103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3278F7-5F43-4F54-A6C2-E7794D831E34}" type="datetimeFigureOut">
              <a:rPr lang="ru-RU" smtClean="0"/>
              <a:t>29.01.2018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4229282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33278F7-5F43-4F54-A6C2-E7794D831E34}" type="datetimeFigureOut">
              <a:rPr lang="ru-RU" smtClean="0"/>
              <a:t>29.01.2018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135504197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33278F7-5F43-4F54-A6C2-E7794D831E34}" type="datetimeFigureOut">
              <a:rPr lang="ru-RU" smtClean="0"/>
              <a:t>29.01.2018</a:t>
            </a:fld>
            <a:endParaRPr lang="ru-RU"/>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21D1105-9822-4215-98FA-7399B463ED61}" type="slidenum">
              <a:rPr lang="ru-RU" smtClean="0"/>
              <a:t>‹#›</a:t>
            </a:fld>
            <a:endParaRPr lang="ru-RU"/>
          </a:p>
        </p:txBody>
      </p:sp>
    </p:spTree>
    <p:extLst>
      <p:ext uri="{BB962C8B-B14F-4D97-AF65-F5344CB8AC3E}">
        <p14:creationId xmlns:p14="http://schemas.microsoft.com/office/powerpoint/2010/main" val="32284434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33278F7-5F43-4F54-A6C2-E7794D831E34}" type="datetimeFigureOut">
              <a:rPr lang="ru-RU" smtClean="0"/>
              <a:t>29.01.2018</a:t>
            </a:fld>
            <a:endParaRPr lang="ru-RU"/>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21D1105-9822-4215-98FA-7399B463ED61}" type="slidenum">
              <a:rPr lang="ru-RU" smtClean="0"/>
              <a:t>‹#›</a:t>
            </a:fld>
            <a:endParaRPr lang="ru-RU"/>
          </a:p>
        </p:txBody>
      </p:sp>
    </p:spTree>
    <p:extLst>
      <p:ext uri="{BB962C8B-B14F-4D97-AF65-F5344CB8AC3E}">
        <p14:creationId xmlns:p14="http://schemas.microsoft.com/office/powerpoint/2010/main" val="1824848192"/>
      </p:ext>
    </p:extLst>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 id="2147484140" r:id="rId12"/>
    <p:sldLayoutId id="2147484141" r:id="rId13"/>
    <p:sldLayoutId id="2147484142" r:id="rId14"/>
    <p:sldLayoutId id="2147484143" r:id="rId15"/>
    <p:sldLayoutId id="2147484144" r:id="rId16"/>
    <p:sldLayoutId id="2147484145"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g"/><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 Id="rId5" Type="http://schemas.openxmlformats.org/officeDocument/2006/relationships/image" Target="../media/image30.jp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915127" y="1338078"/>
            <a:ext cx="8361229" cy="2098226"/>
          </a:xfrm>
        </p:spPr>
        <p:txBody>
          <a:bodyPr/>
          <a:lstStyle/>
          <a:p>
            <a:r>
              <a:rPr lang="en-US" dirty="0" smtClean="0"/>
              <a:t>SPORTS AND GAMES</a:t>
            </a:r>
            <a:endParaRPr lang="ru-RU" dirty="0"/>
          </a:p>
        </p:txBody>
      </p:sp>
      <p:sp>
        <p:nvSpPr>
          <p:cNvPr id="3" name="Подзаголовок 2"/>
          <p:cNvSpPr>
            <a:spLocks noGrp="1"/>
          </p:cNvSpPr>
          <p:nvPr>
            <p:ph type="subTitle" idx="1"/>
          </p:nvPr>
        </p:nvSpPr>
        <p:spPr>
          <a:xfrm>
            <a:off x="7397088" y="5498476"/>
            <a:ext cx="4502850" cy="779494"/>
          </a:xfrm>
        </p:spPr>
        <p:txBody>
          <a:bodyPr>
            <a:noAutofit/>
          </a:bodyPr>
          <a:lstStyle/>
          <a:p>
            <a:r>
              <a:rPr lang="uk-UA" sz="3200" dirty="0" smtClean="0"/>
              <a:t>Вчитель: Маслова В.В</a:t>
            </a:r>
          </a:p>
          <a:p>
            <a:endParaRPr lang="ru-RU" sz="3200" dirty="0"/>
          </a:p>
        </p:txBody>
      </p:sp>
    </p:spTree>
    <p:extLst>
      <p:ext uri="{BB962C8B-B14F-4D97-AF65-F5344CB8AC3E}">
        <p14:creationId xmlns:p14="http://schemas.microsoft.com/office/powerpoint/2010/main" val="2614925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l="3626" t="17708" r="2780" b="9447"/>
          <a:stretch/>
        </p:blipFill>
        <p:spPr>
          <a:xfrm>
            <a:off x="0" y="0"/>
            <a:ext cx="12192000" cy="6858000"/>
          </a:xfrm>
          <a:prstGeom prst="rect">
            <a:avLst/>
          </a:prstGeom>
        </p:spPr>
      </p:pic>
    </p:spTree>
    <p:extLst>
      <p:ext uri="{BB962C8B-B14F-4D97-AF65-F5344CB8AC3E}">
        <p14:creationId xmlns:p14="http://schemas.microsoft.com/office/powerpoint/2010/main" val="26371480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93493" y="180834"/>
            <a:ext cx="10018713" cy="1006521"/>
          </a:xfrm>
        </p:spPr>
        <p:txBody>
          <a:bodyPr>
            <a:normAutofit/>
          </a:bodyPr>
          <a:lstStyle/>
          <a:p>
            <a:r>
              <a:rPr lang="uk-UA" sz="6000" b="1" dirty="0"/>
              <a:t>Вправа</a:t>
            </a:r>
            <a:r>
              <a:rPr lang="ru-RU" sz="6000" b="1" dirty="0"/>
              <a:t> «</a:t>
            </a:r>
            <a:r>
              <a:rPr lang="uk-UA" sz="6000" b="1" dirty="0" err="1"/>
              <a:t>Microphone</a:t>
            </a:r>
            <a:r>
              <a:rPr lang="uk-UA" sz="6000" b="1" dirty="0"/>
              <a:t>» </a:t>
            </a:r>
            <a:endParaRPr lang="ru-RU" sz="6000" dirty="0"/>
          </a:p>
        </p:txBody>
      </p:sp>
      <p:sp>
        <p:nvSpPr>
          <p:cNvPr id="3" name="Объект 2"/>
          <p:cNvSpPr>
            <a:spLocks noGrp="1"/>
          </p:cNvSpPr>
          <p:nvPr>
            <p:ph idx="1"/>
          </p:nvPr>
        </p:nvSpPr>
        <p:spPr>
          <a:xfrm>
            <a:off x="1770913" y="1610436"/>
            <a:ext cx="10170878" cy="5670645"/>
          </a:xfrm>
        </p:spPr>
        <p:txBody>
          <a:bodyPr>
            <a:normAutofit/>
          </a:bodyPr>
          <a:lstStyle/>
          <a:p>
            <a:r>
              <a:rPr lang="en-US" sz="4400" dirty="0"/>
              <a:t>What games do you like to play?</a:t>
            </a:r>
            <a:endParaRPr lang="ru-RU" sz="4400" dirty="0"/>
          </a:p>
          <a:p>
            <a:r>
              <a:rPr lang="en-US" sz="4400" dirty="0"/>
              <a:t>Which of these games are indoors</a:t>
            </a:r>
            <a:r>
              <a:rPr lang="en-US" sz="4400" dirty="0" smtClean="0"/>
              <a:t>/ outdoors </a:t>
            </a:r>
            <a:r>
              <a:rPr lang="en-US" sz="4400" dirty="0"/>
              <a:t>games?</a:t>
            </a:r>
            <a:endParaRPr lang="ru-RU" sz="4400" dirty="0"/>
          </a:p>
          <a:p>
            <a:r>
              <a:rPr lang="en-US" sz="4400" dirty="0"/>
              <a:t>Which games can you play all year round?</a:t>
            </a:r>
            <a:endParaRPr lang="ru-RU" sz="4400" dirty="0"/>
          </a:p>
          <a:p>
            <a:r>
              <a:rPr lang="en-US" sz="4400" dirty="0"/>
              <a:t>Which games do you play only in some season of the year?</a:t>
            </a:r>
            <a:endParaRPr lang="ru-RU" sz="4400" dirty="0"/>
          </a:p>
          <a:p>
            <a:endParaRPr lang="ru-RU" sz="4400" dirty="0"/>
          </a:p>
        </p:txBody>
      </p:sp>
    </p:spTree>
    <p:extLst>
      <p:ext uri="{BB962C8B-B14F-4D97-AF65-F5344CB8AC3E}">
        <p14:creationId xmlns:p14="http://schemas.microsoft.com/office/powerpoint/2010/main" val="16291765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977058"/>
            <a:ext cx="5181600" cy="2880941"/>
          </a:xfrm>
          <a:prstGeom prst="rect">
            <a:avLst/>
          </a:prstGeom>
        </p:spPr>
      </p:pic>
      <p:sp>
        <p:nvSpPr>
          <p:cNvPr id="8" name="Объект 7"/>
          <p:cNvSpPr>
            <a:spLocks noGrp="1"/>
          </p:cNvSpPr>
          <p:nvPr>
            <p:ph idx="1"/>
          </p:nvPr>
        </p:nvSpPr>
        <p:spPr>
          <a:xfrm>
            <a:off x="1465312" y="34012"/>
            <a:ext cx="1500649" cy="426721"/>
          </a:xfrm>
        </p:spPr>
        <p:txBody>
          <a:bodyPr>
            <a:noAutofit/>
          </a:bodyPr>
          <a:lstStyle/>
          <a:p>
            <a:pPr marL="0" indent="0">
              <a:buNone/>
            </a:pPr>
            <a:r>
              <a:rPr lang="en-US" sz="3200" dirty="0"/>
              <a:t>S</a:t>
            </a:r>
            <a:r>
              <a:rPr lang="en-US" sz="3200" dirty="0" smtClean="0"/>
              <a:t>kiing</a:t>
            </a:r>
            <a:endParaRPr lang="ru-RU" sz="3200" dirty="0"/>
          </a:p>
        </p:txBody>
      </p:sp>
      <p:pic>
        <p:nvPicPr>
          <p:cNvPr id="13" name="Рисунок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6053" y="513270"/>
            <a:ext cx="5984947" cy="3142097"/>
          </a:xfrm>
          <a:prstGeom prst="rect">
            <a:avLst/>
          </a:prstGeom>
        </p:spPr>
      </p:pic>
      <p:sp>
        <p:nvSpPr>
          <p:cNvPr id="15" name="TextBox 14"/>
          <p:cNvSpPr txBox="1"/>
          <p:nvPr/>
        </p:nvSpPr>
        <p:spPr>
          <a:xfrm>
            <a:off x="1849251" y="3456621"/>
            <a:ext cx="1483098" cy="584775"/>
          </a:xfrm>
          <a:prstGeom prst="rect">
            <a:avLst/>
          </a:prstGeom>
          <a:noFill/>
        </p:spPr>
        <p:txBody>
          <a:bodyPr wrap="none" rtlCol="0">
            <a:spAutoFit/>
          </a:bodyPr>
          <a:lstStyle/>
          <a:p>
            <a:r>
              <a:rPr lang="en-US" sz="3200" dirty="0" smtClean="0"/>
              <a:t>Skating</a:t>
            </a:r>
            <a:endParaRPr lang="ru-RU" sz="3200" dirty="0"/>
          </a:p>
        </p:txBody>
      </p:sp>
      <p:pic>
        <p:nvPicPr>
          <p:cNvPr id="16" name="Рисунок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5165" y="4168366"/>
            <a:ext cx="4044315" cy="2689634"/>
          </a:xfrm>
          <a:prstGeom prst="rect">
            <a:avLst/>
          </a:prstGeom>
        </p:spPr>
      </p:pic>
      <p:pic>
        <p:nvPicPr>
          <p:cNvPr id="17" name="Рисунок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736" y="513270"/>
            <a:ext cx="4594484" cy="2865172"/>
          </a:xfrm>
          <a:prstGeom prst="rect">
            <a:avLst/>
          </a:prstGeom>
        </p:spPr>
      </p:pic>
      <p:sp>
        <p:nvSpPr>
          <p:cNvPr id="18" name="TextBox 17"/>
          <p:cNvSpPr txBox="1"/>
          <p:nvPr/>
        </p:nvSpPr>
        <p:spPr>
          <a:xfrm>
            <a:off x="8356008" y="-35915"/>
            <a:ext cx="1412832" cy="584775"/>
          </a:xfrm>
          <a:prstGeom prst="rect">
            <a:avLst/>
          </a:prstGeom>
          <a:noFill/>
        </p:spPr>
        <p:txBody>
          <a:bodyPr wrap="square" rtlCol="0">
            <a:spAutoFit/>
          </a:bodyPr>
          <a:lstStyle/>
          <a:p>
            <a:r>
              <a:rPr lang="en-US" sz="3200" dirty="0" smtClean="0"/>
              <a:t>Rugby</a:t>
            </a:r>
            <a:endParaRPr lang="ru-RU" sz="3200" dirty="0"/>
          </a:p>
        </p:txBody>
      </p:sp>
      <p:sp>
        <p:nvSpPr>
          <p:cNvPr id="19" name="TextBox 18"/>
          <p:cNvSpPr txBox="1"/>
          <p:nvPr/>
        </p:nvSpPr>
        <p:spPr>
          <a:xfrm>
            <a:off x="8186356" y="3684670"/>
            <a:ext cx="1582484" cy="584775"/>
          </a:xfrm>
          <a:prstGeom prst="rect">
            <a:avLst/>
          </a:prstGeom>
          <a:noFill/>
        </p:spPr>
        <p:txBody>
          <a:bodyPr wrap="none" rtlCol="0">
            <a:spAutoFit/>
          </a:bodyPr>
          <a:lstStyle/>
          <a:p>
            <a:r>
              <a:rPr lang="en-US" sz="3200" dirty="0" smtClean="0"/>
              <a:t>Football</a:t>
            </a:r>
            <a:endParaRPr lang="ru-RU" sz="3200" dirty="0"/>
          </a:p>
        </p:txBody>
      </p:sp>
    </p:spTree>
    <p:extLst>
      <p:ext uri="{BB962C8B-B14F-4D97-AF65-F5344CB8AC3E}">
        <p14:creationId xmlns:p14="http://schemas.microsoft.com/office/powerpoint/2010/main" val="36036549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2516" y="650007"/>
            <a:ext cx="4957529" cy="2929449"/>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91679"/>
            <a:ext cx="5455920" cy="2766321"/>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6421" y="4164232"/>
            <a:ext cx="4409299" cy="2687018"/>
          </a:xfrm>
          <a:prstGeom prst="rect">
            <a:avLst/>
          </a:prstGeom>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921" y="659777"/>
            <a:ext cx="4709160" cy="2919680"/>
          </a:xfrm>
          <a:prstGeom prst="rect">
            <a:avLst/>
          </a:prstGeom>
        </p:spPr>
      </p:pic>
      <p:sp>
        <p:nvSpPr>
          <p:cNvPr id="8" name="TextBox 7"/>
          <p:cNvSpPr txBox="1"/>
          <p:nvPr/>
        </p:nvSpPr>
        <p:spPr>
          <a:xfrm>
            <a:off x="2010668" y="70635"/>
            <a:ext cx="1052572" cy="584775"/>
          </a:xfrm>
          <a:prstGeom prst="rect">
            <a:avLst/>
          </a:prstGeom>
          <a:noFill/>
        </p:spPr>
        <p:txBody>
          <a:bodyPr wrap="square" rtlCol="0">
            <a:spAutoFit/>
          </a:bodyPr>
          <a:lstStyle/>
          <a:p>
            <a:r>
              <a:rPr lang="en-US" sz="3200" dirty="0"/>
              <a:t>G</a:t>
            </a:r>
            <a:r>
              <a:rPr lang="en-US" sz="3200" dirty="0" smtClean="0"/>
              <a:t>olf</a:t>
            </a:r>
            <a:endParaRPr lang="ru-RU" sz="3200" dirty="0"/>
          </a:p>
        </p:txBody>
      </p:sp>
      <p:sp>
        <p:nvSpPr>
          <p:cNvPr id="9" name="TextBox 8"/>
          <p:cNvSpPr txBox="1"/>
          <p:nvPr/>
        </p:nvSpPr>
        <p:spPr>
          <a:xfrm>
            <a:off x="8813769" y="65232"/>
            <a:ext cx="1364476" cy="584775"/>
          </a:xfrm>
          <a:prstGeom prst="rect">
            <a:avLst/>
          </a:prstGeom>
          <a:noFill/>
        </p:spPr>
        <p:txBody>
          <a:bodyPr wrap="none" rtlCol="0">
            <a:spAutoFit/>
          </a:bodyPr>
          <a:lstStyle/>
          <a:p>
            <a:r>
              <a:rPr lang="en-US" sz="3200" dirty="0"/>
              <a:t>B</a:t>
            </a:r>
            <a:r>
              <a:rPr lang="en-US" sz="3200" dirty="0" smtClean="0"/>
              <a:t>oxing</a:t>
            </a:r>
            <a:endParaRPr lang="ru-RU" sz="3200" dirty="0"/>
          </a:p>
        </p:txBody>
      </p:sp>
      <p:sp>
        <p:nvSpPr>
          <p:cNvPr id="10" name="TextBox 9"/>
          <p:cNvSpPr txBox="1"/>
          <p:nvPr/>
        </p:nvSpPr>
        <p:spPr>
          <a:xfrm>
            <a:off x="1568517" y="3579457"/>
            <a:ext cx="1769043" cy="584775"/>
          </a:xfrm>
          <a:prstGeom prst="rect">
            <a:avLst/>
          </a:prstGeom>
          <a:noFill/>
        </p:spPr>
        <p:txBody>
          <a:bodyPr wrap="square" rtlCol="0">
            <a:spAutoFit/>
          </a:bodyPr>
          <a:lstStyle/>
          <a:p>
            <a:r>
              <a:rPr lang="en-US" sz="3200" dirty="0"/>
              <a:t>R</a:t>
            </a:r>
            <a:r>
              <a:rPr lang="en-US" sz="3200" dirty="0" smtClean="0"/>
              <a:t>owing</a:t>
            </a:r>
            <a:endParaRPr lang="ru-RU" sz="3200" dirty="0"/>
          </a:p>
        </p:txBody>
      </p:sp>
      <p:sp>
        <p:nvSpPr>
          <p:cNvPr id="11" name="TextBox 10"/>
          <p:cNvSpPr txBox="1"/>
          <p:nvPr/>
        </p:nvSpPr>
        <p:spPr>
          <a:xfrm>
            <a:off x="8427958" y="3579456"/>
            <a:ext cx="1943161" cy="584775"/>
          </a:xfrm>
          <a:prstGeom prst="rect">
            <a:avLst/>
          </a:prstGeom>
          <a:noFill/>
        </p:spPr>
        <p:txBody>
          <a:bodyPr wrap="none" rtlCol="0">
            <a:spAutoFit/>
          </a:bodyPr>
          <a:lstStyle/>
          <a:p>
            <a:r>
              <a:rPr lang="en-US" sz="3200" dirty="0"/>
              <a:t>B</a:t>
            </a:r>
            <a:r>
              <a:rPr lang="en-US" sz="3200" dirty="0" smtClean="0"/>
              <a:t>asketball</a:t>
            </a:r>
            <a:endParaRPr lang="ru-RU" sz="3200" dirty="0"/>
          </a:p>
        </p:txBody>
      </p:sp>
    </p:spTree>
    <p:extLst>
      <p:ext uri="{BB962C8B-B14F-4D97-AF65-F5344CB8AC3E}">
        <p14:creationId xmlns:p14="http://schemas.microsoft.com/office/powerpoint/2010/main" val="9385174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9029" y="586154"/>
            <a:ext cx="4173415" cy="3380466"/>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8464" y="4507668"/>
            <a:ext cx="3854546" cy="2350332"/>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2167" y="3966620"/>
            <a:ext cx="4838786" cy="2861301"/>
          </a:xfrm>
          <a:prstGeom prst="rect">
            <a:avLst/>
          </a:prstGeom>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4385" y="629881"/>
            <a:ext cx="4337070" cy="2891380"/>
          </a:xfrm>
          <a:prstGeom prst="rect">
            <a:avLst/>
          </a:prstGeom>
        </p:spPr>
      </p:pic>
      <p:sp>
        <p:nvSpPr>
          <p:cNvPr id="8" name="TextBox 7"/>
          <p:cNvSpPr txBox="1"/>
          <p:nvPr/>
        </p:nvSpPr>
        <p:spPr>
          <a:xfrm>
            <a:off x="1748207" y="45106"/>
            <a:ext cx="2315057" cy="584775"/>
          </a:xfrm>
          <a:prstGeom prst="rect">
            <a:avLst/>
          </a:prstGeom>
          <a:noFill/>
        </p:spPr>
        <p:txBody>
          <a:bodyPr wrap="none" rtlCol="0">
            <a:spAutoFit/>
          </a:bodyPr>
          <a:lstStyle/>
          <a:p>
            <a:r>
              <a:rPr lang="en-US" sz="3200" dirty="0" smtClean="0"/>
              <a:t>Horse racing</a:t>
            </a:r>
            <a:endParaRPr lang="ru-RU" sz="3200" dirty="0"/>
          </a:p>
        </p:txBody>
      </p:sp>
      <p:sp>
        <p:nvSpPr>
          <p:cNvPr id="9" name="TextBox 8"/>
          <p:cNvSpPr txBox="1"/>
          <p:nvPr/>
        </p:nvSpPr>
        <p:spPr>
          <a:xfrm>
            <a:off x="7952157" y="45106"/>
            <a:ext cx="2579552" cy="584775"/>
          </a:xfrm>
          <a:prstGeom prst="rect">
            <a:avLst/>
          </a:prstGeom>
          <a:noFill/>
        </p:spPr>
        <p:txBody>
          <a:bodyPr wrap="none" rtlCol="0">
            <a:spAutoFit/>
          </a:bodyPr>
          <a:lstStyle/>
          <a:p>
            <a:r>
              <a:rPr lang="en-US" sz="3200" dirty="0" smtClean="0"/>
              <a:t>Figure skating</a:t>
            </a:r>
            <a:endParaRPr lang="ru-RU" sz="3200" dirty="0"/>
          </a:p>
        </p:txBody>
      </p:sp>
      <p:sp>
        <p:nvSpPr>
          <p:cNvPr id="10" name="TextBox 9"/>
          <p:cNvSpPr txBox="1"/>
          <p:nvPr/>
        </p:nvSpPr>
        <p:spPr>
          <a:xfrm>
            <a:off x="2338752" y="3966620"/>
            <a:ext cx="1377300" cy="584775"/>
          </a:xfrm>
          <a:prstGeom prst="rect">
            <a:avLst/>
          </a:prstGeom>
          <a:noFill/>
        </p:spPr>
        <p:txBody>
          <a:bodyPr wrap="none" rtlCol="0">
            <a:spAutoFit/>
          </a:bodyPr>
          <a:lstStyle/>
          <a:p>
            <a:r>
              <a:rPr lang="en-US" sz="3200" dirty="0" smtClean="0"/>
              <a:t>Cricket</a:t>
            </a:r>
            <a:endParaRPr lang="ru-RU" sz="3200" dirty="0"/>
          </a:p>
        </p:txBody>
      </p:sp>
      <p:sp>
        <p:nvSpPr>
          <p:cNvPr id="11" name="TextBox 10"/>
          <p:cNvSpPr txBox="1"/>
          <p:nvPr/>
        </p:nvSpPr>
        <p:spPr>
          <a:xfrm>
            <a:off x="8153517" y="3521261"/>
            <a:ext cx="1958806" cy="584775"/>
          </a:xfrm>
          <a:prstGeom prst="rect">
            <a:avLst/>
          </a:prstGeom>
          <a:noFill/>
        </p:spPr>
        <p:txBody>
          <a:bodyPr wrap="none" rtlCol="0">
            <a:spAutoFit/>
          </a:bodyPr>
          <a:lstStyle/>
          <a:p>
            <a:pPr lvl="0"/>
            <a:r>
              <a:rPr lang="en-US" sz="3200" dirty="0">
                <a:solidFill>
                  <a:prstClr val="black"/>
                </a:solidFill>
              </a:rPr>
              <a:t>Ice </a:t>
            </a:r>
            <a:r>
              <a:rPr lang="en-US" sz="3200" dirty="0" smtClean="0">
                <a:solidFill>
                  <a:prstClr val="black"/>
                </a:solidFill>
              </a:rPr>
              <a:t>hockey</a:t>
            </a:r>
            <a:endParaRPr lang="ru-RU" sz="3200" dirty="0">
              <a:solidFill>
                <a:prstClr val="black"/>
              </a:solidFill>
            </a:endParaRPr>
          </a:p>
        </p:txBody>
      </p:sp>
    </p:spTree>
    <p:extLst>
      <p:ext uri="{BB962C8B-B14F-4D97-AF65-F5344CB8AC3E}">
        <p14:creationId xmlns:p14="http://schemas.microsoft.com/office/powerpoint/2010/main" val="1428208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682414" cy="3786554"/>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1799" y="2678911"/>
            <a:ext cx="6270201" cy="4179089"/>
          </a:xfrm>
          <a:prstGeom prst="rect">
            <a:avLst/>
          </a:prstGeom>
        </p:spPr>
      </p:pic>
      <p:sp>
        <p:nvSpPr>
          <p:cNvPr id="6" name="TextBox 5"/>
          <p:cNvSpPr txBox="1"/>
          <p:nvPr/>
        </p:nvSpPr>
        <p:spPr>
          <a:xfrm>
            <a:off x="7975513" y="2094136"/>
            <a:ext cx="2162772" cy="584775"/>
          </a:xfrm>
          <a:prstGeom prst="rect">
            <a:avLst/>
          </a:prstGeom>
          <a:noFill/>
        </p:spPr>
        <p:txBody>
          <a:bodyPr wrap="none" rtlCol="0">
            <a:spAutoFit/>
          </a:bodyPr>
          <a:lstStyle/>
          <a:p>
            <a:r>
              <a:rPr lang="en-US" sz="3200" dirty="0" smtClean="0"/>
              <a:t>Gymnastics</a:t>
            </a:r>
            <a:endParaRPr lang="ru-RU" sz="3200" dirty="0"/>
          </a:p>
        </p:txBody>
      </p:sp>
      <p:sp>
        <p:nvSpPr>
          <p:cNvPr id="8" name="TextBox 7"/>
          <p:cNvSpPr txBox="1"/>
          <p:nvPr/>
        </p:nvSpPr>
        <p:spPr>
          <a:xfrm>
            <a:off x="1828800" y="3786554"/>
            <a:ext cx="2819400" cy="584775"/>
          </a:xfrm>
          <a:prstGeom prst="rect">
            <a:avLst/>
          </a:prstGeom>
          <a:noFill/>
        </p:spPr>
        <p:txBody>
          <a:bodyPr wrap="square" rtlCol="0">
            <a:spAutoFit/>
          </a:bodyPr>
          <a:lstStyle/>
          <a:p>
            <a:r>
              <a:rPr lang="en-US" sz="3200" dirty="0" smtClean="0"/>
              <a:t>High jumping</a:t>
            </a:r>
            <a:endParaRPr lang="ru-RU" sz="3200" dirty="0"/>
          </a:p>
        </p:txBody>
      </p:sp>
    </p:spTree>
    <p:extLst>
      <p:ext uri="{BB962C8B-B14F-4D97-AF65-F5344CB8AC3E}">
        <p14:creationId xmlns:p14="http://schemas.microsoft.com/office/powerpoint/2010/main" val="11418547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593" y="499311"/>
            <a:ext cx="4944186" cy="2781104"/>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6999" y="4080986"/>
            <a:ext cx="5502121" cy="2777014"/>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40399" y="499311"/>
            <a:ext cx="4648681" cy="3099120"/>
          </a:xfrm>
          <a:prstGeom prst="rect">
            <a:avLst/>
          </a:prstGeom>
        </p:spPr>
      </p:pic>
      <p:pic>
        <p:nvPicPr>
          <p:cNvPr id="8" name="Рисунок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592" y="3784509"/>
            <a:ext cx="4621791" cy="3073491"/>
          </a:xfrm>
          <a:prstGeom prst="rect">
            <a:avLst/>
          </a:prstGeom>
        </p:spPr>
      </p:pic>
      <p:sp>
        <p:nvSpPr>
          <p:cNvPr id="9" name="TextBox 8"/>
          <p:cNvSpPr txBox="1"/>
          <p:nvPr/>
        </p:nvSpPr>
        <p:spPr>
          <a:xfrm>
            <a:off x="2348716" y="-4783"/>
            <a:ext cx="1283941" cy="584775"/>
          </a:xfrm>
          <a:prstGeom prst="rect">
            <a:avLst/>
          </a:prstGeom>
          <a:noFill/>
        </p:spPr>
        <p:txBody>
          <a:bodyPr wrap="none" rtlCol="0">
            <a:spAutoFit/>
          </a:bodyPr>
          <a:lstStyle/>
          <a:p>
            <a:r>
              <a:rPr lang="en-US" sz="3200" dirty="0"/>
              <a:t>T</a:t>
            </a:r>
            <a:r>
              <a:rPr lang="en-US" sz="3200" dirty="0" smtClean="0"/>
              <a:t>ennis</a:t>
            </a:r>
            <a:endParaRPr lang="ru-RU" sz="3200" dirty="0"/>
          </a:p>
        </p:txBody>
      </p:sp>
      <p:sp>
        <p:nvSpPr>
          <p:cNvPr id="10" name="TextBox 9"/>
          <p:cNvSpPr txBox="1"/>
          <p:nvPr/>
        </p:nvSpPr>
        <p:spPr>
          <a:xfrm>
            <a:off x="1878167" y="3280416"/>
            <a:ext cx="1754490" cy="584775"/>
          </a:xfrm>
          <a:prstGeom prst="rect">
            <a:avLst/>
          </a:prstGeom>
          <a:noFill/>
        </p:spPr>
        <p:txBody>
          <a:bodyPr wrap="square" rtlCol="0">
            <a:spAutoFit/>
          </a:bodyPr>
          <a:lstStyle/>
          <a:p>
            <a:r>
              <a:rPr lang="en-US" sz="3200" dirty="0" smtClean="0"/>
              <a:t>Baseball</a:t>
            </a:r>
            <a:endParaRPr lang="ru-RU" sz="3200" dirty="0"/>
          </a:p>
        </p:txBody>
      </p:sp>
      <p:sp>
        <p:nvSpPr>
          <p:cNvPr id="11" name="TextBox 10"/>
          <p:cNvSpPr txBox="1"/>
          <p:nvPr/>
        </p:nvSpPr>
        <p:spPr>
          <a:xfrm>
            <a:off x="8730648" y="0"/>
            <a:ext cx="1420582" cy="584775"/>
          </a:xfrm>
          <a:prstGeom prst="rect">
            <a:avLst/>
          </a:prstGeom>
          <a:noFill/>
        </p:spPr>
        <p:txBody>
          <a:bodyPr wrap="none" rtlCol="0">
            <a:spAutoFit/>
          </a:bodyPr>
          <a:lstStyle/>
          <a:p>
            <a:r>
              <a:rPr lang="en-US" sz="3200" dirty="0" smtClean="0"/>
              <a:t>Surfing</a:t>
            </a:r>
            <a:endParaRPr lang="ru-RU" sz="3200" dirty="0"/>
          </a:p>
        </p:txBody>
      </p:sp>
      <p:sp>
        <p:nvSpPr>
          <p:cNvPr id="12" name="TextBox 11"/>
          <p:cNvSpPr txBox="1"/>
          <p:nvPr/>
        </p:nvSpPr>
        <p:spPr>
          <a:xfrm>
            <a:off x="8244599" y="3598431"/>
            <a:ext cx="2392680" cy="584775"/>
          </a:xfrm>
          <a:prstGeom prst="rect">
            <a:avLst/>
          </a:prstGeom>
          <a:noFill/>
        </p:spPr>
        <p:txBody>
          <a:bodyPr wrap="square" rtlCol="0">
            <a:spAutoFit/>
          </a:bodyPr>
          <a:lstStyle/>
          <a:p>
            <a:r>
              <a:rPr lang="en-US" sz="3200" dirty="0" smtClean="0"/>
              <a:t>Badminton</a:t>
            </a:r>
            <a:endParaRPr lang="ru-RU" sz="3200" dirty="0"/>
          </a:p>
        </p:txBody>
      </p:sp>
    </p:spTree>
    <p:extLst>
      <p:ext uri="{BB962C8B-B14F-4D97-AF65-F5344CB8AC3E}">
        <p14:creationId xmlns:p14="http://schemas.microsoft.com/office/powerpoint/2010/main" val="11761453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69070" y="91442"/>
            <a:ext cx="10018713" cy="1097280"/>
          </a:xfrm>
        </p:spPr>
        <p:txBody>
          <a:bodyPr>
            <a:normAutofit/>
          </a:bodyPr>
          <a:lstStyle/>
          <a:p>
            <a:r>
              <a:rPr lang="uk-UA" sz="6000" b="1" dirty="0" smtClean="0"/>
              <a:t>Аудіювання тексту</a:t>
            </a:r>
            <a:endParaRPr lang="ru-RU" sz="6000" b="1" dirty="0"/>
          </a:p>
        </p:txBody>
      </p:sp>
      <p:sp>
        <p:nvSpPr>
          <p:cNvPr id="3" name="Объект 2"/>
          <p:cNvSpPr>
            <a:spLocks noGrp="1"/>
          </p:cNvSpPr>
          <p:nvPr>
            <p:ph idx="1"/>
          </p:nvPr>
        </p:nvSpPr>
        <p:spPr>
          <a:xfrm>
            <a:off x="1173480" y="1158244"/>
            <a:ext cx="11018520" cy="5699756"/>
          </a:xfrm>
        </p:spPr>
        <p:txBody>
          <a:bodyPr>
            <a:normAutofit fontScale="47500" lnSpcReduction="20000"/>
          </a:bodyPr>
          <a:lstStyle/>
          <a:p>
            <a:pPr marL="0" indent="0" algn="ctr">
              <a:lnSpc>
                <a:spcPct val="120000"/>
              </a:lnSpc>
              <a:spcBef>
                <a:spcPts val="0"/>
              </a:spcBef>
              <a:spcAft>
                <a:spcPts val="0"/>
              </a:spcAft>
              <a:buNone/>
            </a:pPr>
            <a:r>
              <a:rPr lang="en-US" sz="6000" b="1" dirty="0"/>
              <a:t>Going in the Sports</a:t>
            </a:r>
            <a:endParaRPr lang="ru-RU" sz="6000" b="1" dirty="0"/>
          </a:p>
          <a:p>
            <a:pPr marL="0" indent="0" algn="just">
              <a:lnSpc>
                <a:spcPct val="120000"/>
              </a:lnSpc>
              <a:spcBef>
                <a:spcPts val="0"/>
              </a:spcBef>
              <a:spcAft>
                <a:spcPts val="0"/>
              </a:spcAft>
              <a:buNone/>
            </a:pPr>
            <a:r>
              <a:rPr lang="uk-UA" sz="6000" dirty="0" smtClean="0"/>
              <a:t>	</a:t>
            </a:r>
            <a:r>
              <a:rPr lang="en-US" sz="6000" dirty="0" smtClean="0"/>
              <a:t>Different </a:t>
            </a:r>
            <a:r>
              <a:rPr lang="en-US" sz="6000" dirty="0"/>
              <a:t>kinds of sports are popular with young people </a:t>
            </a:r>
            <a:r>
              <a:rPr lang="en-US" sz="6000" dirty="0" err="1"/>
              <a:t>nowdays</a:t>
            </a:r>
            <a:r>
              <a:rPr lang="en-US" sz="6000" dirty="0"/>
              <a:t>. Boys usually play football and basketball, hockey and baseball. Girls like to play badminton and volleyball. In summer people go cycling and swimming. Some people prefer to go surfing. In winter а lot of people go to the mountains with their families and friends. They can go skiing there. Girls also like skating in winter. All year round people can play tennis and chess or go running</a:t>
            </a:r>
            <a:r>
              <a:rPr lang="en-US" sz="6000" dirty="0" smtClean="0"/>
              <a:t>.</a:t>
            </a:r>
            <a:endParaRPr lang="uk-UA" sz="6000" dirty="0"/>
          </a:p>
          <a:p>
            <a:pPr marL="0" indent="0" algn="ctr">
              <a:lnSpc>
                <a:spcPct val="160000"/>
              </a:lnSpc>
              <a:spcBef>
                <a:spcPts val="0"/>
              </a:spcBef>
              <a:spcAft>
                <a:spcPts val="0"/>
              </a:spcAft>
              <a:buNone/>
            </a:pPr>
            <a:r>
              <a:rPr lang="en-US" sz="5100" dirty="0" smtClean="0"/>
              <a:t>…</a:t>
            </a:r>
            <a:r>
              <a:rPr lang="en-US" sz="5100" dirty="0"/>
              <a:t>football	  </a:t>
            </a:r>
            <a:r>
              <a:rPr lang="en-US" sz="5100" dirty="0" smtClean="0"/>
              <a:t> </a:t>
            </a:r>
            <a:r>
              <a:rPr lang="uk-UA" sz="5100" dirty="0"/>
              <a:t>…</a:t>
            </a:r>
            <a:r>
              <a:rPr lang="en-US" sz="5100" dirty="0"/>
              <a:t>surfing		</a:t>
            </a:r>
            <a:r>
              <a:rPr lang="uk-UA" sz="5100" dirty="0" smtClean="0"/>
              <a:t>  </a:t>
            </a:r>
            <a:r>
              <a:rPr lang="en-US" sz="5100" dirty="0" smtClean="0"/>
              <a:t>…hockey</a:t>
            </a:r>
            <a:endParaRPr lang="ru-RU" sz="5100" dirty="0"/>
          </a:p>
          <a:p>
            <a:pPr marL="0" indent="0" algn="ctr">
              <a:lnSpc>
                <a:spcPct val="160000"/>
              </a:lnSpc>
              <a:spcBef>
                <a:spcPts val="0"/>
              </a:spcBef>
              <a:spcAft>
                <a:spcPts val="0"/>
              </a:spcAft>
              <a:buNone/>
            </a:pPr>
            <a:r>
              <a:rPr lang="uk-UA" sz="5100" dirty="0" smtClean="0"/>
              <a:t>      </a:t>
            </a:r>
            <a:r>
              <a:rPr lang="en-US" sz="5100" dirty="0" smtClean="0"/>
              <a:t>…cycling      </a:t>
            </a:r>
            <a:r>
              <a:rPr lang="uk-UA" sz="5100" dirty="0" smtClean="0"/>
              <a:t> </a:t>
            </a:r>
            <a:r>
              <a:rPr lang="en-US" sz="5100" dirty="0" smtClean="0"/>
              <a:t>…</a:t>
            </a:r>
            <a:r>
              <a:rPr lang="en-US" sz="5100" dirty="0"/>
              <a:t>running	</a:t>
            </a:r>
            <a:r>
              <a:rPr lang="uk-UA" sz="5100" dirty="0" smtClean="0"/>
              <a:t>        </a:t>
            </a:r>
            <a:r>
              <a:rPr lang="en-US" sz="5100" dirty="0" smtClean="0"/>
              <a:t>…swimming</a:t>
            </a:r>
            <a:endParaRPr lang="ru-RU" sz="5100" dirty="0"/>
          </a:p>
          <a:p>
            <a:pPr marL="0" indent="0" algn="ctr">
              <a:lnSpc>
                <a:spcPct val="160000"/>
              </a:lnSpc>
              <a:spcBef>
                <a:spcPts val="0"/>
              </a:spcBef>
              <a:spcAft>
                <a:spcPts val="0"/>
              </a:spcAft>
              <a:buNone/>
            </a:pPr>
            <a:r>
              <a:rPr lang="en-US" sz="5100" dirty="0" smtClean="0"/>
              <a:t>…baseball     …</a:t>
            </a:r>
            <a:r>
              <a:rPr lang="en-US" sz="5100" dirty="0"/>
              <a:t>basketball	</a:t>
            </a:r>
            <a:r>
              <a:rPr lang="uk-UA" sz="5100" dirty="0"/>
              <a:t>  </a:t>
            </a:r>
            <a:r>
              <a:rPr lang="uk-UA" sz="5100" dirty="0" smtClean="0"/>
              <a:t> </a:t>
            </a:r>
            <a:r>
              <a:rPr lang="en-US" sz="5100" dirty="0" smtClean="0"/>
              <a:t>…</a:t>
            </a:r>
            <a:r>
              <a:rPr lang="en-US" sz="5100" dirty="0"/>
              <a:t>skating</a:t>
            </a:r>
            <a:endParaRPr lang="ru-RU" sz="5100" dirty="0"/>
          </a:p>
          <a:p>
            <a:pPr marL="0" indent="0">
              <a:buNone/>
            </a:pPr>
            <a:r>
              <a:rPr lang="en-US" dirty="0"/>
              <a:t/>
            </a:r>
            <a:br>
              <a:rPr lang="en-US" dirty="0"/>
            </a:br>
            <a:endParaRPr lang="ru-RU" dirty="0"/>
          </a:p>
        </p:txBody>
      </p:sp>
    </p:spTree>
    <p:extLst>
      <p:ext uri="{BB962C8B-B14F-4D97-AF65-F5344CB8AC3E}">
        <p14:creationId xmlns:p14="http://schemas.microsoft.com/office/powerpoint/2010/main" val="25728196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84310" y="1"/>
            <a:ext cx="10707690" cy="6858000"/>
          </a:xfrm>
        </p:spPr>
        <p:txBody>
          <a:bodyPr>
            <a:normAutofit/>
            <a:scene3d>
              <a:camera prst="orthographicFront"/>
              <a:lightRig rig="threePt" dir="t"/>
            </a:scene3d>
            <a:sp3d extrusionH="57150">
              <a:bevelT w="57150" h="38100" prst="hardEdge"/>
            </a:sp3d>
          </a:bodyPr>
          <a:lstStyle/>
          <a:p>
            <a:pPr marL="0" indent="0" algn="ctr">
              <a:buNone/>
            </a:pPr>
            <a:r>
              <a:rPr lang="en-US" sz="72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THANK YOU </a:t>
            </a:r>
          </a:p>
          <a:p>
            <a:pPr marL="0" indent="0" algn="ctr">
              <a:buNone/>
            </a:pPr>
            <a:r>
              <a:rPr lang="en-US" sz="72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FOR YOUR </a:t>
            </a:r>
          </a:p>
          <a:p>
            <a:pPr marL="0" indent="0" algn="ctr">
              <a:buNone/>
            </a:pPr>
            <a:r>
              <a:rPr lang="en-US" sz="72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ATTENTION!</a:t>
            </a:r>
            <a:endParaRPr lang="ru-RU" sz="7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9476966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10435" y="194481"/>
            <a:ext cx="10017458" cy="1047465"/>
          </a:xfrm>
        </p:spPr>
        <p:txBody>
          <a:bodyPr>
            <a:noAutofit/>
          </a:bodyPr>
          <a:lstStyle/>
          <a:p>
            <a:pPr algn="ctr"/>
            <a:r>
              <a:rPr lang="uk-UA" sz="6000" b="1" dirty="0" smtClean="0"/>
              <a:t>Мета уроку</a:t>
            </a:r>
            <a:endParaRPr lang="ru-RU" sz="6000" b="1" dirty="0"/>
          </a:p>
        </p:txBody>
      </p:sp>
      <p:sp>
        <p:nvSpPr>
          <p:cNvPr id="3" name="Объект 2"/>
          <p:cNvSpPr>
            <a:spLocks noGrp="1"/>
          </p:cNvSpPr>
          <p:nvPr>
            <p:ph idx="1"/>
          </p:nvPr>
        </p:nvSpPr>
        <p:spPr>
          <a:xfrm>
            <a:off x="1610436" y="1528549"/>
            <a:ext cx="10440536" cy="4899547"/>
          </a:xfrm>
        </p:spPr>
        <p:txBody>
          <a:bodyPr/>
          <a:lstStyle/>
          <a:p>
            <a:pPr lvl="0"/>
            <a:r>
              <a:rPr lang="uk-UA" sz="6000" dirty="0" smtClean="0"/>
              <a:t>у</a:t>
            </a:r>
            <a:r>
              <a:rPr lang="ru-RU" sz="6000" dirty="0" err="1"/>
              <a:t>загальнити</a:t>
            </a:r>
            <a:r>
              <a:rPr lang="ru-RU" sz="6000" dirty="0"/>
              <a:t> </a:t>
            </a:r>
            <a:r>
              <a:rPr lang="ru-RU" sz="6000" dirty="0" err="1"/>
              <a:t>знання</a:t>
            </a:r>
            <a:r>
              <a:rPr lang="ru-RU" sz="6000" dirty="0"/>
              <a:t> </a:t>
            </a:r>
            <a:r>
              <a:rPr lang="ru-RU" sz="6000" dirty="0" err="1"/>
              <a:t>учнів</a:t>
            </a:r>
            <a:r>
              <a:rPr lang="ru-RU" sz="6000" dirty="0"/>
              <a:t> з теми </a:t>
            </a:r>
            <a:r>
              <a:rPr lang="uk-UA" sz="6000" dirty="0"/>
              <a:t>«</a:t>
            </a:r>
            <a:r>
              <a:rPr lang="en-GB" sz="6000" dirty="0"/>
              <a:t>Sports and Games</a:t>
            </a:r>
            <a:r>
              <a:rPr lang="ru-RU" sz="6000" dirty="0"/>
              <a:t>»</a:t>
            </a:r>
            <a:r>
              <a:rPr lang="uk-UA" sz="6000" dirty="0"/>
              <a:t>;</a:t>
            </a:r>
            <a:endParaRPr lang="ru-RU" sz="6000" dirty="0"/>
          </a:p>
          <a:p>
            <a:pPr lvl="0"/>
            <a:r>
              <a:rPr lang="ru-RU" sz="6000" dirty="0" err="1"/>
              <a:t>вдосконалювати</a:t>
            </a:r>
            <a:r>
              <a:rPr lang="ru-RU" sz="6000" dirty="0"/>
              <a:t> </a:t>
            </a:r>
            <a:r>
              <a:rPr lang="ru-RU" sz="6000" dirty="0" err="1"/>
              <a:t>навички</a:t>
            </a:r>
            <a:r>
              <a:rPr lang="ru-RU" sz="6000" dirty="0"/>
              <a:t> та </a:t>
            </a:r>
            <a:r>
              <a:rPr lang="ru-RU" sz="6000" dirty="0" err="1"/>
              <a:t>уміння</a:t>
            </a:r>
            <a:r>
              <a:rPr lang="ru-RU" sz="6000" dirty="0"/>
              <a:t>.</a:t>
            </a:r>
          </a:p>
          <a:p>
            <a:endParaRPr lang="ru-RU" dirty="0"/>
          </a:p>
        </p:txBody>
      </p:sp>
    </p:spTree>
    <p:extLst>
      <p:ext uri="{BB962C8B-B14F-4D97-AF65-F5344CB8AC3E}">
        <p14:creationId xmlns:p14="http://schemas.microsoft.com/office/powerpoint/2010/main" val="6014211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09495" y="163773"/>
            <a:ext cx="10018713" cy="1023581"/>
          </a:xfrm>
        </p:spPr>
        <p:txBody>
          <a:bodyPr>
            <a:normAutofit/>
          </a:bodyPr>
          <a:lstStyle/>
          <a:p>
            <a:r>
              <a:rPr lang="uk-UA" sz="6000" b="1" dirty="0"/>
              <a:t>Задачі уроку</a:t>
            </a:r>
            <a:endParaRPr lang="ru-RU" sz="6000" dirty="0"/>
          </a:p>
        </p:txBody>
      </p:sp>
      <p:sp>
        <p:nvSpPr>
          <p:cNvPr id="4" name="Объект 2"/>
          <p:cNvSpPr>
            <a:spLocks noGrp="1"/>
          </p:cNvSpPr>
          <p:nvPr>
            <p:ph idx="1"/>
          </p:nvPr>
        </p:nvSpPr>
        <p:spPr>
          <a:xfrm>
            <a:off x="1484308" y="1323832"/>
            <a:ext cx="10469089" cy="5363571"/>
          </a:xfrm>
        </p:spPr>
        <p:txBody>
          <a:bodyPr>
            <a:normAutofit/>
          </a:bodyPr>
          <a:lstStyle/>
          <a:p>
            <a:pPr marL="0" indent="0">
              <a:buNone/>
            </a:pPr>
            <a:endParaRPr lang="en-US" sz="2800" b="1" dirty="0" smtClean="0"/>
          </a:p>
          <a:p>
            <a:pPr marL="0" indent="0">
              <a:buNone/>
            </a:pPr>
            <a:r>
              <a:rPr lang="uk-UA" sz="2800" b="1" dirty="0"/>
              <a:t>1. </a:t>
            </a:r>
            <a:r>
              <a:rPr lang="ru-RU" sz="2800" b="1" dirty="0" err="1"/>
              <a:t>Практичні</a:t>
            </a:r>
            <a:r>
              <a:rPr lang="ru-RU" sz="2800" b="1" dirty="0"/>
              <a:t>: </a:t>
            </a:r>
            <a:endParaRPr lang="ru-RU" sz="2800" dirty="0"/>
          </a:p>
          <a:p>
            <a:pPr lvl="0"/>
            <a:r>
              <a:rPr lang="ru-RU" sz="2800" dirty="0" err="1"/>
              <a:t>продовжувати</a:t>
            </a:r>
            <a:r>
              <a:rPr lang="ru-RU" sz="2800" dirty="0"/>
              <a:t> </a:t>
            </a:r>
            <a:r>
              <a:rPr lang="ru-RU" sz="2800" dirty="0" err="1"/>
              <a:t>вдосконалювати</a:t>
            </a:r>
            <a:r>
              <a:rPr lang="ru-RU" sz="2800" dirty="0"/>
              <a:t> </a:t>
            </a:r>
            <a:r>
              <a:rPr lang="ru-RU" sz="2800" dirty="0" err="1"/>
              <a:t>вміння</a:t>
            </a:r>
            <a:r>
              <a:rPr lang="ru-RU" sz="2800" dirty="0"/>
              <a:t> </a:t>
            </a:r>
            <a:r>
              <a:rPr lang="uk-UA" sz="2800" dirty="0"/>
              <a:t>учнів</a:t>
            </a:r>
            <a:r>
              <a:rPr lang="ru-RU" sz="2800" dirty="0"/>
              <a:t> </a:t>
            </a:r>
            <a:r>
              <a:rPr lang="ru-RU" sz="2800" dirty="0" err="1"/>
              <a:t>розмовляти</a:t>
            </a:r>
            <a:r>
              <a:rPr lang="ru-RU" sz="2800" dirty="0"/>
              <a:t>, </a:t>
            </a:r>
            <a:r>
              <a:rPr lang="ru-RU" sz="2800" dirty="0" err="1"/>
              <a:t>читати</a:t>
            </a:r>
            <a:r>
              <a:rPr lang="ru-RU" sz="2800" dirty="0"/>
              <a:t> та </a:t>
            </a:r>
            <a:r>
              <a:rPr lang="ru-RU" sz="2800" dirty="0" err="1"/>
              <a:t>слухати</a:t>
            </a:r>
            <a:r>
              <a:rPr lang="ru-RU" sz="2800" dirty="0"/>
              <a:t>; </a:t>
            </a:r>
          </a:p>
          <a:p>
            <a:pPr lvl="0"/>
            <a:r>
              <a:rPr lang="ru-RU" sz="2800" dirty="0" err="1"/>
              <a:t>практикувати</a:t>
            </a:r>
            <a:r>
              <a:rPr lang="ru-RU" sz="2800" dirty="0"/>
              <a:t> </a:t>
            </a:r>
            <a:r>
              <a:rPr lang="ru-RU" sz="2800" dirty="0" err="1"/>
              <a:t>використання</a:t>
            </a:r>
            <a:r>
              <a:rPr lang="ru-RU" sz="2800" dirty="0"/>
              <a:t> </a:t>
            </a:r>
            <a:r>
              <a:rPr lang="ru-RU" sz="2800" dirty="0" err="1"/>
              <a:t>модальних</a:t>
            </a:r>
            <a:r>
              <a:rPr lang="ru-RU" sz="2800" dirty="0"/>
              <a:t> </a:t>
            </a:r>
            <a:r>
              <a:rPr lang="ru-RU" sz="2800" dirty="0" err="1"/>
              <a:t>дієслів</a:t>
            </a:r>
            <a:r>
              <a:rPr lang="ru-RU" sz="2800" dirty="0"/>
              <a:t> у </a:t>
            </a:r>
            <a:r>
              <a:rPr lang="ru-RU" sz="2800" dirty="0" err="1"/>
              <a:t>реченнях</a:t>
            </a:r>
            <a:r>
              <a:rPr lang="ru-RU" sz="2800" dirty="0"/>
              <a:t>.</a:t>
            </a:r>
          </a:p>
          <a:p>
            <a:pPr marL="0" indent="0">
              <a:buNone/>
            </a:pPr>
            <a:r>
              <a:rPr lang="uk-UA" sz="2800" b="1" dirty="0"/>
              <a:t>2. Освітні:</a:t>
            </a:r>
            <a:endParaRPr lang="ru-RU" sz="2800" dirty="0"/>
          </a:p>
          <a:p>
            <a:pPr lvl="0"/>
            <a:r>
              <a:rPr lang="uk-UA" sz="2800" dirty="0"/>
              <a:t>поглибити та розширити знання учнів з пройденої теми;</a:t>
            </a:r>
            <a:endParaRPr lang="ru-RU" sz="2800" dirty="0"/>
          </a:p>
          <a:p>
            <a:pPr lvl="0"/>
            <a:r>
              <a:rPr lang="uk-UA" sz="2800" dirty="0"/>
              <a:t>навчити учнів новим лексичним одиницям;</a:t>
            </a:r>
            <a:endParaRPr lang="ru-RU" sz="2800" dirty="0"/>
          </a:p>
          <a:p>
            <a:pPr lvl="0"/>
            <a:r>
              <a:rPr lang="uk-UA" sz="2800" dirty="0"/>
              <a:t>закріпити пройдений лексичний та граматичний матеріал.</a:t>
            </a:r>
            <a:endParaRPr lang="ru-RU" sz="2800" dirty="0"/>
          </a:p>
          <a:p>
            <a:endParaRPr lang="ru-RU" dirty="0"/>
          </a:p>
          <a:p>
            <a:pPr marL="0" indent="0">
              <a:buNone/>
            </a:pPr>
            <a:endParaRPr lang="ru-RU" dirty="0"/>
          </a:p>
        </p:txBody>
      </p:sp>
    </p:spTree>
    <p:extLst>
      <p:ext uri="{BB962C8B-B14F-4D97-AF65-F5344CB8AC3E}">
        <p14:creationId xmlns:p14="http://schemas.microsoft.com/office/powerpoint/2010/main" val="17735843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709497" y="235426"/>
            <a:ext cx="10018713" cy="1047464"/>
          </a:xfrm>
        </p:spPr>
        <p:txBody>
          <a:bodyPr>
            <a:normAutofit/>
          </a:bodyPr>
          <a:lstStyle/>
          <a:p>
            <a:r>
              <a:rPr lang="uk-UA" sz="6000" b="1" dirty="0"/>
              <a:t>Задачі уроку</a:t>
            </a:r>
            <a:endParaRPr lang="ru-RU" sz="6000" b="1" dirty="0"/>
          </a:p>
        </p:txBody>
      </p:sp>
      <p:sp>
        <p:nvSpPr>
          <p:cNvPr id="7" name="Объект 2"/>
          <p:cNvSpPr>
            <a:spLocks noGrp="1"/>
          </p:cNvSpPr>
          <p:nvPr>
            <p:ph idx="1"/>
          </p:nvPr>
        </p:nvSpPr>
        <p:spPr>
          <a:xfrm>
            <a:off x="1484310" y="1405718"/>
            <a:ext cx="10469089" cy="5363571"/>
          </a:xfrm>
        </p:spPr>
        <p:txBody>
          <a:bodyPr>
            <a:normAutofit lnSpcReduction="10000"/>
          </a:bodyPr>
          <a:lstStyle/>
          <a:p>
            <a:pPr marL="0" indent="0">
              <a:buNone/>
            </a:pPr>
            <a:endParaRPr lang="en-US" sz="2800" b="1" dirty="0" smtClean="0"/>
          </a:p>
          <a:p>
            <a:pPr marL="0" indent="0">
              <a:buNone/>
            </a:pPr>
            <a:r>
              <a:rPr lang="uk-UA" sz="2800" b="1" dirty="0" smtClean="0"/>
              <a:t>3</a:t>
            </a:r>
            <a:r>
              <a:rPr lang="uk-UA" sz="2800" b="1" dirty="0"/>
              <a:t>. Розвиваючі:</a:t>
            </a:r>
            <a:endParaRPr lang="ru-RU" sz="2800" dirty="0"/>
          </a:p>
          <a:p>
            <a:pPr lvl="0"/>
            <a:r>
              <a:rPr lang="uk-UA" sz="2800" dirty="0"/>
              <a:t>розвивати навички монологічного та діалогічного мовлення;</a:t>
            </a:r>
            <a:endParaRPr lang="ru-RU" sz="2800" dirty="0"/>
          </a:p>
          <a:p>
            <a:pPr lvl="0"/>
            <a:r>
              <a:rPr lang="uk-UA" sz="2800" dirty="0"/>
              <a:t>розвивати навички читання та письма;</a:t>
            </a:r>
            <a:endParaRPr lang="ru-RU" sz="2800" dirty="0"/>
          </a:p>
          <a:p>
            <a:pPr lvl="0"/>
            <a:r>
              <a:rPr lang="uk-UA" sz="2800" dirty="0"/>
              <a:t>розвивати </a:t>
            </a:r>
            <a:r>
              <a:rPr lang="uk-UA" sz="2800" dirty="0" err="1"/>
              <a:t>пам</a:t>
            </a:r>
            <a:r>
              <a:rPr lang="ru-RU" sz="2800" dirty="0"/>
              <a:t>’</a:t>
            </a:r>
            <a:r>
              <a:rPr lang="uk-UA" sz="2800" dirty="0"/>
              <a:t>ять,</a:t>
            </a:r>
            <a:r>
              <a:rPr lang="ru-RU" sz="2800" dirty="0"/>
              <a:t> </a:t>
            </a:r>
            <a:r>
              <a:rPr lang="ru-RU" sz="2800" dirty="0" err="1"/>
              <a:t>концентрацію</a:t>
            </a:r>
            <a:r>
              <a:rPr lang="ru-RU" sz="2800" dirty="0"/>
              <a:t>,</a:t>
            </a:r>
            <a:r>
              <a:rPr lang="uk-UA" sz="2800" dirty="0"/>
              <a:t> логіку, мислення, активність учнів.</a:t>
            </a:r>
            <a:endParaRPr lang="ru-RU" sz="2800" dirty="0"/>
          </a:p>
          <a:p>
            <a:pPr marL="0" indent="0">
              <a:buNone/>
            </a:pPr>
            <a:r>
              <a:rPr lang="uk-UA" sz="2800" b="1" dirty="0"/>
              <a:t>4. Виховні:</a:t>
            </a:r>
            <a:endParaRPr lang="ru-RU" sz="2800" dirty="0"/>
          </a:p>
          <a:p>
            <a:pPr lvl="0"/>
            <a:r>
              <a:rPr lang="uk-UA" sz="2800" dirty="0"/>
              <a:t>підвищувати мотивацію учнів до вивчення англійської мови;</a:t>
            </a:r>
            <a:endParaRPr lang="ru-RU" sz="2800" dirty="0"/>
          </a:p>
          <a:p>
            <a:pPr lvl="0"/>
            <a:r>
              <a:rPr lang="uk-UA" sz="2800" dirty="0"/>
              <a:t>виховувати уміння працювати в групі та індивідуально;</a:t>
            </a:r>
            <a:endParaRPr lang="ru-RU" sz="2800" dirty="0"/>
          </a:p>
          <a:p>
            <a:pPr lvl="0"/>
            <a:r>
              <a:rPr lang="uk-UA" sz="2800" dirty="0"/>
              <a:t>прищеплювати любов до спорту.</a:t>
            </a:r>
            <a:endParaRPr lang="ru-RU" sz="2800" dirty="0"/>
          </a:p>
          <a:p>
            <a:endParaRPr lang="ru-RU" dirty="0"/>
          </a:p>
          <a:p>
            <a:pPr marL="0" indent="0">
              <a:buNone/>
            </a:pPr>
            <a:endParaRPr lang="ru-RU" dirty="0"/>
          </a:p>
        </p:txBody>
      </p:sp>
    </p:spTree>
    <p:extLst>
      <p:ext uri="{BB962C8B-B14F-4D97-AF65-F5344CB8AC3E}">
        <p14:creationId xmlns:p14="http://schemas.microsoft.com/office/powerpoint/2010/main" val="29082767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599" y="163774"/>
            <a:ext cx="10098789" cy="1094426"/>
          </a:xfrm>
        </p:spPr>
        <p:txBody>
          <a:bodyPr>
            <a:normAutofit/>
          </a:bodyPr>
          <a:lstStyle/>
          <a:p>
            <a:pPr algn="ctr"/>
            <a:r>
              <a:rPr lang="uk-UA" sz="6000" b="1" dirty="0"/>
              <a:t>Фонетична зарядка</a:t>
            </a:r>
            <a:endParaRPr lang="ru-RU" sz="6000" dirty="0"/>
          </a:p>
        </p:txBody>
      </p:sp>
      <p:sp>
        <p:nvSpPr>
          <p:cNvPr id="7" name="Объект 6"/>
          <p:cNvSpPr>
            <a:spLocks noGrp="1"/>
          </p:cNvSpPr>
          <p:nvPr>
            <p:ph idx="1"/>
          </p:nvPr>
        </p:nvSpPr>
        <p:spPr>
          <a:xfrm>
            <a:off x="1801504" y="1091821"/>
            <a:ext cx="10085696" cy="5363570"/>
          </a:xfrm>
        </p:spPr>
        <p:txBody>
          <a:bodyPr/>
          <a:lstStyle/>
          <a:p>
            <a:pPr marL="0" indent="0">
              <a:buNone/>
            </a:pPr>
            <a:endParaRPr lang="uk-UA" sz="1400" dirty="0"/>
          </a:p>
          <a:p>
            <a:pPr marL="0" indent="0">
              <a:buNone/>
            </a:pPr>
            <a:r>
              <a:rPr lang="en-US" sz="5400" dirty="0" smtClean="0"/>
              <a:t>I </a:t>
            </a:r>
            <a:r>
              <a:rPr lang="en-US" sz="5400" dirty="0"/>
              <a:t>like riding </a:t>
            </a:r>
            <a:r>
              <a:rPr lang="en-US" sz="5400" dirty="0" smtClean="0"/>
              <a:t>my</a:t>
            </a:r>
            <a:endParaRPr lang="uk-UA" sz="5400" dirty="0" smtClean="0"/>
          </a:p>
          <a:p>
            <a:pPr marL="0" indent="0">
              <a:buNone/>
            </a:pPr>
            <a:endParaRPr lang="uk-UA" sz="5400" dirty="0"/>
          </a:p>
          <a:p>
            <a:pPr marL="0" indent="0">
              <a:buNone/>
            </a:pPr>
            <a:endParaRPr lang="en-US" sz="1400" dirty="0" smtClean="0"/>
          </a:p>
          <a:p>
            <a:pPr marL="0" indent="0">
              <a:buNone/>
            </a:pPr>
            <a:endParaRPr lang="en-US" sz="1400" dirty="0"/>
          </a:p>
          <a:p>
            <a:pPr marL="0" indent="0">
              <a:buNone/>
            </a:pPr>
            <a:endParaRPr lang="uk-UA" sz="900" dirty="0" smtClean="0"/>
          </a:p>
          <a:p>
            <a:pPr marL="0" indent="0">
              <a:buNone/>
            </a:pPr>
            <a:r>
              <a:rPr lang="en-US" sz="5400" dirty="0"/>
              <a:t>I’m fond of playing </a:t>
            </a:r>
            <a:r>
              <a:rPr lang="uk-UA" sz="5400" dirty="0" smtClean="0"/>
              <a:t> </a:t>
            </a:r>
            <a:endParaRPr lang="ru-RU" sz="5400" dirty="0"/>
          </a:p>
        </p:txBody>
      </p:sp>
      <p:pic>
        <p:nvPicPr>
          <p:cNvPr id="9" name="Рисунок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20993" y="1281045"/>
            <a:ext cx="3779322" cy="2645525"/>
          </a:xfrm>
          <a:prstGeom prst="rect">
            <a:avLst/>
          </a:prstGeom>
        </p:spPr>
      </p:pic>
      <p:pic>
        <p:nvPicPr>
          <p:cNvPr id="10" name="Рисунок 9"/>
          <p:cNvPicPr>
            <a:picLocks noChangeAspect="1"/>
          </p:cNvPicPr>
          <p:nvPr/>
        </p:nvPicPr>
        <p:blipFill rotWithShape="1">
          <a:blip r:embed="rId3" cstate="print">
            <a:extLst>
              <a:ext uri="{28A0092B-C50C-407E-A947-70E740481C1C}">
                <a14:useLocalDpi xmlns:a14="http://schemas.microsoft.com/office/drawing/2010/main" val="0"/>
              </a:ext>
            </a:extLst>
          </a:blip>
          <a:srcRect b="5870"/>
          <a:stretch/>
        </p:blipFill>
        <p:spPr>
          <a:xfrm>
            <a:off x="7795730" y="4151991"/>
            <a:ext cx="3865727" cy="2608863"/>
          </a:xfrm>
          <a:prstGeom prst="rect">
            <a:avLst/>
          </a:prstGeom>
        </p:spPr>
      </p:pic>
    </p:spTree>
    <p:extLst>
      <p:ext uri="{BB962C8B-B14F-4D97-AF65-F5344CB8AC3E}">
        <p14:creationId xmlns:p14="http://schemas.microsoft.com/office/powerpoint/2010/main" val="21012221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78674" y="95534"/>
            <a:ext cx="10413241" cy="6762466"/>
          </a:xfrm>
        </p:spPr>
        <p:txBody>
          <a:bodyPr>
            <a:normAutofit/>
          </a:bodyPr>
          <a:lstStyle/>
          <a:p>
            <a:pPr marL="0" indent="0">
              <a:buNone/>
            </a:pPr>
            <a:endParaRPr lang="uk-UA" sz="1200" dirty="0"/>
          </a:p>
          <a:p>
            <a:pPr marL="0" indent="0">
              <a:buNone/>
            </a:pPr>
            <a:r>
              <a:rPr lang="en-US" sz="5400" dirty="0" smtClean="0"/>
              <a:t>My </a:t>
            </a:r>
            <a:r>
              <a:rPr lang="en-US" sz="5400" dirty="0"/>
              <a:t>friend is good </a:t>
            </a:r>
            <a:r>
              <a:rPr lang="en-US" sz="5400" dirty="0" smtClean="0"/>
              <a:t>at</a:t>
            </a:r>
            <a:endParaRPr lang="uk-UA" sz="5400" dirty="0" smtClean="0"/>
          </a:p>
          <a:p>
            <a:pPr marL="0" indent="0">
              <a:buNone/>
            </a:pPr>
            <a:endParaRPr lang="uk-UA" sz="5400" dirty="0"/>
          </a:p>
          <a:p>
            <a:pPr marL="0" indent="0">
              <a:buNone/>
            </a:pPr>
            <a:endParaRPr lang="uk-UA" sz="5400" dirty="0" smtClean="0"/>
          </a:p>
          <a:p>
            <a:pPr marL="0" indent="0">
              <a:buNone/>
            </a:pPr>
            <a:endParaRPr lang="en-US" sz="800" dirty="0" smtClean="0"/>
          </a:p>
          <a:p>
            <a:pPr marL="0" indent="0">
              <a:buNone/>
            </a:pPr>
            <a:endParaRPr lang="uk-UA" sz="800" dirty="0"/>
          </a:p>
          <a:p>
            <a:pPr marL="0" indent="0">
              <a:buNone/>
            </a:pPr>
            <a:r>
              <a:rPr lang="en-US" sz="5400" dirty="0" smtClean="0"/>
              <a:t>We are                    as you can guess    </a:t>
            </a:r>
            <a:endParaRPr lang="ru-RU" sz="54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9522" y="95534"/>
            <a:ext cx="3081266" cy="3541685"/>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8223" y="3153305"/>
            <a:ext cx="2390172" cy="3609160"/>
          </a:xfrm>
          <a:prstGeom prst="rect">
            <a:avLst/>
          </a:prstGeom>
        </p:spPr>
      </p:pic>
    </p:spTree>
    <p:extLst>
      <p:ext uri="{BB962C8B-B14F-4D97-AF65-F5344CB8AC3E}">
        <p14:creationId xmlns:p14="http://schemas.microsoft.com/office/powerpoint/2010/main" val="38506163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05718" y="218364"/>
            <a:ext cx="10617959" cy="6639636"/>
          </a:xfrm>
        </p:spPr>
        <p:txBody>
          <a:bodyPr>
            <a:normAutofit/>
          </a:bodyPr>
          <a:lstStyle/>
          <a:p>
            <a:pPr marL="0" indent="0">
              <a:buNone/>
            </a:pPr>
            <a:endParaRPr lang="en-US" sz="5400" dirty="0" smtClean="0"/>
          </a:p>
          <a:p>
            <a:pPr marL="0" indent="0">
              <a:buNone/>
            </a:pPr>
            <a:endParaRPr lang="en-US" sz="1050" dirty="0" smtClean="0"/>
          </a:p>
          <a:p>
            <a:pPr marL="0" indent="0">
              <a:buNone/>
            </a:pPr>
            <a:r>
              <a:rPr lang="en-US" sz="5400" dirty="0" smtClean="0"/>
              <a:t>On every                           for sure</a:t>
            </a:r>
          </a:p>
          <a:p>
            <a:pPr marL="0" indent="0">
              <a:buNone/>
            </a:pPr>
            <a:endParaRPr lang="en-US" sz="1000" dirty="0" smtClean="0"/>
          </a:p>
          <a:p>
            <a:pPr marL="0" indent="0">
              <a:buNone/>
            </a:pPr>
            <a:endParaRPr lang="en-US" sz="1000" dirty="0"/>
          </a:p>
          <a:p>
            <a:pPr marL="0" indent="0">
              <a:buNone/>
            </a:pPr>
            <a:endParaRPr lang="en-US" sz="1000" dirty="0"/>
          </a:p>
          <a:p>
            <a:pPr marL="0" indent="0">
              <a:buNone/>
            </a:pPr>
            <a:endParaRPr lang="en-US" sz="5400" dirty="0"/>
          </a:p>
          <a:p>
            <a:pPr marL="0" indent="0">
              <a:buNone/>
            </a:pPr>
            <a:endParaRPr lang="en-US" sz="1100" dirty="0"/>
          </a:p>
          <a:p>
            <a:pPr marL="0" indent="0">
              <a:buNone/>
            </a:pPr>
            <a:r>
              <a:rPr lang="en-US" sz="5400" dirty="0" smtClean="0"/>
              <a:t>       As </a:t>
            </a:r>
            <a:r>
              <a:rPr lang="en-US" sz="5400" dirty="0"/>
              <a:t>it can even the</a:t>
            </a:r>
            <a:endParaRPr lang="en-US" sz="5400" dirty="0" smtClean="0"/>
          </a:p>
          <a:p>
            <a:pPr marL="0" indent="0">
              <a:buNone/>
            </a:pPr>
            <a:endParaRPr lang="ru-RU" sz="54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3510" y="218364"/>
            <a:ext cx="3377657" cy="3623305"/>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3145" y="3302758"/>
            <a:ext cx="3578415" cy="3418763"/>
          </a:xfrm>
          <a:prstGeom prst="rect">
            <a:avLst/>
          </a:prstGeom>
        </p:spPr>
      </p:pic>
    </p:spTree>
    <p:extLst>
      <p:ext uri="{BB962C8B-B14F-4D97-AF65-F5344CB8AC3E}">
        <p14:creationId xmlns:p14="http://schemas.microsoft.com/office/powerpoint/2010/main" val="16870379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77922" y="122830"/>
            <a:ext cx="11218460" cy="6619164"/>
          </a:xfrm>
        </p:spPr>
        <p:txBody>
          <a:bodyPr/>
          <a:lstStyle/>
          <a:p>
            <a:pPr marL="0" indent="0" algn="ctr">
              <a:buNone/>
            </a:pPr>
            <a:r>
              <a:rPr lang="en-US" sz="5400" dirty="0" smtClean="0"/>
              <a:t>And </a:t>
            </a:r>
            <a:r>
              <a:rPr lang="en-US" sz="5400" dirty="0"/>
              <a:t>can for </a:t>
            </a:r>
            <a:r>
              <a:rPr lang="en-US" sz="5400" dirty="0" smtClean="0"/>
              <a:t>every</a:t>
            </a:r>
          </a:p>
          <a:p>
            <a:pPr marL="0" indent="0">
              <a:buNone/>
            </a:pPr>
            <a:endParaRPr lang="en-US" sz="5400" dirty="0" smtClean="0"/>
          </a:p>
          <a:p>
            <a:pPr marL="0" indent="0">
              <a:buNone/>
            </a:pPr>
            <a:endParaRPr lang="en-US" sz="5400" dirty="0" smtClean="0"/>
          </a:p>
          <a:p>
            <a:pPr marL="0" indent="0">
              <a:buNone/>
            </a:pPr>
            <a:r>
              <a:rPr lang="en-US" sz="5400" dirty="0"/>
              <a:t> </a:t>
            </a:r>
            <a:r>
              <a:rPr lang="en-US" sz="5400" dirty="0" smtClean="0"/>
              <a:t>                                       and</a:t>
            </a:r>
            <a:endParaRPr lang="ru-RU" sz="5400" dirty="0"/>
          </a:p>
          <a:p>
            <a:pPr marL="0" indent="0">
              <a:buNone/>
            </a:pPr>
            <a:endParaRPr lang="ru-RU" sz="5400" dirty="0"/>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t="11448" b="6325"/>
          <a:stretch/>
        </p:blipFill>
        <p:spPr>
          <a:xfrm>
            <a:off x="2075269" y="2377528"/>
            <a:ext cx="4022313" cy="4137269"/>
          </a:xfrm>
          <a:prstGeom prst="rect">
            <a:avLst/>
          </a:prstGeom>
        </p:spPr>
      </p:pic>
      <p:pic>
        <p:nvPicPr>
          <p:cNvPr id="5" name="Рисунок 4"/>
          <p:cNvPicPr>
            <a:picLocks noChangeAspect="1"/>
          </p:cNvPicPr>
          <p:nvPr/>
        </p:nvPicPr>
        <p:blipFill rotWithShape="1">
          <a:blip r:embed="rId3" cstate="print">
            <a:extLst>
              <a:ext uri="{28A0092B-C50C-407E-A947-70E740481C1C}">
                <a14:useLocalDpi xmlns:a14="http://schemas.microsoft.com/office/drawing/2010/main" val="0"/>
              </a:ext>
            </a:extLst>
          </a:blip>
          <a:srcRect b="6666"/>
          <a:stretch/>
        </p:blipFill>
        <p:spPr>
          <a:xfrm>
            <a:off x="7647350" y="2374317"/>
            <a:ext cx="4157964" cy="4140480"/>
          </a:xfrm>
          <a:prstGeom prst="rect">
            <a:avLst/>
          </a:prstGeom>
        </p:spPr>
      </p:pic>
    </p:spTree>
    <p:extLst>
      <p:ext uri="{BB962C8B-B14F-4D97-AF65-F5344CB8AC3E}">
        <p14:creationId xmlns:p14="http://schemas.microsoft.com/office/powerpoint/2010/main" val="18315989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6"/>
          <p:cNvSpPr>
            <a:spLocks noGrp="1"/>
          </p:cNvSpPr>
          <p:nvPr>
            <p:ph idx="1"/>
          </p:nvPr>
        </p:nvSpPr>
        <p:spPr>
          <a:xfrm>
            <a:off x="1228299" y="109183"/>
            <a:ext cx="10836322" cy="6619164"/>
          </a:xfrm>
        </p:spPr>
        <p:txBody>
          <a:bodyPr>
            <a:normAutofit/>
          </a:bodyPr>
          <a:lstStyle/>
          <a:p>
            <a:pPr marL="0" indent="0">
              <a:buNone/>
            </a:pPr>
            <a:endParaRPr lang="en-US" sz="900" dirty="0" smtClean="0"/>
          </a:p>
          <a:p>
            <a:pPr marL="0" indent="0">
              <a:buNone/>
            </a:pPr>
            <a:endParaRPr lang="en-US" sz="900" dirty="0" smtClean="0"/>
          </a:p>
          <a:p>
            <a:pPr marL="0" indent="0">
              <a:buNone/>
            </a:pPr>
            <a:r>
              <a:rPr lang="en-US" sz="5400" dirty="0" smtClean="0"/>
              <a:t>Bring </a:t>
            </a:r>
            <a:r>
              <a:rPr lang="en-US" sz="5400" dirty="0"/>
              <a:t>many moments </a:t>
            </a:r>
            <a:r>
              <a:rPr lang="en-US" sz="5400" dirty="0" smtClean="0"/>
              <a:t>of</a:t>
            </a:r>
          </a:p>
          <a:p>
            <a:pPr marL="0" indent="0">
              <a:buNone/>
            </a:pPr>
            <a:endParaRPr lang="en-US" sz="5400" dirty="0"/>
          </a:p>
          <a:p>
            <a:pPr marL="0" indent="0">
              <a:buNone/>
            </a:pPr>
            <a:endParaRPr lang="en-US" sz="5400" dirty="0" smtClean="0"/>
          </a:p>
          <a:p>
            <a:pPr marL="0" indent="0">
              <a:buNone/>
            </a:pPr>
            <a:endParaRPr lang="en-US" sz="1050" dirty="0" smtClean="0"/>
          </a:p>
          <a:p>
            <a:pPr marL="0" indent="0">
              <a:buNone/>
            </a:pPr>
            <a:endParaRPr lang="en-US" sz="1050" dirty="0" smtClean="0"/>
          </a:p>
          <a:p>
            <a:pPr marL="0" indent="0">
              <a:buNone/>
            </a:pPr>
            <a:r>
              <a:rPr lang="en-US" sz="5400" dirty="0" smtClean="0"/>
              <a:t>The proverb                        </a:t>
            </a:r>
            <a:r>
              <a:rPr lang="en-US" sz="5400" dirty="0"/>
              <a:t>for everybody</a:t>
            </a:r>
            <a:endParaRPr lang="ru-RU" sz="5400" dirty="0"/>
          </a:p>
        </p:txBody>
      </p:sp>
      <p:pic>
        <p:nvPicPr>
          <p:cNvPr id="8" name="Рисунок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7840" y="109183"/>
            <a:ext cx="3766781" cy="3766781"/>
          </a:xfrm>
          <a:prstGeom prst="rect">
            <a:avLst/>
          </a:prstGeom>
        </p:spPr>
      </p:pic>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0015" y="4498283"/>
            <a:ext cx="2992981" cy="2230064"/>
          </a:xfrm>
          <a:prstGeom prst="rect">
            <a:avLst/>
          </a:prstGeom>
        </p:spPr>
      </p:pic>
    </p:spTree>
    <p:extLst>
      <p:ext uri="{BB962C8B-B14F-4D97-AF65-F5344CB8AC3E}">
        <p14:creationId xmlns:p14="http://schemas.microsoft.com/office/powerpoint/2010/main" val="274675193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араллакс">
  <a:themeElements>
    <a:clrScheme name="Параллакс">
      <a:dk1>
        <a:sysClr val="windowText" lastClr="000000"/>
      </a:dk1>
      <a:lt1>
        <a:sysClr val="window" lastClr="FFFFFF"/>
      </a:lt1>
      <a:dk2>
        <a:srgbClr val="212121"/>
      </a:dk2>
      <a:lt2>
        <a:srgbClr val="CDD0D1"/>
      </a:lt2>
      <a:accent1>
        <a:srgbClr val="BC1C1C"/>
      </a:accent1>
      <a:accent2>
        <a:srgbClr val="F67534"/>
      </a:accent2>
      <a:accent3>
        <a:srgbClr val="EAAC35"/>
      </a:accent3>
      <a:accent4>
        <a:srgbClr val="9BAF68"/>
      </a:accent4>
      <a:accent5>
        <a:srgbClr val="68B9A6"/>
      </a:accent5>
      <a:accent6>
        <a:srgbClr val="50B1D4"/>
      </a:accent6>
      <a:hlink>
        <a:srgbClr val="E46416"/>
      </a:hlink>
      <a:folHlink>
        <a:srgbClr val="EE9340"/>
      </a:folHlink>
    </a:clrScheme>
    <a:fontScheme name="Параллакс">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93B4CCAC-FD5A-4D59-B1AC-EAF45910B5A9}"/>
    </a:ext>
  </a:extLst>
</a:theme>
</file>

<file path=docProps/app.xml><?xml version="1.0" encoding="utf-8"?>
<Properties xmlns="http://schemas.openxmlformats.org/officeDocument/2006/extended-properties" xmlns:vt="http://schemas.openxmlformats.org/officeDocument/2006/docPropsVTypes">
  <Template>TM03457496[[fn=Параллакс]]</Template>
  <TotalTime>177</TotalTime>
  <Words>256</Words>
  <Application>Microsoft Office PowerPoint</Application>
  <PresentationFormat>Широкоэкранный</PresentationFormat>
  <Paragraphs>93</Paragraphs>
  <Slides>18</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18</vt:i4>
      </vt:variant>
    </vt:vector>
  </HeadingPairs>
  <TitlesOfParts>
    <vt:vector size="21" baseType="lpstr">
      <vt:lpstr>Arial</vt:lpstr>
      <vt:lpstr>Corbel</vt:lpstr>
      <vt:lpstr>Параллакс</vt:lpstr>
      <vt:lpstr>SPORTS AND GAMES</vt:lpstr>
      <vt:lpstr>Мета уроку</vt:lpstr>
      <vt:lpstr>Задачі уроку</vt:lpstr>
      <vt:lpstr>Задачі уроку</vt:lpstr>
      <vt:lpstr>Фонетична зарядка</vt:lpstr>
      <vt:lpstr>Презентация PowerPoint</vt:lpstr>
      <vt:lpstr>Презентация PowerPoint</vt:lpstr>
      <vt:lpstr>Презентация PowerPoint</vt:lpstr>
      <vt:lpstr>Презентация PowerPoint</vt:lpstr>
      <vt:lpstr>Презентация PowerPoint</vt:lpstr>
      <vt:lpstr>Вправа «Microphone» </vt:lpstr>
      <vt:lpstr>Презентация PowerPoint</vt:lpstr>
      <vt:lpstr>Презентация PowerPoint</vt:lpstr>
      <vt:lpstr>Презентация PowerPoint</vt:lpstr>
      <vt:lpstr>Презентация PowerPoint</vt:lpstr>
      <vt:lpstr>Презентация PowerPoint</vt:lpstr>
      <vt:lpstr>Аудіювання тексту</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Sports And GAMES</dc:title>
  <dc:creator>Пользователь Windows</dc:creator>
  <cp:lastModifiedBy>Пользователь Windows</cp:lastModifiedBy>
  <cp:revision>14</cp:revision>
  <dcterms:created xsi:type="dcterms:W3CDTF">2018-01-29T07:35:00Z</dcterms:created>
  <dcterms:modified xsi:type="dcterms:W3CDTF">2018-01-29T10:32:42Z</dcterms:modified>
</cp:coreProperties>
</file>