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31"/>
  </p:handoutMasterIdLst>
  <p:sldIdLst>
    <p:sldId id="256" r:id="rId2"/>
    <p:sldId id="264" r:id="rId3"/>
    <p:sldId id="265" r:id="rId4"/>
    <p:sldId id="286" r:id="rId5"/>
    <p:sldId id="329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17" r:id="rId17"/>
    <p:sldId id="316" r:id="rId18"/>
    <p:sldId id="320" r:id="rId19"/>
    <p:sldId id="323" r:id="rId20"/>
    <p:sldId id="341" r:id="rId21"/>
    <p:sldId id="321" r:id="rId22"/>
    <p:sldId id="324" r:id="rId23"/>
    <p:sldId id="340" r:id="rId24"/>
    <p:sldId id="326" r:id="rId25"/>
    <p:sldId id="325" r:id="rId26"/>
    <p:sldId id="327" r:id="rId27"/>
    <p:sldId id="328" r:id="rId28"/>
    <p:sldId id="314" r:id="rId29"/>
    <p:sldId id="273" r:id="rId30"/>
  </p:sldIdLst>
  <p:sldSz cx="9144000" cy="6858000" type="screen4x3"/>
  <p:notesSz cx="6858000" cy="994568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0066"/>
    <a:srgbClr val="0000FF"/>
    <a:srgbClr val="006600"/>
    <a:srgbClr val="009900"/>
    <a:srgbClr val="808000"/>
    <a:srgbClr val="A50021"/>
    <a:srgbClr val="00FF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08B4078-73CD-4E7B-AD62-ECD10095E079}" type="datetimeFigureOut">
              <a:rPr lang="ru-RU"/>
              <a:pPr>
                <a:defRPr/>
              </a:pPr>
              <a:t>14.02.2018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D8DC3169-3D68-4092-A53D-C35C8B2726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708470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7200" y="3733800"/>
            <a:ext cx="7162800" cy="881063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altLang="zh-CN" smtClean="0"/>
              <a:t>Образец заголовка</a:t>
            </a:r>
            <a:endParaRPr lang="ru-RU" altLang="zh-CN"/>
          </a:p>
        </p:txBody>
      </p:sp>
      <p:sp>
        <p:nvSpPr>
          <p:cNvPr id="27750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7200" y="4495800"/>
            <a:ext cx="7162800" cy="533400"/>
          </a:xfrm>
          <a:effectLst>
            <a:outerShdw dist="17961" dir="2700000" algn="ctr" rotWithShape="0">
              <a:schemeClr val="bg1"/>
            </a:outerShdw>
          </a:effectLst>
        </p:spPr>
        <p:txBody>
          <a:bodyPr/>
          <a:lstStyle>
            <a:lvl1pPr marL="0" indent="0">
              <a:buFontTx/>
              <a:buNone/>
              <a:defRPr sz="2400" b="1">
                <a:solidFill>
                  <a:schemeClr val="bg2"/>
                </a:solidFill>
              </a:defRPr>
            </a:lvl1pPr>
          </a:lstStyle>
          <a:p>
            <a:r>
              <a:rPr lang="ru-RU" altLang="zh-CN" smtClean="0"/>
              <a:t>Образец подзаголовка</a:t>
            </a:r>
            <a:endParaRPr lang="ru-RU" altLang="zh-CN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48500" y="406400"/>
            <a:ext cx="1866900" cy="6223000"/>
          </a:xfrm>
        </p:spPr>
        <p:txBody>
          <a:bodyPr vert="eaVert"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7800" y="406400"/>
            <a:ext cx="5448300" cy="6223000"/>
          </a:xfrm>
        </p:spPr>
        <p:txBody>
          <a:bodyPr vert="eaVert"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447800" y="406400"/>
            <a:ext cx="7467600" cy="6223000"/>
          </a:xfrm>
        </p:spPr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1447800" y="406400"/>
            <a:ext cx="7467600" cy="508000"/>
          </a:xfrm>
        </p:spPr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447800" y="1600200"/>
            <a:ext cx="3657600" cy="2438400"/>
          </a:xfrm>
        </p:spPr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5257800" y="1600200"/>
            <a:ext cx="3657600" cy="2438400"/>
          </a:xfrm>
        </p:spPr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1447800" y="4191000"/>
            <a:ext cx="3657600" cy="2438400"/>
          </a:xfrm>
        </p:spPr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257800" y="4191000"/>
            <a:ext cx="3657600" cy="2438400"/>
          </a:xfrm>
        </p:spPr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标题和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47800" y="406400"/>
            <a:ext cx="7467600" cy="508000"/>
          </a:xfrm>
        </p:spPr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7800" y="1600200"/>
            <a:ext cx="7467600" cy="2438400"/>
          </a:xfrm>
        </p:spPr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447800" y="4191000"/>
            <a:ext cx="7467600" cy="2438400"/>
          </a:xfrm>
        </p:spPr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47800" y="406400"/>
            <a:ext cx="7467600" cy="508000"/>
          </a:xfrm>
        </p:spPr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447800" y="1600200"/>
            <a:ext cx="3657600" cy="5029200"/>
          </a:xfrm>
        </p:spPr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57800" y="1600200"/>
            <a:ext cx="3657600" cy="5029200"/>
          </a:xfrm>
        </p:spPr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7800" y="1600200"/>
            <a:ext cx="3657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57800" y="1600200"/>
            <a:ext cx="3657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altLang="zh-CN" noProof="0" smtClean="0"/>
              <a:t>Вставка рисунка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hyperlink" Target="http://www.51ppt.com.cn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47800" y="406400"/>
            <a:ext cx="74676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zh-CN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7800" y="1600200"/>
            <a:ext cx="7467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</a:p>
        </p:txBody>
      </p:sp>
      <p:sp>
        <p:nvSpPr>
          <p:cNvPr id="4" name="矩形 3"/>
          <p:cNvSpPr/>
          <p:nvPr/>
        </p:nvSpPr>
        <p:spPr>
          <a:xfrm>
            <a:off x="5715008" y="6215082"/>
            <a:ext cx="20281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ln w="11430">
                  <a:solidFill>
                    <a:schemeClr val="accent2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  <a:hlinkClick r:id="rId18"/>
              </a:rPr>
              <a:t>无忧</a:t>
            </a:r>
            <a:r>
              <a:rPr lang="en-US" altLang="zh-CN" b="1" dirty="0">
                <a:ln w="11430">
                  <a:solidFill>
                    <a:schemeClr val="accent2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  <a:hlinkClick r:id="rId18"/>
              </a:rPr>
              <a:t>PPT</a:t>
            </a:r>
            <a:r>
              <a:rPr lang="zh-CN" altLang="en-US" b="1" dirty="0">
                <a:ln w="11430">
                  <a:solidFill>
                    <a:schemeClr val="accent2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  <a:hlinkClick r:id="rId18"/>
              </a:rPr>
              <a:t>整理发布</a:t>
            </a:r>
            <a:endParaRPr lang="zh-CN" altLang="en-US" b="1" dirty="0">
              <a:ln w="11430">
                <a:solidFill>
                  <a:schemeClr val="accent2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ransition>
    <p:dissolve/>
  </p:transition>
  <p:txStyles>
    <p:titleStyle>
      <a:lvl1pPr algn="l" rtl="0" fontAlgn="base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Aria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Aria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Aria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 b="1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Mother%20Nature%20Needs%20Us.mp4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Mother%20Nature%20Needs%20Us.mp4" TargetMode="Externa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8.jpeg"/><Relationship Id="rId4" Type="http://schemas.openxmlformats.org/officeDocument/2006/relationships/image" Target="../media/image1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643998" cy="881063"/>
          </a:xfr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>
              <a:defRPr/>
            </a:pPr>
            <a:r>
              <a:rPr lang="en-US" sz="4000" cap="all" dirty="0" smtClean="0">
                <a:ln/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omic Sans MS" pitchFamily="66" charset="0"/>
              </a:rPr>
              <a:t>We and the environment</a:t>
            </a:r>
            <a:endParaRPr lang="ru-RU" sz="4000" cap="all" dirty="0">
              <a:ln/>
              <a:solidFill>
                <a:srgbClr val="00B05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43438" y="6143644"/>
            <a:ext cx="3927677" cy="46166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Environmental Protection</a:t>
            </a:r>
            <a:endParaRPr lang="ru-RU" sz="2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4" name="Рисунок 3" descr="animal_planet_geographical_powerpoint_templates_and_powerpoint_backgrounds_0211_title.jpg"/>
          <p:cNvPicPr>
            <a:picLocks noChangeAspect="1"/>
          </p:cNvPicPr>
          <p:nvPr/>
        </p:nvPicPr>
        <p:blipFill>
          <a:blip r:embed="rId2" cstate="print"/>
          <a:srcRect r="39286" b="25000"/>
          <a:stretch>
            <a:fillRect/>
          </a:stretch>
        </p:blipFill>
        <p:spPr>
          <a:xfrm>
            <a:off x="142844" y="3214686"/>
            <a:ext cx="3571900" cy="33092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003oth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75" y="285750"/>
            <a:ext cx="642938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3" descr="003oth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3375" y="285750"/>
            <a:ext cx="642938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143108" y="357166"/>
            <a:ext cx="507209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500" dirty="0" smtClean="0">
                <a:solidFill>
                  <a:srgbClr val="006600"/>
                </a:solidFill>
                <a:latin typeface="Algerian" pitchFamily="82" charset="0"/>
              </a:rPr>
              <a:t>VOCABULARY</a:t>
            </a:r>
            <a:r>
              <a:rPr lang="uk-UA" sz="3500" dirty="0" smtClean="0">
                <a:solidFill>
                  <a:srgbClr val="006600"/>
                </a:solidFill>
                <a:latin typeface="Algerian" pitchFamily="82" charset="0"/>
              </a:rPr>
              <a:t>  </a:t>
            </a:r>
            <a:r>
              <a:rPr lang="en-US" sz="3500" dirty="0" smtClean="0">
                <a:solidFill>
                  <a:srgbClr val="006600"/>
                </a:solidFill>
                <a:latin typeface="Algerian" pitchFamily="82" charset="0"/>
              </a:rPr>
              <a:t>FILE</a:t>
            </a:r>
            <a:endParaRPr lang="ru-RU" sz="35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1285860"/>
            <a:ext cx="1326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Pollution</a:t>
            </a:r>
            <a:r>
              <a:rPr lang="en-US" dirty="0" smtClean="0"/>
              <a:t> –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57356" y="1285860"/>
            <a:ext cx="4044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 contamination of the environment.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71472" y="1643050"/>
            <a:ext cx="41217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Litter, trash, waste, rubbish, garbage</a:t>
            </a:r>
            <a:r>
              <a:rPr lang="en-US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/>
              <a:t>-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1643050"/>
            <a:ext cx="40719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things that you throw away, such as empty bottles, used papers, food that has gone bad etc.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42910" y="2571744"/>
            <a:ext cx="15953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Air pollution </a:t>
            </a:r>
            <a:r>
              <a:rPr lang="en-US" dirty="0" smtClean="0"/>
              <a:t>- 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143108" y="2571744"/>
            <a:ext cx="64294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condition in which air is contaminated by foreign substances, or the substances themselves.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71472" y="3214686"/>
            <a:ext cx="19201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Water pollution </a:t>
            </a:r>
            <a:r>
              <a:rPr lang="en-US" dirty="0" smtClean="0"/>
              <a:t>-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500298" y="314324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the contamination of water bodies (lakes, rivers and others).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285984" y="378619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dirty="0" smtClean="0"/>
              <a:t>the cutting or burning down of all the </a:t>
            </a:r>
          </a:p>
          <a:p>
            <a:pPr>
              <a:buFontTx/>
              <a:buNone/>
              <a:defRPr/>
            </a:pPr>
            <a:r>
              <a:rPr lang="en-US" dirty="0" smtClean="0"/>
              <a:t>     trees in an area.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928794" y="4500570"/>
            <a:ext cx="23648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 overflow of water.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928794" y="485776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make new things from different kinds of litter.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928794" y="5429264"/>
            <a:ext cx="31341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to limit, not to use very often.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1928794" y="585789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 smtClean="0"/>
              <a:t>to use once more.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572132" y="6286500"/>
            <a:ext cx="2143118" cy="24622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003oth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75" y="285750"/>
            <a:ext cx="642938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3" descr="003oth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3375" y="285750"/>
            <a:ext cx="642938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143108" y="357166"/>
            <a:ext cx="507209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500" dirty="0" smtClean="0">
                <a:solidFill>
                  <a:srgbClr val="006600"/>
                </a:solidFill>
                <a:latin typeface="Algerian" pitchFamily="82" charset="0"/>
              </a:rPr>
              <a:t>VOCABULARY</a:t>
            </a:r>
            <a:r>
              <a:rPr lang="uk-UA" sz="3500" dirty="0" smtClean="0">
                <a:solidFill>
                  <a:srgbClr val="006600"/>
                </a:solidFill>
                <a:latin typeface="Algerian" pitchFamily="82" charset="0"/>
              </a:rPr>
              <a:t>  </a:t>
            </a:r>
            <a:r>
              <a:rPr lang="en-US" sz="3500" dirty="0" smtClean="0">
                <a:solidFill>
                  <a:srgbClr val="006600"/>
                </a:solidFill>
                <a:latin typeface="Algerian" pitchFamily="82" charset="0"/>
              </a:rPr>
              <a:t>FILE</a:t>
            </a:r>
            <a:endParaRPr lang="ru-RU" sz="35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1285860"/>
            <a:ext cx="1326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Pollution</a:t>
            </a:r>
            <a:r>
              <a:rPr lang="en-US" dirty="0" smtClean="0"/>
              <a:t> –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57356" y="1285860"/>
            <a:ext cx="4044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 contamination of the environment.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71472" y="1643050"/>
            <a:ext cx="41217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Litter, trash, waste, rubbish, garbage</a:t>
            </a:r>
            <a:r>
              <a:rPr lang="en-US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/>
              <a:t>-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1643050"/>
            <a:ext cx="40719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things that you throw away, such as empty bottles, used papers, food that has gone bad etc.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42910" y="2571744"/>
            <a:ext cx="15953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Air pollution </a:t>
            </a:r>
            <a:r>
              <a:rPr lang="en-US" dirty="0" smtClean="0"/>
              <a:t>- 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143108" y="2571744"/>
            <a:ext cx="64294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condition in which air is contaminated by foreign substances, or the substances themselves.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71472" y="3214686"/>
            <a:ext cx="19201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Water pollution </a:t>
            </a:r>
            <a:r>
              <a:rPr lang="en-US" dirty="0" smtClean="0"/>
              <a:t>-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500298" y="314324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the contamination of water bodies (lakes, rivers and others).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42910" y="3786190"/>
            <a:ext cx="1697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Deforestation</a:t>
            </a:r>
            <a:r>
              <a:rPr lang="en-US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/>
              <a:t>-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285984" y="378619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dirty="0" smtClean="0"/>
              <a:t>the cutting or burning down of all the </a:t>
            </a:r>
          </a:p>
          <a:p>
            <a:pPr>
              <a:buFontTx/>
              <a:buNone/>
              <a:defRPr/>
            </a:pPr>
            <a:r>
              <a:rPr lang="en-US" dirty="0" smtClean="0"/>
              <a:t>     trees in an area.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928794" y="4500570"/>
            <a:ext cx="23648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 overflow of water.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928794" y="485776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make new things from different kinds of litter.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928794" y="5429264"/>
            <a:ext cx="31341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to limit, not to use very often.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1928794" y="585789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 smtClean="0"/>
              <a:t>to use once more.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572132" y="6286500"/>
            <a:ext cx="2143118" cy="24622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003oth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75" y="285750"/>
            <a:ext cx="642938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3" descr="003oth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3375" y="285750"/>
            <a:ext cx="642938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143108" y="357166"/>
            <a:ext cx="507209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500" dirty="0" smtClean="0">
                <a:solidFill>
                  <a:srgbClr val="006600"/>
                </a:solidFill>
                <a:latin typeface="Algerian" pitchFamily="82" charset="0"/>
              </a:rPr>
              <a:t>VOCABULARY</a:t>
            </a:r>
            <a:r>
              <a:rPr lang="uk-UA" sz="3500" dirty="0" smtClean="0">
                <a:solidFill>
                  <a:srgbClr val="006600"/>
                </a:solidFill>
                <a:latin typeface="Algerian" pitchFamily="82" charset="0"/>
              </a:rPr>
              <a:t>  </a:t>
            </a:r>
            <a:r>
              <a:rPr lang="en-US" sz="3500" dirty="0" smtClean="0">
                <a:solidFill>
                  <a:srgbClr val="006600"/>
                </a:solidFill>
                <a:latin typeface="Algerian" pitchFamily="82" charset="0"/>
              </a:rPr>
              <a:t>FILE</a:t>
            </a:r>
            <a:endParaRPr lang="ru-RU" sz="35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1285860"/>
            <a:ext cx="1326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Pollution</a:t>
            </a:r>
            <a:r>
              <a:rPr lang="en-US" dirty="0" smtClean="0"/>
              <a:t> –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57356" y="1285860"/>
            <a:ext cx="4044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 contamination of the environment.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71472" y="1643050"/>
            <a:ext cx="41217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Litter, trash, waste, rubbish, garbage</a:t>
            </a:r>
            <a:r>
              <a:rPr lang="en-US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/>
              <a:t>-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1643050"/>
            <a:ext cx="40719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things that you throw away, such as empty bottles, used papers, food that has gone bad etc.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42910" y="2571744"/>
            <a:ext cx="15953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Air pollution </a:t>
            </a:r>
            <a:r>
              <a:rPr lang="en-US" dirty="0" smtClean="0"/>
              <a:t>- 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143108" y="2571744"/>
            <a:ext cx="64294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condition in which air is contaminated by foreign substances, or the substances themselves.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71472" y="3214686"/>
            <a:ext cx="19201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Water pollution </a:t>
            </a:r>
            <a:r>
              <a:rPr lang="en-US" dirty="0" smtClean="0"/>
              <a:t>-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500298" y="314324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the contamination of water bodies (lakes, rivers and others).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42910" y="3786190"/>
            <a:ext cx="1697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Deforestation</a:t>
            </a:r>
            <a:r>
              <a:rPr lang="en-US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/>
              <a:t>-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285984" y="378619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dirty="0" smtClean="0"/>
              <a:t>the cutting or burning down of all the </a:t>
            </a:r>
          </a:p>
          <a:p>
            <a:pPr>
              <a:buFontTx/>
              <a:buNone/>
              <a:defRPr/>
            </a:pPr>
            <a:r>
              <a:rPr lang="en-US" dirty="0" smtClean="0"/>
              <a:t>     trees in an area.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42910" y="4429132"/>
            <a:ext cx="1326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Flooding</a:t>
            </a:r>
            <a:r>
              <a:rPr lang="en-US" dirty="0" smtClean="0"/>
              <a:t> – 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928794" y="4500570"/>
            <a:ext cx="23648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 overflow of water.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928794" y="485776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make new things from different kinds of litter.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928794" y="5429264"/>
            <a:ext cx="31341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to limit, not to use very often.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1928794" y="585789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 smtClean="0"/>
              <a:t>to use once more.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572132" y="6286500"/>
            <a:ext cx="2143118" cy="24622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003oth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75" y="285750"/>
            <a:ext cx="642938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3" descr="003oth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3375" y="285750"/>
            <a:ext cx="642938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143108" y="357166"/>
            <a:ext cx="507209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500" dirty="0" smtClean="0">
                <a:solidFill>
                  <a:srgbClr val="006600"/>
                </a:solidFill>
                <a:latin typeface="Algerian" pitchFamily="82" charset="0"/>
              </a:rPr>
              <a:t>VOCABULARY</a:t>
            </a:r>
            <a:r>
              <a:rPr lang="uk-UA" sz="3500" dirty="0" smtClean="0">
                <a:solidFill>
                  <a:srgbClr val="006600"/>
                </a:solidFill>
                <a:latin typeface="Algerian" pitchFamily="82" charset="0"/>
              </a:rPr>
              <a:t>  </a:t>
            </a:r>
            <a:r>
              <a:rPr lang="en-US" sz="3500" dirty="0" smtClean="0">
                <a:solidFill>
                  <a:srgbClr val="006600"/>
                </a:solidFill>
                <a:latin typeface="Algerian" pitchFamily="82" charset="0"/>
              </a:rPr>
              <a:t>FILE</a:t>
            </a:r>
            <a:endParaRPr lang="ru-RU" sz="35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1285860"/>
            <a:ext cx="1326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Pollution</a:t>
            </a:r>
            <a:r>
              <a:rPr lang="en-US" dirty="0" smtClean="0"/>
              <a:t> –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57356" y="1285860"/>
            <a:ext cx="4044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 contamination of the environment.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71472" y="1643050"/>
            <a:ext cx="41217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Litter, trash, waste, rubbish, garbage</a:t>
            </a:r>
            <a:r>
              <a:rPr lang="en-US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/>
              <a:t>-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1643050"/>
            <a:ext cx="40719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things that you throw away, such as empty bottles, used papers, food that has gone bad etc.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42910" y="2571744"/>
            <a:ext cx="15953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Air pollution </a:t>
            </a:r>
            <a:r>
              <a:rPr lang="en-US" dirty="0" smtClean="0"/>
              <a:t>- 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143108" y="2571744"/>
            <a:ext cx="64294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condition in which air is contaminated by foreign substances, or the substances themselves.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71472" y="3214686"/>
            <a:ext cx="19201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Water pollution </a:t>
            </a:r>
            <a:r>
              <a:rPr lang="en-US" dirty="0" smtClean="0"/>
              <a:t>-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500298" y="314324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the contamination of water bodies (lakes, rivers and others).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42910" y="3786190"/>
            <a:ext cx="1697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Deforestation</a:t>
            </a:r>
            <a:r>
              <a:rPr lang="en-US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/>
              <a:t>-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285984" y="378619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dirty="0" smtClean="0"/>
              <a:t>the cutting or burning down of all the </a:t>
            </a:r>
          </a:p>
          <a:p>
            <a:pPr>
              <a:buFontTx/>
              <a:buNone/>
              <a:defRPr/>
            </a:pPr>
            <a:r>
              <a:rPr lang="en-US" dirty="0" smtClean="0"/>
              <a:t>     trees in an area.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42910" y="4429132"/>
            <a:ext cx="1326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Flooding</a:t>
            </a:r>
            <a:r>
              <a:rPr lang="en-US" dirty="0" smtClean="0"/>
              <a:t> – 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928794" y="4500570"/>
            <a:ext cx="23648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 overflow of water.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642910" y="4929198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Recycle</a:t>
            </a:r>
            <a:r>
              <a:rPr lang="en-US" dirty="0" smtClean="0">
                <a:solidFill>
                  <a:srgbClr val="006600"/>
                </a:solidFill>
              </a:rPr>
              <a:t> </a:t>
            </a:r>
            <a:r>
              <a:rPr lang="en-US" dirty="0" smtClean="0"/>
              <a:t>–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928794" y="485776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make new things from different kinds of litter.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928794" y="5429264"/>
            <a:ext cx="31341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to limit, not to use very often.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1928794" y="585789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 smtClean="0"/>
              <a:t>to use once more.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572132" y="6286500"/>
            <a:ext cx="2143118" cy="24622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003oth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75" y="285750"/>
            <a:ext cx="642938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3" descr="003oth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3375" y="285750"/>
            <a:ext cx="642938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143108" y="357166"/>
            <a:ext cx="507209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500" dirty="0" smtClean="0">
                <a:solidFill>
                  <a:srgbClr val="006600"/>
                </a:solidFill>
                <a:latin typeface="Algerian" pitchFamily="82" charset="0"/>
              </a:rPr>
              <a:t>VOCABULARY</a:t>
            </a:r>
            <a:r>
              <a:rPr lang="uk-UA" sz="3500" dirty="0" smtClean="0">
                <a:solidFill>
                  <a:srgbClr val="006600"/>
                </a:solidFill>
                <a:latin typeface="Algerian" pitchFamily="82" charset="0"/>
              </a:rPr>
              <a:t>  </a:t>
            </a:r>
            <a:r>
              <a:rPr lang="en-US" sz="3500" dirty="0" smtClean="0">
                <a:solidFill>
                  <a:srgbClr val="006600"/>
                </a:solidFill>
                <a:latin typeface="Algerian" pitchFamily="82" charset="0"/>
              </a:rPr>
              <a:t>FILE</a:t>
            </a:r>
            <a:endParaRPr lang="ru-RU" sz="35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1285860"/>
            <a:ext cx="1326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Pollution</a:t>
            </a:r>
            <a:r>
              <a:rPr lang="en-US" dirty="0" smtClean="0"/>
              <a:t> –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57356" y="1285860"/>
            <a:ext cx="4044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 contamination of the environment.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71472" y="1643050"/>
            <a:ext cx="41217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Litter, trash, waste, rubbish, garbage</a:t>
            </a:r>
            <a:r>
              <a:rPr lang="en-US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/>
              <a:t>-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1643050"/>
            <a:ext cx="40719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things that you throw away, such as empty bottles, used papers, food that has gone bad etc.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42910" y="2571744"/>
            <a:ext cx="15953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Air pollution </a:t>
            </a:r>
            <a:r>
              <a:rPr lang="en-US" dirty="0" smtClean="0"/>
              <a:t>- 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143108" y="2571744"/>
            <a:ext cx="64294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condition in which air is contaminated by foreign substances, or the substances themselves.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71472" y="3214686"/>
            <a:ext cx="19201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Water pollution </a:t>
            </a:r>
            <a:r>
              <a:rPr lang="en-US" dirty="0" smtClean="0"/>
              <a:t>-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500298" y="314324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the contamination of water bodies (lakes, rivers and others).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42910" y="3786190"/>
            <a:ext cx="1697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Deforestation</a:t>
            </a:r>
            <a:r>
              <a:rPr lang="en-US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/>
              <a:t>-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285984" y="378619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dirty="0" smtClean="0"/>
              <a:t>the cutting or burning down of all the </a:t>
            </a:r>
          </a:p>
          <a:p>
            <a:pPr>
              <a:buFontTx/>
              <a:buNone/>
              <a:defRPr/>
            </a:pPr>
            <a:r>
              <a:rPr lang="en-US" dirty="0" smtClean="0"/>
              <a:t>     trees in an area.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42910" y="4429132"/>
            <a:ext cx="1326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Flooding</a:t>
            </a:r>
            <a:r>
              <a:rPr lang="en-US" dirty="0" smtClean="0"/>
              <a:t> – 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928794" y="4500570"/>
            <a:ext cx="23648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 overflow of water.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642910" y="4929198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Recycle</a:t>
            </a:r>
            <a:r>
              <a:rPr lang="en-US" dirty="0" smtClean="0">
                <a:solidFill>
                  <a:srgbClr val="006600"/>
                </a:solidFill>
              </a:rPr>
              <a:t> </a:t>
            </a:r>
            <a:r>
              <a:rPr lang="en-US" dirty="0" smtClean="0"/>
              <a:t>–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928794" y="485776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make new things from different kinds of litter.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642910" y="5429264"/>
            <a:ext cx="1236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Reduce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/>
              <a:t>– 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928794" y="5429264"/>
            <a:ext cx="31341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to limit, not to use very often.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1928794" y="585789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 smtClean="0"/>
              <a:t>to use once more.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572132" y="6286500"/>
            <a:ext cx="2143118" cy="24622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003oth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75" y="285750"/>
            <a:ext cx="642938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3" descr="003oth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3375" y="285750"/>
            <a:ext cx="642938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143108" y="357166"/>
            <a:ext cx="507209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500" dirty="0" smtClean="0">
                <a:solidFill>
                  <a:srgbClr val="006600"/>
                </a:solidFill>
                <a:latin typeface="Algerian" pitchFamily="82" charset="0"/>
              </a:rPr>
              <a:t>VOCABULARY</a:t>
            </a:r>
            <a:r>
              <a:rPr lang="uk-UA" sz="3500" dirty="0" smtClean="0">
                <a:solidFill>
                  <a:srgbClr val="006600"/>
                </a:solidFill>
                <a:latin typeface="Algerian" pitchFamily="82" charset="0"/>
              </a:rPr>
              <a:t>  </a:t>
            </a:r>
            <a:r>
              <a:rPr lang="en-US" sz="3500" dirty="0" smtClean="0">
                <a:solidFill>
                  <a:srgbClr val="006600"/>
                </a:solidFill>
                <a:latin typeface="Algerian" pitchFamily="82" charset="0"/>
              </a:rPr>
              <a:t>FILE</a:t>
            </a:r>
            <a:endParaRPr lang="ru-RU" sz="35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1285860"/>
            <a:ext cx="1326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Pollution</a:t>
            </a:r>
            <a:r>
              <a:rPr lang="en-US" dirty="0" smtClean="0"/>
              <a:t> –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57356" y="1285860"/>
            <a:ext cx="4044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 contamination of the environment.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71472" y="1643050"/>
            <a:ext cx="41217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Litter, trash, waste, rubbish, garbage</a:t>
            </a:r>
            <a:r>
              <a:rPr lang="en-US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/>
              <a:t>-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1643050"/>
            <a:ext cx="40719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things that you throw away, such as empty bottles, used papers, food that has gone bad etc.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42910" y="2571744"/>
            <a:ext cx="15953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Air pollution </a:t>
            </a:r>
            <a:r>
              <a:rPr lang="en-US" dirty="0" smtClean="0"/>
              <a:t>- 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143108" y="2571744"/>
            <a:ext cx="64294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condition in which air is contaminated by foreign substances, or the substances themselves.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71472" y="3214686"/>
            <a:ext cx="19201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Water pollution </a:t>
            </a:r>
            <a:r>
              <a:rPr lang="en-US" dirty="0" smtClean="0"/>
              <a:t>-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500298" y="314324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the contamination of water bodies (lakes, rivers and others).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42910" y="3786190"/>
            <a:ext cx="1697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Deforestation</a:t>
            </a:r>
            <a:r>
              <a:rPr lang="en-US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/>
              <a:t>-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285984" y="378619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dirty="0" smtClean="0"/>
              <a:t>the cutting or burning down of all the </a:t>
            </a:r>
          </a:p>
          <a:p>
            <a:pPr>
              <a:buFontTx/>
              <a:buNone/>
              <a:defRPr/>
            </a:pPr>
            <a:r>
              <a:rPr lang="en-US" dirty="0" smtClean="0"/>
              <a:t>     trees in an area.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42910" y="4429132"/>
            <a:ext cx="1326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Flooding</a:t>
            </a:r>
            <a:r>
              <a:rPr lang="en-US" dirty="0" smtClean="0"/>
              <a:t> – 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928794" y="4500570"/>
            <a:ext cx="23648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 overflow of water.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642910" y="4929198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Recycle</a:t>
            </a:r>
            <a:r>
              <a:rPr lang="en-US" dirty="0" smtClean="0">
                <a:solidFill>
                  <a:srgbClr val="006600"/>
                </a:solidFill>
              </a:rPr>
              <a:t> </a:t>
            </a:r>
            <a:r>
              <a:rPr lang="en-US" dirty="0" smtClean="0"/>
              <a:t>–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928794" y="485776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make new things from different kinds of litter.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642910" y="5429264"/>
            <a:ext cx="1236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Reduce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/>
              <a:t>– 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928794" y="5429264"/>
            <a:ext cx="31341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to limit, not to use very often.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42910" y="5857892"/>
            <a:ext cx="1043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Reuse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/>
              <a:t>–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1928794" y="585789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 smtClean="0"/>
              <a:t>to use once more.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572132" y="6286500"/>
            <a:ext cx="2143118" cy="24622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556792"/>
            <a:ext cx="8519864" cy="5072608"/>
          </a:xfrm>
        </p:spPr>
        <p:txBody>
          <a:bodyPr/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b="1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Example</a:t>
            </a:r>
            <a:r>
              <a:rPr lang="en-US" b="1" i="1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:</a:t>
            </a:r>
            <a:r>
              <a:rPr lang="en-US" b="1" i="1" dirty="0">
                <a:latin typeface="Calibri"/>
                <a:ea typeface="Calibri"/>
                <a:cs typeface="Times New Roman"/>
              </a:rPr>
              <a:t> </a:t>
            </a:r>
            <a:r>
              <a:rPr lang="en-US" sz="3200" b="1" i="1" dirty="0">
                <a:latin typeface="Calibri"/>
                <a:ea typeface="Calibri"/>
                <a:cs typeface="Times New Roman"/>
              </a:rPr>
              <a:t>I think air pollution is typical of big Ukrainian cities where there are many big plants and factories.</a:t>
            </a:r>
            <a:endParaRPr lang="ru-RU" sz="3200" b="1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43570" y="6286500"/>
            <a:ext cx="2071680" cy="24622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151118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512" y="0"/>
            <a:ext cx="8856984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918726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2177926" cy="6120680"/>
          </a:xfrm>
        </p:spPr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Reading </a:t>
            </a:r>
            <a:r>
              <a:rPr lang="en-US" i="1" dirty="0" smtClean="0">
                <a:solidFill>
                  <a:srgbClr val="FF3300"/>
                </a:solidFill>
              </a:rPr>
              <a:t>“We can help our planet”</a:t>
            </a:r>
            <a:br>
              <a:rPr lang="en-US" i="1" dirty="0" smtClean="0">
                <a:solidFill>
                  <a:srgbClr val="FF3300"/>
                </a:solidFill>
              </a:rPr>
            </a:br>
            <a:endParaRPr lang="ru-RU" i="1" dirty="0">
              <a:solidFill>
                <a:srgbClr val="FF3300"/>
              </a:solidFill>
            </a:endParaRPr>
          </a:p>
        </p:txBody>
      </p:sp>
      <p:pic>
        <p:nvPicPr>
          <p:cNvPr id="5" name="Picture 2" descr="D:\SCHOOL\English_lessons\9th_form\15021180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38" y="22110"/>
            <a:ext cx="67865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26674727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file"/>
          </p:cNvPr>
          <p:cNvSpPr/>
          <p:nvPr/>
        </p:nvSpPr>
        <p:spPr>
          <a:xfrm>
            <a:off x="5643570" y="6286500"/>
            <a:ext cx="2071680" cy="24622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357166"/>
            <a:ext cx="75009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3200" dirty="0" smtClean="0"/>
              <a:t>Writing</a:t>
            </a:r>
            <a:r>
              <a:rPr lang="uk-UA" sz="3200" dirty="0" smtClean="0"/>
              <a:t>:</a:t>
            </a:r>
            <a:r>
              <a:rPr lang="en-US" sz="3200" dirty="0" smtClean="0"/>
              <a:t> </a:t>
            </a:r>
            <a:r>
              <a:rPr lang="uk-UA" sz="3200" dirty="0" smtClean="0"/>
              <a:t>“</a:t>
            </a:r>
            <a:r>
              <a:rPr lang="en-US" sz="3200" dirty="0" smtClean="0"/>
              <a:t>The threat to the environment</a:t>
            </a:r>
            <a:r>
              <a:rPr lang="uk-UA" sz="3200" dirty="0" smtClean="0"/>
              <a:t>”</a:t>
            </a:r>
            <a:endParaRPr lang="ru-RU" sz="3200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01025" cy="808038"/>
          </a:xfrm>
        </p:spPr>
        <p:txBody>
          <a:bodyPr/>
          <a:lstStyle/>
          <a:p>
            <a:pPr>
              <a:defRPr/>
            </a:pPr>
            <a:r>
              <a:rPr lang="en-US" sz="5400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cript MT Bold" pitchFamily="66" charset="0"/>
              </a:rPr>
              <a:t>During the lesson you’ll</a:t>
            </a:r>
            <a:endParaRPr lang="ru-RU" sz="5400" u="sng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8" y="1357313"/>
            <a:ext cx="8358187" cy="5214937"/>
          </a:xfrm>
        </p:spPr>
        <p:txBody>
          <a:bodyPr/>
          <a:lstStyle/>
          <a:p>
            <a:pPr>
              <a:defRPr/>
            </a:pPr>
            <a:r>
              <a:rPr lang="en-US" sz="4200" b="1" dirty="0" smtClean="0">
                <a:solidFill>
                  <a:schemeClr val="tx1">
                    <a:lumMod val="50000"/>
                  </a:schemeClr>
                </a:solidFill>
                <a:latin typeface="Script MT Bold" pitchFamily="66" charset="0"/>
              </a:rPr>
              <a:t>discuss some questions on the topic;</a:t>
            </a:r>
          </a:p>
          <a:p>
            <a:pPr>
              <a:defRPr/>
            </a:pPr>
            <a:r>
              <a:rPr lang="en-US" sz="4200" b="1" dirty="0" smtClean="0">
                <a:solidFill>
                  <a:schemeClr val="tx1">
                    <a:lumMod val="50000"/>
                  </a:schemeClr>
                </a:solidFill>
                <a:latin typeface="Script MT Bold" pitchFamily="66" charset="0"/>
              </a:rPr>
              <a:t>get some new information;</a:t>
            </a:r>
          </a:p>
          <a:p>
            <a:pPr>
              <a:defRPr/>
            </a:pPr>
            <a:r>
              <a:rPr lang="en-US" sz="4200" b="1" dirty="0" smtClean="0">
                <a:solidFill>
                  <a:schemeClr val="tx1">
                    <a:lumMod val="50000"/>
                  </a:schemeClr>
                </a:solidFill>
                <a:latin typeface="Script MT Bold" pitchFamily="66" charset="0"/>
              </a:rPr>
              <a:t>work in groups;</a:t>
            </a:r>
          </a:p>
          <a:p>
            <a:pPr>
              <a:defRPr/>
            </a:pPr>
            <a:r>
              <a:rPr lang="en-US" sz="4200" b="1" dirty="0" smtClean="0">
                <a:solidFill>
                  <a:schemeClr val="tx1">
                    <a:lumMod val="50000"/>
                  </a:schemeClr>
                </a:solidFill>
                <a:latin typeface="Script MT Bold" pitchFamily="66" charset="0"/>
              </a:rPr>
              <a:t>do your own projects.</a:t>
            </a:r>
          </a:p>
          <a:p>
            <a:pPr>
              <a:defRPr/>
            </a:pPr>
            <a:endParaRPr lang="en-US" sz="42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empus Sans ITC" pitchFamily="8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86438" y="6286500"/>
            <a:ext cx="1857375" cy="2460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file"/>
          </p:cNvPr>
          <p:cNvSpPr/>
          <p:nvPr/>
        </p:nvSpPr>
        <p:spPr>
          <a:xfrm>
            <a:off x="5643570" y="6286500"/>
            <a:ext cx="2071680" cy="24622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357166"/>
            <a:ext cx="69294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006600"/>
                </a:solidFill>
              </a:rPr>
              <a:t>Listening: “</a:t>
            </a:r>
            <a:r>
              <a:rPr lang="en-US" sz="3200" dirty="0" smtClean="0">
                <a:solidFill>
                  <a:srgbClr val="006600"/>
                </a:solidFill>
              </a:rPr>
              <a:t>Mother </a:t>
            </a:r>
            <a:r>
              <a:rPr lang="en-US" sz="3200" dirty="0" smtClean="0">
                <a:solidFill>
                  <a:srgbClr val="006600"/>
                </a:solidFill>
              </a:rPr>
              <a:t>Nature needs </a:t>
            </a:r>
            <a:r>
              <a:rPr lang="en-US" sz="3200" dirty="0" smtClean="0">
                <a:solidFill>
                  <a:srgbClr val="006600"/>
                </a:solidFill>
              </a:rPr>
              <a:t>us”</a:t>
            </a:r>
            <a:endParaRPr lang="ru-RU" sz="3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6192688" cy="653752"/>
          </a:xfrm>
        </p:spPr>
        <p:txBody>
          <a:bodyPr/>
          <a:lstStyle/>
          <a:p>
            <a:r>
              <a:rPr lang="en-US" i="1" dirty="0"/>
              <a:t>Mother Nature needs us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764704"/>
            <a:ext cx="8015808" cy="5864696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sz="1600" dirty="0" smtClean="0"/>
              <a:t>If </a:t>
            </a:r>
            <a:r>
              <a:rPr lang="en-US" sz="1600" dirty="0"/>
              <a:t>just one </a:t>
            </a:r>
            <a:r>
              <a:rPr lang="en-US" sz="1600" dirty="0" smtClean="0"/>
              <a:t>………. </a:t>
            </a:r>
            <a:r>
              <a:rPr lang="en-US" sz="1600" dirty="0"/>
              <a:t>shines</a:t>
            </a:r>
            <a:endParaRPr lang="ru-RU" sz="1600" dirty="0"/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/>
              <a:t>Others will follow in line</a:t>
            </a:r>
            <a:endParaRPr lang="ru-RU" sz="1600" dirty="0"/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/>
              <a:t>As we board the </a:t>
            </a:r>
            <a:r>
              <a:rPr lang="en-US" sz="1600" dirty="0" smtClean="0"/>
              <a:t>……………. train</a:t>
            </a:r>
            <a:endParaRPr lang="ru-RU" sz="1600" dirty="0"/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/>
              <a:t>       We’ll </a:t>
            </a:r>
            <a:r>
              <a:rPr lang="en-US" sz="1600" dirty="0"/>
              <a:t>say good-bye to </a:t>
            </a:r>
            <a:r>
              <a:rPr lang="en-US" sz="1600" dirty="0" smtClean="0"/>
              <a:t>…………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/>
              <a:t>       As </a:t>
            </a:r>
            <a:r>
              <a:rPr lang="en-US" sz="1600" dirty="0"/>
              <a:t>we fight </a:t>
            </a:r>
            <a:r>
              <a:rPr lang="en-US" sz="1600" dirty="0" smtClean="0"/>
              <a:t>…………..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/>
              <a:t>       We’ll </a:t>
            </a:r>
            <a:r>
              <a:rPr lang="en-US" sz="1600" dirty="0"/>
              <a:t>stand united as one</a:t>
            </a:r>
            <a:endParaRPr lang="ru-RU" sz="1600" dirty="0"/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/>
              <a:t>       All </a:t>
            </a:r>
            <a:r>
              <a:rPr lang="en-US" sz="1600" dirty="0"/>
              <a:t>around the world</a:t>
            </a:r>
            <a:endParaRPr lang="ru-RU" sz="1600" dirty="0"/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/>
              <a:t>       A </a:t>
            </a:r>
            <a:r>
              <a:rPr lang="en-US" sz="1600" dirty="0"/>
              <a:t>new day has began</a:t>
            </a:r>
            <a:endParaRPr lang="ru-RU" sz="1600" dirty="0"/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/>
              <a:t>We’re so afraid of </a:t>
            </a:r>
            <a:r>
              <a:rPr lang="en-US" sz="1600" dirty="0" smtClean="0"/>
              <a:t>……….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/>
              <a:t> But </a:t>
            </a:r>
            <a:r>
              <a:rPr lang="en-US" sz="1600" dirty="0"/>
              <a:t>we can find a brighter day</a:t>
            </a:r>
            <a:endParaRPr lang="ru-RU" sz="1600" dirty="0"/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/>
              <a:t>Let’s work on the </a:t>
            </a:r>
            <a:r>
              <a:rPr lang="en-US" sz="1600" dirty="0" smtClean="0"/>
              <a:t>…………..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/>
              <a:t> So </a:t>
            </a:r>
            <a:r>
              <a:rPr lang="en-US" sz="1600" dirty="0"/>
              <a:t>our children can play</a:t>
            </a:r>
            <a:endParaRPr lang="ru-RU" sz="1600" dirty="0"/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/>
              <a:t>        In pure clean …………</a:t>
            </a:r>
            <a:endParaRPr lang="ru-RU" sz="1600" dirty="0"/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/>
              <a:t>        And </a:t>
            </a:r>
            <a:r>
              <a:rPr lang="en-US" sz="1600" dirty="0"/>
              <a:t>blue skies above</a:t>
            </a:r>
            <a:endParaRPr lang="ru-RU" sz="1600" dirty="0"/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/>
              <a:t>        It’s </a:t>
            </a:r>
            <a:r>
              <a:rPr lang="en-US" sz="1600" dirty="0"/>
              <a:t>not a fantasy </a:t>
            </a:r>
            <a:endParaRPr lang="ru-RU" sz="1600" dirty="0"/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/>
              <a:t>        We’ll </a:t>
            </a:r>
            <a:r>
              <a:rPr lang="en-US" sz="1600" dirty="0"/>
              <a:t>make it our reality</a:t>
            </a:r>
            <a:endParaRPr lang="ru-RU" sz="1600" dirty="0"/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/>
              <a:t>We’ve got to all come together</a:t>
            </a:r>
            <a:endParaRPr lang="ru-RU" sz="1600" dirty="0"/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/>
              <a:t>And start </a:t>
            </a:r>
            <a:r>
              <a:rPr lang="en-US" sz="1600" dirty="0" smtClean="0"/>
              <a:t>………… </a:t>
            </a:r>
            <a:r>
              <a:rPr lang="en-US" sz="1600" dirty="0"/>
              <a:t>the seeds</a:t>
            </a:r>
            <a:endParaRPr lang="ru-RU" sz="1600" dirty="0"/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/>
              <a:t>Mother Nature needs us</a:t>
            </a:r>
            <a:endParaRPr lang="ru-RU" sz="1600" dirty="0"/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/>
              <a:t>We were blind but now we see</a:t>
            </a:r>
            <a:endParaRPr lang="ru-RU" sz="1600" dirty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907704" y="718702"/>
            <a:ext cx="79208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>person</a:t>
            </a:r>
            <a:endParaRPr lang="ru-RU" sz="14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38909" y="1285732"/>
            <a:ext cx="108012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greenhouse</a:t>
            </a:r>
            <a:endParaRPr lang="ru-RU" sz="12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39849" y="1513225"/>
            <a:ext cx="86409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acid rain</a:t>
            </a:r>
            <a:endParaRPr lang="ru-RU" sz="12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88870" y="1763185"/>
            <a:ext cx="138019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global warming</a:t>
            </a:r>
            <a:endParaRPr lang="ru-RU" sz="12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59869" y="2719952"/>
            <a:ext cx="838200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pollution</a:t>
            </a:r>
            <a:endParaRPr lang="ru-RU" sz="12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93708" y="3224009"/>
            <a:ext cx="97052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solutions</a:t>
            </a:r>
            <a:endParaRPr lang="ru-RU" sz="12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87398" y="3645024"/>
            <a:ext cx="64336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water</a:t>
            </a:r>
            <a:endParaRPr lang="ru-RU" sz="12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33029" y="4900737"/>
            <a:ext cx="766763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planting</a:t>
            </a:r>
            <a:endParaRPr lang="ru-RU" sz="12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96136" y="6286500"/>
            <a:ext cx="1919114" cy="2460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1650093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work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86438" y="6286500"/>
            <a:ext cx="1857375" cy="2460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2843808" y="2631912"/>
            <a:ext cx="2857533" cy="1594176"/>
            <a:chOff x="3143233" y="4429151"/>
            <a:chExt cx="2857533" cy="1594176"/>
          </a:xfrm>
          <a:scene3d>
            <a:camera prst="orthographicFront"/>
            <a:lightRig rig="flat" dir="t"/>
          </a:scene3d>
        </p:grpSpPr>
        <p:sp>
          <p:nvSpPr>
            <p:cNvPr id="7" name="Овал 6"/>
            <p:cNvSpPr/>
            <p:nvPr/>
          </p:nvSpPr>
          <p:spPr>
            <a:xfrm>
              <a:off x="3143233" y="4429151"/>
              <a:ext cx="2857533" cy="1594176"/>
            </a:xfrm>
            <a:prstGeom prst="ellipse">
              <a:avLst/>
            </a:prstGeom>
            <a:solidFill>
              <a:schemeClr val="tx1">
                <a:lumMod val="75000"/>
              </a:schemeClr>
            </a:solidFill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Овал 4"/>
            <p:cNvSpPr/>
            <p:nvPr/>
          </p:nvSpPr>
          <p:spPr>
            <a:xfrm>
              <a:off x="3561709" y="4662613"/>
              <a:ext cx="2179374" cy="112725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225" tIns="22225" rIns="22225" bIns="22225" numCol="1" spcCol="1270" anchor="ctr" anchorCtr="0">
              <a:noAutofit/>
            </a:bodyPr>
            <a:lstStyle/>
            <a:p>
              <a:pPr lvl="0" algn="ctr" defTabSz="1555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500" b="1" kern="1200" cap="none" spc="50" dirty="0" smtClean="0">
                  <a:ln w="12700" cmpd="sng">
                    <a:solidFill>
                      <a:schemeClr val="accent6">
                        <a:satMod val="120000"/>
                        <a:shade val="80000"/>
                      </a:schemeClr>
                    </a:solidFill>
                    <a:prstDash val="solid"/>
                  </a:ln>
                  <a:solidFill>
                    <a:schemeClr val="accent6">
                      <a:tint val="1000"/>
                    </a:schemeClr>
                  </a:solidFill>
                  <a:effectLst>
                    <a:glow rad="53100">
                      <a:schemeClr val="accent6">
                        <a:satMod val="180000"/>
                        <a:alpha val="30000"/>
                      </a:schemeClr>
                    </a:glow>
                  </a:effectLst>
                </a:rPr>
                <a:t>Problems</a:t>
              </a:r>
              <a:endParaRPr lang="ru-RU" sz="3500" b="1" kern="1200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2627784" y="5317428"/>
            <a:ext cx="3586828" cy="1269158"/>
            <a:chOff x="2490" y="4637051"/>
            <a:chExt cx="1586448" cy="1269158"/>
          </a:xfrm>
          <a:scene3d>
            <a:camera prst="orthographicFront"/>
            <a:lightRig rig="flat" dir="t"/>
          </a:scene3d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2490" y="4637051"/>
              <a:ext cx="1586448" cy="1269158"/>
            </a:xfrm>
            <a:prstGeom prst="roundRect">
              <a:avLst>
                <a:gd name="adj" fmla="val 10000"/>
              </a:avLst>
            </a:prstGeom>
            <a:solidFill>
              <a:srgbClr val="FF0066"/>
            </a:solidFill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Скругленный прямоугольник 4"/>
            <p:cNvSpPr/>
            <p:nvPr/>
          </p:nvSpPr>
          <p:spPr>
            <a:xfrm>
              <a:off x="39662" y="4674223"/>
              <a:ext cx="1512104" cy="119481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3815" tIns="43815" rIns="43815" bIns="43815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300" b="1" kern="1200" cap="none" spc="50" dirty="0" smtClean="0">
                  <a:ln w="12700" cmpd="sng">
                    <a:solidFill>
                      <a:schemeClr val="accent6">
                        <a:satMod val="120000"/>
                        <a:shade val="80000"/>
                      </a:schemeClr>
                    </a:solidFill>
                    <a:prstDash val="solid"/>
                  </a:ln>
                  <a:solidFill>
                    <a:schemeClr val="accent6">
                      <a:tint val="1000"/>
                    </a:schemeClr>
                  </a:solidFill>
                  <a:effectLst>
                    <a:glow rad="53100">
                      <a:schemeClr val="accent6">
                        <a:satMod val="180000"/>
                        <a:alpha val="30000"/>
                      </a:schemeClr>
                    </a:glow>
                  </a:effectLst>
                </a:rPr>
                <a:t>Air pollution</a:t>
              </a:r>
              <a:endParaRPr lang="ru-RU" sz="2300" b="1" kern="1200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323528" y="1647436"/>
            <a:ext cx="1965340" cy="1709555"/>
            <a:chOff x="508417" y="2748909"/>
            <a:chExt cx="1586448" cy="1269158"/>
          </a:xfrm>
          <a:scene3d>
            <a:camera prst="orthographicFront"/>
            <a:lightRig rig="flat" dir="t"/>
          </a:scene3d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508417" y="2748909"/>
              <a:ext cx="1586448" cy="1269158"/>
            </a:xfrm>
            <a:prstGeom prst="roundRect">
              <a:avLst>
                <a:gd name="adj" fmla="val 10000"/>
              </a:avLst>
            </a:prstGeom>
            <a:solidFill>
              <a:srgbClr val="0000FF"/>
            </a:solidFill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Скругленный прямоугольник 4"/>
            <p:cNvSpPr/>
            <p:nvPr/>
          </p:nvSpPr>
          <p:spPr>
            <a:xfrm>
              <a:off x="545589" y="2786081"/>
              <a:ext cx="1512104" cy="119481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3815" tIns="43815" rIns="43815" bIns="43815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300" b="1" kern="1200" cap="none" spc="50" dirty="0" smtClean="0">
                  <a:ln w="12700" cmpd="sng">
                    <a:solidFill>
                      <a:schemeClr val="accent6">
                        <a:satMod val="120000"/>
                        <a:shade val="80000"/>
                      </a:schemeClr>
                    </a:solidFill>
                    <a:prstDash val="solid"/>
                  </a:ln>
                  <a:solidFill>
                    <a:schemeClr val="accent6">
                      <a:tint val="1000"/>
                    </a:schemeClr>
                  </a:solidFill>
                  <a:effectLst>
                    <a:glow rad="53100">
                      <a:schemeClr val="accent6">
                        <a:satMod val="180000"/>
                        <a:alpha val="30000"/>
                      </a:schemeClr>
                    </a:glow>
                  </a:effectLst>
                </a:rPr>
                <a:t>Water pollution</a:t>
              </a:r>
              <a:endParaRPr lang="ru-RU" sz="2300" b="1" kern="1200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6372200" y="1684609"/>
            <a:ext cx="2313924" cy="1795612"/>
            <a:chOff x="5786444" y="1568116"/>
            <a:chExt cx="1881875" cy="1269158"/>
          </a:xfrm>
          <a:scene3d>
            <a:camera prst="orthographicFront"/>
            <a:lightRig rig="flat" dir="t"/>
          </a:scene3d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5786444" y="1568116"/>
              <a:ext cx="1881874" cy="1269158"/>
            </a:xfrm>
            <a:prstGeom prst="roundRect">
              <a:avLst>
                <a:gd name="adj" fmla="val 10000"/>
              </a:avLst>
            </a:prstGeom>
            <a:solidFill>
              <a:srgbClr val="00B050"/>
            </a:solidFill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Скругленный прямоугольник 4"/>
            <p:cNvSpPr/>
            <p:nvPr/>
          </p:nvSpPr>
          <p:spPr>
            <a:xfrm>
              <a:off x="5823616" y="1605288"/>
              <a:ext cx="1844703" cy="119481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3815" tIns="43815" rIns="43815" bIns="43815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300" b="1" spc="50" dirty="0" smtClean="0">
                  <a:ln w="12700" cmpd="sng">
                    <a:solidFill>
                      <a:schemeClr val="accent6">
                        <a:satMod val="120000"/>
                        <a:shade val="80000"/>
                      </a:schemeClr>
                    </a:solidFill>
                    <a:prstDash val="solid"/>
                  </a:ln>
                  <a:solidFill>
                    <a:schemeClr val="accent6">
                      <a:tint val="1000"/>
                    </a:schemeClr>
                  </a:solidFill>
                  <a:effectLst>
                    <a:glow rad="53100">
                      <a:schemeClr val="accent6">
                        <a:satMod val="180000"/>
                        <a:alpha val="30000"/>
                      </a:schemeClr>
                    </a:glow>
                  </a:effectLst>
                </a:rPr>
                <a:t>Deforestation </a:t>
              </a:r>
              <a:endParaRPr lang="ru-RU" sz="2300" b="1" kern="1200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endParaRPr>
            </a:p>
          </p:txBody>
        </p:sp>
      </p:grpSp>
      <p:sp>
        <p:nvSpPr>
          <p:cNvPr id="28" name="Стрелка влево 27"/>
          <p:cNvSpPr/>
          <p:nvPr/>
        </p:nvSpPr>
        <p:spPr>
          <a:xfrm rot="1659513">
            <a:off x="2386238" y="2066733"/>
            <a:ext cx="1022609" cy="645911"/>
          </a:xfrm>
          <a:prstGeom prst="leftArrow">
            <a:avLst>
              <a:gd name="adj1" fmla="val 60000"/>
              <a:gd name="adj2" fmla="val 50000"/>
            </a:avLst>
          </a:prstGeom>
          <a:solidFill>
            <a:srgbClr val="00B0F0"/>
          </a:solidFill>
          <a:scene3d>
            <a:camera prst="orthographicFront"/>
            <a:lightRig rig="flat" dir="t"/>
          </a:scene3d>
          <a:sp3d z="-190500" prstMaterial="plastic">
            <a:bevelT w="50800" h="50800"/>
            <a:bevelB w="25400" h="25400" prst="angle"/>
          </a:sp3d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9" name="Стрелка влево 28"/>
          <p:cNvSpPr/>
          <p:nvPr/>
        </p:nvSpPr>
        <p:spPr>
          <a:xfrm rot="19629806" flipH="1">
            <a:off x="5134682" y="2109846"/>
            <a:ext cx="976073" cy="645911"/>
          </a:xfrm>
          <a:prstGeom prst="leftArrow">
            <a:avLst>
              <a:gd name="adj1" fmla="val 60000"/>
              <a:gd name="adj2" fmla="val 50000"/>
            </a:avLst>
          </a:prstGeom>
          <a:solidFill>
            <a:srgbClr val="00B0F0"/>
          </a:solidFill>
          <a:scene3d>
            <a:camera prst="orthographicFront"/>
            <a:lightRig rig="flat" dir="t"/>
          </a:scene3d>
          <a:sp3d z="-190500" prstMaterial="plastic">
            <a:bevelT w="50800" h="50800"/>
            <a:bevelB w="25400" h="25400" prst="angle"/>
          </a:sp3d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1" name="Стрелка влево 30"/>
          <p:cNvSpPr/>
          <p:nvPr/>
        </p:nvSpPr>
        <p:spPr>
          <a:xfrm rot="16200000">
            <a:off x="3759014" y="4517763"/>
            <a:ext cx="1185915" cy="645911"/>
          </a:xfrm>
          <a:prstGeom prst="leftArrow">
            <a:avLst>
              <a:gd name="adj1" fmla="val 60000"/>
              <a:gd name="adj2" fmla="val 50000"/>
            </a:avLst>
          </a:prstGeom>
          <a:solidFill>
            <a:srgbClr val="00B0F0"/>
          </a:solidFill>
          <a:scene3d>
            <a:camera prst="orthographicFront"/>
            <a:lightRig rig="flat" dir="t"/>
          </a:scene3d>
          <a:sp3d z="-190500" prstMaterial="plastic">
            <a:bevelT w="50800" h="50800"/>
            <a:bevelB w="25400" h="25400" prst="angle"/>
          </a:sp3d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  <p:extLst>
      <p:ext uri="{BB962C8B-B14F-4D97-AF65-F5344CB8AC3E}">
        <p14:creationId xmlns="" xmlns:p14="http://schemas.microsoft.com/office/powerpoint/2010/main" val="253933084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7800" y="406400"/>
            <a:ext cx="7467600" cy="1022336"/>
          </a:xfrm>
        </p:spPr>
        <p:txBody>
          <a:bodyPr/>
          <a:lstStyle/>
          <a:p>
            <a:r>
              <a:rPr lang="en-US" sz="3200" dirty="0" smtClean="0"/>
              <a:t>What do the students of our gymnasium do to save nature?</a:t>
            </a:r>
            <a:endParaRPr lang="ru-RU" sz="3200" dirty="0"/>
          </a:p>
        </p:txBody>
      </p:sp>
      <p:pic>
        <p:nvPicPr>
          <p:cNvPr id="5" name="Picture 5" descr="H:\IMG_207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1643050"/>
            <a:ext cx="6953266" cy="52149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444" y="2636912"/>
            <a:ext cx="4780217" cy="1156072"/>
          </a:xfrm>
        </p:spPr>
        <p:txBody>
          <a:bodyPr/>
          <a:lstStyle/>
          <a:p>
            <a:r>
              <a:rPr lang="en-US" dirty="0" smtClean="0"/>
              <a:t>We clean up litter in parks and forests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86438" y="6286500"/>
            <a:ext cx="1857375" cy="2460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229"/>
            <a:ext cx="3051527" cy="2288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H:\IMG_205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3888324"/>
            <a:ext cx="3732778" cy="27995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:\IMG_206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6661" y="548680"/>
            <a:ext cx="4207339" cy="31555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H:\IMG_207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0855" y="135248"/>
            <a:ext cx="2612777" cy="19595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:\IMG_208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8912" y="3704184"/>
            <a:ext cx="4205088" cy="31538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7513330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2956" y="3429000"/>
            <a:ext cx="3401492" cy="2956570"/>
          </a:xfrm>
        </p:spPr>
        <p:txBody>
          <a:bodyPr/>
          <a:lstStyle/>
          <a:p>
            <a:r>
              <a:rPr lang="en-US" dirty="0" smtClean="0"/>
              <a:t>We clean up litter in lakes, rivers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86438" y="6286500"/>
            <a:ext cx="1857375" cy="2460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050" name="Picture 2" descr="H:\IMG_20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19" y="71445"/>
            <a:ext cx="4087636" cy="30657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H:\IMG_208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2126"/>
            <a:ext cx="4276725" cy="32075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:\IMG_209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19" y="3140967"/>
            <a:ext cx="4974656" cy="37309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6716859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do other activities: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</a:t>
            </a:r>
            <a:r>
              <a:rPr lang="en-US" dirty="0" smtClean="0"/>
              <a:t>e organize  recycling pick-up days every Thursday in spring and autumn;</a:t>
            </a:r>
          </a:p>
          <a:p>
            <a:r>
              <a:rPr lang="en-US" dirty="0" smtClean="0"/>
              <a:t>plant trees;</a:t>
            </a:r>
          </a:p>
          <a:p>
            <a:r>
              <a:rPr lang="en-US" dirty="0"/>
              <a:t>t</a:t>
            </a:r>
            <a:r>
              <a:rPr lang="en-US" dirty="0" smtClean="0"/>
              <a:t>ake care of birds in winter;</a:t>
            </a:r>
          </a:p>
          <a:p>
            <a:r>
              <a:rPr lang="en-US" dirty="0"/>
              <a:t>p</a:t>
            </a:r>
            <a:r>
              <a:rPr lang="en-US" dirty="0" smtClean="0"/>
              <a:t>lant flowers in lawns;</a:t>
            </a:r>
          </a:p>
          <a:p>
            <a:r>
              <a:rPr lang="en-US" dirty="0" smtClean="0"/>
              <a:t>we reduce water, light.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86438" y="6286500"/>
            <a:ext cx="1857375" cy="2460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7695846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results of our class poll: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91392282"/>
              </p:ext>
            </p:extLst>
          </p:nvPr>
        </p:nvGraphicFramePr>
        <p:xfrm>
          <a:off x="1403648" y="1124744"/>
          <a:ext cx="6096000" cy="3662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20"/>
                <a:gridCol w="1008112"/>
                <a:gridCol w="1152128"/>
                <a:gridCol w="1055440"/>
              </a:tblGrid>
              <a:tr h="1497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What steps do you take to save the earth?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always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sometimes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never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1) Take</a:t>
                      </a:r>
                      <a:r>
                        <a:rPr lang="en-US" baseline="0" dirty="0" smtClean="0"/>
                        <a:t> care of birds in winter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40%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23%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17%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2) Walk more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58%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34%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8%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3) Use bike to get to school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42%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28%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30%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4) Use reusable grocery bags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38%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26%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36%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5) Plant more trees and flowers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79%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17%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4%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>
            <a:hlinkClick r:id="rId2" action="ppaction://hlinksldjump"/>
          </p:cNvPr>
          <p:cNvSpPr/>
          <p:nvPr/>
        </p:nvSpPr>
        <p:spPr>
          <a:xfrm>
            <a:off x="5786438" y="6286500"/>
            <a:ext cx="1857375" cy="2460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78231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25" y="285750"/>
            <a:ext cx="7715250" cy="950913"/>
          </a:xfrm>
        </p:spPr>
        <p:txBody>
          <a:bodyPr/>
          <a:lstStyle/>
          <a:p>
            <a:pPr>
              <a:defRPr/>
            </a:pPr>
            <a:r>
              <a:rPr lang="en-US" sz="5000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cript MT Bold" pitchFamily="66" charset="0"/>
              </a:rPr>
              <a:t>Have we gained our aims?</a:t>
            </a:r>
            <a:endParaRPr lang="ru-RU" sz="5000" u="sng" dirty="0">
              <a:solidFill>
                <a:srgbClr val="0066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1357313"/>
            <a:ext cx="8772525" cy="5072062"/>
          </a:xfrm>
        </p:spPr>
        <p:txBody>
          <a:bodyPr/>
          <a:lstStyle/>
          <a:p>
            <a:pPr>
              <a:buFontTx/>
              <a:buNone/>
              <a:defRPr/>
            </a:pPr>
            <a:endParaRPr lang="en-US" sz="8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en-US" sz="3600" dirty="0" smtClean="0">
                <a:solidFill>
                  <a:schemeClr val="bg2">
                    <a:lumMod val="50000"/>
                  </a:schemeClr>
                </a:solidFill>
                <a:latin typeface="Script MT Bold" pitchFamily="66" charset="0"/>
              </a:rPr>
              <a:t>Can you speak about different environmental problems and the ways of their solving?</a:t>
            </a:r>
          </a:p>
          <a:p>
            <a:pPr>
              <a:buFontTx/>
              <a:buNone/>
              <a:defRPr/>
            </a:pPr>
            <a:endParaRPr lang="en-US" sz="3600" dirty="0" smtClean="0">
              <a:solidFill>
                <a:schemeClr val="bg2">
                  <a:lumMod val="50000"/>
                </a:schemeClr>
              </a:solidFill>
              <a:latin typeface="Script MT Bold" pitchFamily="66" charset="0"/>
            </a:endParaRPr>
          </a:p>
          <a:p>
            <a:pPr>
              <a:defRPr/>
            </a:pPr>
            <a:r>
              <a:rPr lang="en-US" sz="3600" dirty="0" smtClean="0">
                <a:solidFill>
                  <a:schemeClr val="bg2">
                    <a:lumMod val="50000"/>
                  </a:schemeClr>
                </a:solidFill>
                <a:latin typeface="Script MT Bold" pitchFamily="66" charset="0"/>
              </a:rPr>
              <a:t>Do you know what we can do to save our planet?</a:t>
            </a:r>
          </a:p>
          <a:p>
            <a:pPr>
              <a:buFontTx/>
              <a:buNone/>
              <a:defRPr/>
            </a:pPr>
            <a:endParaRPr lang="en-US" sz="3600" dirty="0" smtClean="0">
              <a:solidFill>
                <a:schemeClr val="bg2">
                  <a:lumMod val="50000"/>
                </a:schemeClr>
              </a:solidFill>
              <a:latin typeface="Script MT Bold" pitchFamily="66" charset="0"/>
            </a:endParaRPr>
          </a:p>
          <a:p>
            <a:pPr>
              <a:defRPr/>
            </a:pPr>
            <a:r>
              <a:rPr lang="en-US" sz="3600" dirty="0" smtClean="0">
                <a:solidFill>
                  <a:schemeClr val="bg2">
                    <a:lumMod val="50000"/>
                  </a:schemeClr>
                </a:solidFill>
                <a:latin typeface="Script MT Bold" pitchFamily="66" charset="0"/>
              </a:rPr>
              <a:t>Will you do everything you can to avoid the pollution on the local level?</a:t>
            </a:r>
          </a:p>
          <a:p>
            <a:pPr>
              <a:defRPr/>
            </a:pPr>
            <a:endParaRPr lang="en-US" sz="36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empus Sans ITC" pitchFamily="8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86438" y="6286500"/>
            <a:ext cx="1857375" cy="2460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61443" name="Picture 2" descr="D:\SCHOOL\English_lessons\9th_form\15021180.gi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71563" y="0"/>
            <a:ext cx="6786562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214290"/>
            <a:ext cx="9144000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 spc="200" dirty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Algerian" pitchFamily="82" charset="0"/>
                <a:cs typeface="+mn-cs"/>
              </a:rPr>
              <a:t>LET’S SAVE OUR EARTH</a:t>
            </a:r>
            <a:endParaRPr lang="ru-RU" sz="6000" b="1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50"/>
            <a:ext cx="9144000" cy="950913"/>
          </a:xfrm>
        </p:spPr>
        <p:txBody>
          <a:bodyPr/>
          <a:lstStyle/>
          <a:p>
            <a:pPr>
              <a:defRPr/>
            </a:pPr>
            <a:r>
              <a:rPr lang="en-US" sz="5000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cript MT Bold" pitchFamily="66" charset="0"/>
              </a:rPr>
              <a:t>After the lesson you’ll be able to</a:t>
            </a:r>
            <a:endParaRPr lang="ru-RU" sz="5000" u="sng" dirty="0">
              <a:solidFill>
                <a:srgbClr val="0066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1357313"/>
            <a:ext cx="8772525" cy="5072062"/>
          </a:xfrm>
        </p:spPr>
        <p:txBody>
          <a:bodyPr/>
          <a:lstStyle/>
          <a:p>
            <a:pPr>
              <a:buFontTx/>
              <a:buNone/>
              <a:defRPr/>
            </a:pPr>
            <a:endParaRPr lang="en-US" sz="8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Script MT Bold" pitchFamily="66" charset="0"/>
              </a:rPr>
              <a:t>speak about different environmental problems and the ways of their solving;</a:t>
            </a:r>
          </a:p>
          <a:p>
            <a:pPr>
              <a:buFontTx/>
              <a:buNone/>
              <a:defRPr/>
            </a:pPr>
            <a:endParaRPr lang="en-US" sz="800" b="1" dirty="0" smtClean="0">
              <a:solidFill>
                <a:schemeClr val="bg2">
                  <a:lumMod val="50000"/>
                </a:schemeClr>
              </a:solidFill>
              <a:latin typeface="Script MT Bold" pitchFamily="66" charset="0"/>
            </a:endParaRPr>
          </a:p>
          <a:p>
            <a:pPr>
              <a:defRPr/>
            </a:pPr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Script MT Bold" pitchFamily="66" charset="0"/>
              </a:rPr>
              <a:t>know what we can do to save our planet ;</a:t>
            </a:r>
          </a:p>
          <a:p>
            <a:pPr>
              <a:buFontTx/>
              <a:buNone/>
              <a:defRPr/>
            </a:pPr>
            <a:endParaRPr lang="en-US" sz="800" b="1" dirty="0" smtClean="0">
              <a:solidFill>
                <a:schemeClr val="bg2">
                  <a:lumMod val="50000"/>
                </a:schemeClr>
              </a:solidFill>
              <a:latin typeface="Script MT Bold" pitchFamily="66" charset="0"/>
            </a:endParaRPr>
          </a:p>
          <a:p>
            <a:pPr>
              <a:defRPr/>
            </a:pPr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Script MT Bold" pitchFamily="66" charset="0"/>
              </a:rPr>
              <a:t>do everything you can to avoid the pollution on the local  level.</a:t>
            </a:r>
          </a:p>
          <a:p>
            <a:pPr>
              <a:defRPr/>
            </a:pPr>
            <a:endParaRPr lang="en-US" sz="36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empus Sans ITC" pitchFamily="8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86438" y="6286500"/>
            <a:ext cx="1857375" cy="2460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22159" b="6660"/>
          <a:stretch>
            <a:fillRect/>
          </a:stretch>
        </p:blipFill>
        <p:spPr>
          <a:xfrm>
            <a:off x="0" y="1500188"/>
            <a:ext cx="7500938" cy="535781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-142900"/>
            <a:ext cx="8786874" cy="2214578"/>
          </a:xfrm>
        </p:spPr>
        <p:txBody>
          <a:bodyPr/>
          <a:lstStyle/>
          <a:p>
            <a:pPr>
              <a:defRPr/>
            </a:pPr>
            <a:r>
              <a:rPr lang="en-US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“To take care of the planet is to take care of our own house.”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en-US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						</a:t>
            </a:r>
            <a:r>
              <a:rPr lang="en-US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The Dalai Lama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380312" y="6286500"/>
            <a:ext cx="334938" cy="2460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003oth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75" y="285750"/>
            <a:ext cx="642938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3" descr="003oth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3375" y="285750"/>
            <a:ext cx="642938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143108" y="357166"/>
            <a:ext cx="507209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500" dirty="0" smtClean="0">
                <a:solidFill>
                  <a:srgbClr val="006600"/>
                </a:solidFill>
                <a:latin typeface="Algerian" pitchFamily="82" charset="0"/>
              </a:rPr>
              <a:t>VOCABULARY</a:t>
            </a:r>
            <a:r>
              <a:rPr lang="uk-UA" sz="3500" dirty="0" smtClean="0">
                <a:solidFill>
                  <a:srgbClr val="006600"/>
                </a:solidFill>
                <a:latin typeface="Algerian" pitchFamily="82" charset="0"/>
              </a:rPr>
              <a:t>  </a:t>
            </a:r>
            <a:r>
              <a:rPr lang="en-US" sz="3500" dirty="0" smtClean="0">
                <a:solidFill>
                  <a:srgbClr val="006600"/>
                </a:solidFill>
                <a:latin typeface="Algerian" pitchFamily="82" charset="0"/>
              </a:rPr>
              <a:t>FILE</a:t>
            </a:r>
            <a:endParaRPr lang="ru-RU" sz="35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1285860"/>
            <a:ext cx="1326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Pollution</a:t>
            </a:r>
            <a:r>
              <a:rPr lang="en-US" dirty="0" smtClean="0"/>
              <a:t> –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57356" y="1285860"/>
            <a:ext cx="4044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 contamination of the environment.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71472" y="1643050"/>
            <a:ext cx="41217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Litter, trash, waste, rubbish, garbage</a:t>
            </a:r>
            <a:r>
              <a:rPr lang="en-US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/>
              <a:t>-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1643050"/>
            <a:ext cx="40719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things that you throw away, such as empty bottles, used papers, food that has gone bad etc.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42910" y="2571744"/>
            <a:ext cx="15953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Air pollution </a:t>
            </a:r>
            <a:r>
              <a:rPr lang="en-US" dirty="0" smtClean="0"/>
              <a:t>- 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143108" y="2571744"/>
            <a:ext cx="64294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condition in which air is contaminated by foreign substances, or the substances themselves.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71472" y="3214686"/>
            <a:ext cx="19201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Water pollution </a:t>
            </a:r>
            <a:r>
              <a:rPr lang="en-US" dirty="0" smtClean="0"/>
              <a:t>-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500298" y="314324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the contamination of water bodies (lakes, rivers and others).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42910" y="3786190"/>
            <a:ext cx="1697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Deforestation</a:t>
            </a:r>
            <a:r>
              <a:rPr lang="en-US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/>
              <a:t>-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285984" y="378619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dirty="0" smtClean="0"/>
              <a:t>the cutting or burning down of all the </a:t>
            </a:r>
          </a:p>
          <a:p>
            <a:pPr>
              <a:buFontTx/>
              <a:buNone/>
              <a:defRPr/>
            </a:pPr>
            <a:r>
              <a:rPr lang="en-US" dirty="0" smtClean="0"/>
              <a:t>     trees in an area.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42910" y="4429132"/>
            <a:ext cx="1326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Flooding</a:t>
            </a:r>
            <a:r>
              <a:rPr lang="en-US" dirty="0" smtClean="0"/>
              <a:t> – 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928794" y="4500570"/>
            <a:ext cx="23648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 overflow of water.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642910" y="4929198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Recycle</a:t>
            </a:r>
            <a:r>
              <a:rPr lang="en-US" dirty="0" smtClean="0">
                <a:solidFill>
                  <a:srgbClr val="006600"/>
                </a:solidFill>
              </a:rPr>
              <a:t> </a:t>
            </a:r>
            <a:r>
              <a:rPr lang="en-US" dirty="0" smtClean="0"/>
              <a:t>–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928794" y="485776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make new things from different kinds of litter.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642910" y="5429264"/>
            <a:ext cx="1236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Reduce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/>
              <a:t>– 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928794" y="5429264"/>
            <a:ext cx="31341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to limit, not to use very often.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42910" y="5857892"/>
            <a:ext cx="1043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Reuse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/>
              <a:t>–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1928794" y="585789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 smtClean="0"/>
              <a:t>to use once more.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572132" y="6286500"/>
            <a:ext cx="2143118" cy="24622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7" grpId="0"/>
      <p:bldP spid="19" grpId="0"/>
      <p:bldP spid="21" grpId="0"/>
      <p:bldP spid="23" grpId="0"/>
      <p:bldP spid="25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003oth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75" y="285750"/>
            <a:ext cx="642938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3" descr="003oth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3375" y="285750"/>
            <a:ext cx="642938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143108" y="357166"/>
            <a:ext cx="507209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500" dirty="0" smtClean="0">
                <a:solidFill>
                  <a:srgbClr val="006600"/>
                </a:solidFill>
                <a:latin typeface="Algerian" pitchFamily="82" charset="0"/>
              </a:rPr>
              <a:t>VOCABULARY</a:t>
            </a:r>
            <a:r>
              <a:rPr lang="uk-UA" sz="3500" dirty="0" smtClean="0">
                <a:solidFill>
                  <a:srgbClr val="006600"/>
                </a:solidFill>
                <a:latin typeface="Algerian" pitchFamily="82" charset="0"/>
              </a:rPr>
              <a:t>  </a:t>
            </a:r>
            <a:r>
              <a:rPr lang="en-US" sz="3500" dirty="0" smtClean="0">
                <a:solidFill>
                  <a:srgbClr val="006600"/>
                </a:solidFill>
                <a:latin typeface="Algerian" pitchFamily="82" charset="0"/>
              </a:rPr>
              <a:t>FILE</a:t>
            </a:r>
            <a:endParaRPr lang="ru-RU" sz="35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57356" y="1285860"/>
            <a:ext cx="4044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 contamination of the environment.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1643050"/>
            <a:ext cx="40719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things that you throw away, such as empty bottles, used papers, food that has gone bad etc.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143108" y="2571744"/>
            <a:ext cx="64294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condition in which air is contaminated by foreign substances, or the substances themselves.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500298" y="314324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the contamination of water bodies (lakes, rivers and others).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285984" y="378619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dirty="0" smtClean="0"/>
              <a:t>the cutting or burning down of all the </a:t>
            </a:r>
          </a:p>
          <a:p>
            <a:pPr>
              <a:buFontTx/>
              <a:buNone/>
              <a:defRPr/>
            </a:pPr>
            <a:r>
              <a:rPr lang="en-US" dirty="0" smtClean="0"/>
              <a:t>     trees in an area.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928794" y="4500570"/>
            <a:ext cx="23648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 overflow of water.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928794" y="485776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make new things from different kinds of litter.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928794" y="5429264"/>
            <a:ext cx="31341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to limit, not to use very often.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1928794" y="585789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 smtClean="0"/>
              <a:t>to use once more.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572132" y="6286500"/>
            <a:ext cx="2143118" cy="24622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003oth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75" y="285750"/>
            <a:ext cx="642938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3" descr="003oth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3375" y="285750"/>
            <a:ext cx="642938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143108" y="357166"/>
            <a:ext cx="507209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500" dirty="0" smtClean="0">
                <a:solidFill>
                  <a:srgbClr val="006600"/>
                </a:solidFill>
                <a:latin typeface="Algerian" pitchFamily="82" charset="0"/>
              </a:rPr>
              <a:t>VOCABULARY</a:t>
            </a:r>
            <a:r>
              <a:rPr lang="uk-UA" sz="3500" dirty="0" smtClean="0">
                <a:solidFill>
                  <a:srgbClr val="006600"/>
                </a:solidFill>
                <a:latin typeface="Algerian" pitchFamily="82" charset="0"/>
              </a:rPr>
              <a:t>  </a:t>
            </a:r>
            <a:r>
              <a:rPr lang="en-US" sz="3500" dirty="0" smtClean="0">
                <a:solidFill>
                  <a:srgbClr val="006600"/>
                </a:solidFill>
                <a:latin typeface="Algerian" pitchFamily="82" charset="0"/>
              </a:rPr>
              <a:t>FILE</a:t>
            </a:r>
            <a:endParaRPr lang="ru-RU" sz="35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1285860"/>
            <a:ext cx="1326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Pollution</a:t>
            </a:r>
            <a:r>
              <a:rPr lang="en-US" dirty="0" smtClean="0"/>
              <a:t> –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57356" y="1285860"/>
            <a:ext cx="4044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 contamination of the environment.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1643050"/>
            <a:ext cx="40719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things that you throw away, such as empty bottles, used papers, food that has gone bad etc.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143108" y="2571744"/>
            <a:ext cx="64294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condition in which air is contaminated by foreign substances, or the substances themselves.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500298" y="314324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the contamination of water bodies (lakes, rivers and others).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285984" y="378619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dirty="0" smtClean="0"/>
              <a:t>the cutting or burning down of all the </a:t>
            </a:r>
          </a:p>
          <a:p>
            <a:pPr>
              <a:buFontTx/>
              <a:buNone/>
              <a:defRPr/>
            </a:pPr>
            <a:r>
              <a:rPr lang="en-US" dirty="0" smtClean="0"/>
              <a:t>     trees in an area.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928794" y="4500570"/>
            <a:ext cx="23648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 overflow of water.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928794" y="485776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make new things from different kinds of litter.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928794" y="5429264"/>
            <a:ext cx="31341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to limit, not to use very often.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1928794" y="585789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 smtClean="0"/>
              <a:t>to use once more.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572132" y="6286500"/>
            <a:ext cx="2143118" cy="24622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003oth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75" y="285750"/>
            <a:ext cx="642938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3" descr="003oth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3375" y="285750"/>
            <a:ext cx="642938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143108" y="357166"/>
            <a:ext cx="507209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500" dirty="0" smtClean="0">
                <a:solidFill>
                  <a:srgbClr val="006600"/>
                </a:solidFill>
                <a:latin typeface="Algerian" pitchFamily="82" charset="0"/>
              </a:rPr>
              <a:t>VOCABULARY</a:t>
            </a:r>
            <a:r>
              <a:rPr lang="uk-UA" sz="3500" dirty="0" smtClean="0">
                <a:solidFill>
                  <a:srgbClr val="006600"/>
                </a:solidFill>
                <a:latin typeface="Algerian" pitchFamily="82" charset="0"/>
              </a:rPr>
              <a:t>  </a:t>
            </a:r>
            <a:r>
              <a:rPr lang="en-US" sz="3500" dirty="0" smtClean="0">
                <a:solidFill>
                  <a:srgbClr val="006600"/>
                </a:solidFill>
                <a:latin typeface="Algerian" pitchFamily="82" charset="0"/>
              </a:rPr>
              <a:t>FILE</a:t>
            </a:r>
            <a:endParaRPr lang="ru-RU" sz="35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1285860"/>
            <a:ext cx="1326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Pollution</a:t>
            </a:r>
            <a:r>
              <a:rPr lang="en-US" dirty="0" smtClean="0"/>
              <a:t> –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57356" y="1285860"/>
            <a:ext cx="4044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 contamination of the environment.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71472" y="1643050"/>
            <a:ext cx="41217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Litter, trash, waste, rubbish, garbage</a:t>
            </a:r>
            <a:r>
              <a:rPr lang="en-US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/>
              <a:t>-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1643050"/>
            <a:ext cx="40719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things that you throw away, such as empty bottles, used papers, food that has gone bad etc.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143108" y="2571744"/>
            <a:ext cx="64294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condition in which air is contaminated by foreign substances, or the substances themselves.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500298" y="314324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the contamination of water bodies (lakes, rivers and others).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285984" y="378619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dirty="0" smtClean="0"/>
              <a:t>the cutting or burning down of all the </a:t>
            </a:r>
          </a:p>
          <a:p>
            <a:pPr>
              <a:buFontTx/>
              <a:buNone/>
              <a:defRPr/>
            </a:pPr>
            <a:r>
              <a:rPr lang="en-US" dirty="0" smtClean="0"/>
              <a:t>     trees in an area.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928794" y="4500570"/>
            <a:ext cx="23648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 overflow of water.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928794" y="485776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make new things from different kinds of litter.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928794" y="5429264"/>
            <a:ext cx="31341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to limit, not to use very often.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1928794" y="585789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 smtClean="0"/>
              <a:t>to use once more.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572132" y="6286500"/>
            <a:ext cx="2143118" cy="24622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003oth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75" y="285750"/>
            <a:ext cx="642938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3" descr="003oth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3375" y="285750"/>
            <a:ext cx="642938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143108" y="357166"/>
            <a:ext cx="507209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500" dirty="0" smtClean="0">
                <a:solidFill>
                  <a:srgbClr val="006600"/>
                </a:solidFill>
                <a:latin typeface="Algerian" pitchFamily="82" charset="0"/>
              </a:rPr>
              <a:t>VOCABULARY</a:t>
            </a:r>
            <a:r>
              <a:rPr lang="uk-UA" sz="3500" dirty="0" smtClean="0">
                <a:solidFill>
                  <a:srgbClr val="006600"/>
                </a:solidFill>
                <a:latin typeface="Algerian" pitchFamily="82" charset="0"/>
              </a:rPr>
              <a:t>  </a:t>
            </a:r>
            <a:r>
              <a:rPr lang="en-US" sz="3500" dirty="0" smtClean="0">
                <a:solidFill>
                  <a:srgbClr val="006600"/>
                </a:solidFill>
                <a:latin typeface="Algerian" pitchFamily="82" charset="0"/>
              </a:rPr>
              <a:t>FILE</a:t>
            </a:r>
            <a:endParaRPr lang="ru-RU" sz="35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1285860"/>
            <a:ext cx="1326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Pollution</a:t>
            </a:r>
            <a:r>
              <a:rPr lang="en-US" dirty="0" smtClean="0"/>
              <a:t> –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57356" y="1285860"/>
            <a:ext cx="4044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 contamination of the environment.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71472" y="1643050"/>
            <a:ext cx="41217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Litter, trash, waste, rubbish, garbage</a:t>
            </a:r>
            <a:r>
              <a:rPr lang="en-US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/>
              <a:t>-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1643050"/>
            <a:ext cx="40719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things that you throw away, such as empty bottles, used papers, food that has gone bad etc.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42910" y="2571744"/>
            <a:ext cx="15953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Air pollution </a:t>
            </a:r>
            <a:r>
              <a:rPr lang="en-US" dirty="0" smtClean="0"/>
              <a:t>- 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143108" y="2571744"/>
            <a:ext cx="64294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condition in which air is contaminated by foreign substances, or the substances themselves.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500298" y="314324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the contamination of water bodies (lakes, rivers and others).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285984" y="378619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dirty="0" smtClean="0"/>
              <a:t>the cutting or burning down of all the </a:t>
            </a:r>
          </a:p>
          <a:p>
            <a:pPr>
              <a:buFontTx/>
              <a:buNone/>
              <a:defRPr/>
            </a:pPr>
            <a:r>
              <a:rPr lang="en-US" dirty="0" smtClean="0"/>
              <a:t>     trees in an area.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928794" y="4500570"/>
            <a:ext cx="23648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 overflow of water.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928794" y="485776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make new things from different kinds of litter.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928794" y="5429264"/>
            <a:ext cx="31341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to limit, not to use very often.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1928794" y="585789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 smtClean="0"/>
              <a:t>to use once more.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572132" y="6286500"/>
            <a:ext cx="2143118" cy="24622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-17">
  <a:themeElements>
    <a:clrScheme name="template-17 10">
      <a:dk1>
        <a:srgbClr val="4D4D4D"/>
      </a:dk1>
      <a:lt1>
        <a:srgbClr val="FFFFFF"/>
      </a:lt1>
      <a:dk2>
        <a:srgbClr val="000000"/>
      </a:dk2>
      <a:lt2>
        <a:srgbClr val="9D5F35"/>
      </a:lt2>
      <a:accent1>
        <a:srgbClr val="485A27"/>
      </a:accent1>
      <a:accent2>
        <a:srgbClr val="D2C1A8"/>
      </a:accent2>
      <a:accent3>
        <a:srgbClr val="FFFFFF"/>
      </a:accent3>
      <a:accent4>
        <a:srgbClr val="404040"/>
      </a:accent4>
      <a:accent5>
        <a:srgbClr val="B1B5AC"/>
      </a:accent5>
      <a:accent6>
        <a:srgbClr val="BEAF98"/>
      </a:accent6>
      <a:hlink>
        <a:srgbClr val="808B3D"/>
      </a:hlink>
      <a:folHlink>
        <a:srgbClr val="EAEAEA"/>
      </a:folHlink>
    </a:clrScheme>
    <a:fontScheme name="template-17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emplate-17 1">
        <a:dk1>
          <a:srgbClr val="4D4D4D"/>
        </a:dk1>
        <a:lt1>
          <a:srgbClr val="FFFFFF"/>
        </a:lt1>
        <a:dk2>
          <a:srgbClr val="000000"/>
        </a:dk2>
        <a:lt2>
          <a:srgbClr val="CC6600"/>
        </a:lt2>
        <a:accent1>
          <a:srgbClr val="FF9933"/>
        </a:accent1>
        <a:accent2>
          <a:srgbClr val="8000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730000"/>
        </a:accent6>
        <a:hlink>
          <a:srgbClr val="FFCC00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-17 2">
        <a:dk1>
          <a:srgbClr val="4D4D4D"/>
        </a:dk1>
        <a:lt1>
          <a:srgbClr val="FFFFFF"/>
        </a:lt1>
        <a:dk2>
          <a:srgbClr val="000000"/>
        </a:dk2>
        <a:lt2>
          <a:srgbClr val="CC4E00"/>
        </a:lt2>
        <a:accent1>
          <a:srgbClr val="FF9933"/>
        </a:accent1>
        <a:accent2>
          <a:srgbClr val="8000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730000"/>
        </a:accent6>
        <a:hlink>
          <a:srgbClr val="FFCC00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-17 3">
        <a:dk1>
          <a:srgbClr val="4D4D4D"/>
        </a:dk1>
        <a:lt1>
          <a:srgbClr val="FFFFFF"/>
        </a:lt1>
        <a:dk2>
          <a:srgbClr val="000000"/>
        </a:dk2>
        <a:lt2>
          <a:srgbClr val="CFDDF1"/>
        </a:lt2>
        <a:accent1>
          <a:srgbClr val="BC4417"/>
        </a:accent1>
        <a:accent2>
          <a:srgbClr val="CF9C1C"/>
        </a:accent2>
        <a:accent3>
          <a:srgbClr val="FFFFFF"/>
        </a:accent3>
        <a:accent4>
          <a:srgbClr val="404040"/>
        </a:accent4>
        <a:accent5>
          <a:srgbClr val="DAB0AB"/>
        </a:accent5>
        <a:accent6>
          <a:srgbClr val="BB8D18"/>
        </a:accent6>
        <a:hlink>
          <a:srgbClr val="E8C97C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-17 4">
        <a:dk1>
          <a:srgbClr val="4D4D4D"/>
        </a:dk1>
        <a:lt1>
          <a:srgbClr val="FFFFFF"/>
        </a:lt1>
        <a:dk2>
          <a:srgbClr val="000000"/>
        </a:dk2>
        <a:lt2>
          <a:srgbClr val="986615"/>
        </a:lt2>
        <a:accent1>
          <a:srgbClr val="CA4814"/>
        </a:accent1>
        <a:accent2>
          <a:srgbClr val="FFAB21"/>
        </a:accent2>
        <a:accent3>
          <a:srgbClr val="FFFFFF"/>
        </a:accent3>
        <a:accent4>
          <a:srgbClr val="404040"/>
        </a:accent4>
        <a:accent5>
          <a:srgbClr val="E1B1AA"/>
        </a:accent5>
        <a:accent6>
          <a:srgbClr val="E79B1D"/>
        </a:accent6>
        <a:hlink>
          <a:srgbClr val="BD9667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-17 5">
        <a:dk1>
          <a:srgbClr val="4D4D4D"/>
        </a:dk1>
        <a:lt1>
          <a:srgbClr val="FFFFFF"/>
        </a:lt1>
        <a:dk2>
          <a:srgbClr val="000000"/>
        </a:dk2>
        <a:lt2>
          <a:srgbClr val="9B6902"/>
        </a:lt2>
        <a:accent1>
          <a:srgbClr val="C75E00"/>
        </a:accent1>
        <a:accent2>
          <a:srgbClr val="FED514"/>
        </a:accent2>
        <a:accent3>
          <a:srgbClr val="FFFFFF"/>
        </a:accent3>
        <a:accent4>
          <a:srgbClr val="404040"/>
        </a:accent4>
        <a:accent5>
          <a:srgbClr val="E0B6AA"/>
        </a:accent5>
        <a:accent6>
          <a:srgbClr val="E6C111"/>
        </a:accent6>
        <a:hlink>
          <a:srgbClr val="E26C00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-17 6">
        <a:dk1>
          <a:srgbClr val="4D4D4D"/>
        </a:dk1>
        <a:lt1>
          <a:srgbClr val="FFFFFF"/>
        </a:lt1>
        <a:dk2>
          <a:srgbClr val="000000"/>
        </a:dk2>
        <a:lt2>
          <a:srgbClr val="C5780F"/>
        </a:lt2>
        <a:accent1>
          <a:srgbClr val="BE3600"/>
        </a:accent1>
        <a:accent2>
          <a:srgbClr val="FEA405"/>
        </a:accent2>
        <a:accent3>
          <a:srgbClr val="FFFFFF"/>
        </a:accent3>
        <a:accent4>
          <a:srgbClr val="404040"/>
        </a:accent4>
        <a:accent5>
          <a:srgbClr val="DBAEAA"/>
        </a:accent5>
        <a:accent6>
          <a:srgbClr val="E69404"/>
        </a:accent6>
        <a:hlink>
          <a:srgbClr val="F4BA52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-17 7">
        <a:dk1>
          <a:srgbClr val="4D4D4D"/>
        </a:dk1>
        <a:lt1>
          <a:srgbClr val="FFFFFF"/>
        </a:lt1>
        <a:dk2>
          <a:srgbClr val="000000"/>
        </a:dk2>
        <a:lt2>
          <a:srgbClr val="570301"/>
        </a:lt2>
        <a:accent1>
          <a:srgbClr val="D37E00"/>
        </a:accent1>
        <a:accent2>
          <a:srgbClr val="F5CB03"/>
        </a:accent2>
        <a:accent3>
          <a:srgbClr val="FFFFFF"/>
        </a:accent3>
        <a:accent4>
          <a:srgbClr val="404040"/>
        </a:accent4>
        <a:accent5>
          <a:srgbClr val="E6C0AA"/>
        </a:accent5>
        <a:accent6>
          <a:srgbClr val="DEB802"/>
        </a:accent6>
        <a:hlink>
          <a:srgbClr val="D86001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-17 8">
        <a:dk1>
          <a:srgbClr val="4D4D4D"/>
        </a:dk1>
        <a:lt1>
          <a:srgbClr val="FFFFFF"/>
        </a:lt1>
        <a:dk2>
          <a:srgbClr val="000000"/>
        </a:dk2>
        <a:lt2>
          <a:srgbClr val="935806"/>
        </a:lt2>
        <a:accent1>
          <a:srgbClr val="FF822B"/>
        </a:accent1>
        <a:accent2>
          <a:srgbClr val="8C7A7C"/>
        </a:accent2>
        <a:accent3>
          <a:srgbClr val="FFFFFF"/>
        </a:accent3>
        <a:accent4>
          <a:srgbClr val="404040"/>
        </a:accent4>
        <a:accent5>
          <a:srgbClr val="FFC1AC"/>
        </a:accent5>
        <a:accent6>
          <a:srgbClr val="7E6E70"/>
        </a:accent6>
        <a:hlink>
          <a:srgbClr val="9A6A3C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-17 9">
        <a:dk1>
          <a:srgbClr val="4D4D4D"/>
        </a:dk1>
        <a:lt1>
          <a:srgbClr val="FFFFFF"/>
        </a:lt1>
        <a:dk2>
          <a:srgbClr val="000000"/>
        </a:dk2>
        <a:lt2>
          <a:srgbClr val="4B340C"/>
        </a:lt2>
        <a:accent1>
          <a:srgbClr val="C6971D"/>
        </a:accent1>
        <a:accent2>
          <a:srgbClr val="F29900"/>
        </a:accent2>
        <a:accent3>
          <a:srgbClr val="FFFFFF"/>
        </a:accent3>
        <a:accent4>
          <a:srgbClr val="404040"/>
        </a:accent4>
        <a:accent5>
          <a:srgbClr val="DFC9AB"/>
        </a:accent5>
        <a:accent6>
          <a:srgbClr val="DB8A00"/>
        </a:accent6>
        <a:hlink>
          <a:srgbClr val="D2B53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-17 10">
        <a:dk1>
          <a:srgbClr val="4D4D4D"/>
        </a:dk1>
        <a:lt1>
          <a:srgbClr val="FFFFFF"/>
        </a:lt1>
        <a:dk2>
          <a:srgbClr val="000000"/>
        </a:dk2>
        <a:lt2>
          <a:srgbClr val="9D5F35"/>
        </a:lt2>
        <a:accent1>
          <a:srgbClr val="485A27"/>
        </a:accent1>
        <a:accent2>
          <a:srgbClr val="D2C1A8"/>
        </a:accent2>
        <a:accent3>
          <a:srgbClr val="FFFFFF"/>
        </a:accent3>
        <a:accent4>
          <a:srgbClr val="404040"/>
        </a:accent4>
        <a:accent5>
          <a:srgbClr val="B1B5AC"/>
        </a:accent5>
        <a:accent6>
          <a:srgbClr val="BEAF98"/>
        </a:accent6>
        <a:hlink>
          <a:srgbClr val="808B3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220</Template>
  <TotalTime>3545</TotalTime>
  <Words>1753</Words>
  <Application>Microsoft Office PowerPoint</Application>
  <PresentationFormat>Экран (4:3)</PresentationFormat>
  <Paragraphs>270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template-17</vt:lpstr>
      <vt:lpstr>We and the environment</vt:lpstr>
      <vt:lpstr>During the lesson you’ll</vt:lpstr>
      <vt:lpstr>After the lesson you’ll be able to</vt:lpstr>
      <vt:lpstr>“To take care of the planet is to take care of our own house.”       The Dalai Lama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Reading “We can help our planet” </vt:lpstr>
      <vt:lpstr>Слайд 19</vt:lpstr>
      <vt:lpstr>Слайд 20</vt:lpstr>
      <vt:lpstr>Mother Nature needs us </vt:lpstr>
      <vt:lpstr>Project work</vt:lpstr>
      <vt:lpstr>What do the students of our gymnasium do to save nature?</vt:lpstr>
      <vt:lpstr>We clean up litter in parks and forests</vt:lpstr>
      <vt:lpstr>We clean up litter in lakes, rivers</vt:lpstr>
      <vt:lpstr>We do other activities:</vt:lpstr>
      <vt:lpstr>The results of our class poll:</vt:lpstr>
      <vt:lpstr>Have we gained our aims?</vt:lpstr>
      <vt:lpstr>Слайд 29</vt:lpstr>
    </vt:vector>
  </TitlesOfParts>
  <Company>Retired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Earth song The “Earth Song” music video was shot on four continents, all of which are in some form of distress created by man and his technology. Locations include:</dc:title>
  <dc:creator>RWT</dc:creator>
  <cp:lastModifiedBy>z</cp:lastModifiedBy>
  <cp:revision>310</cp:revision>
  <dcterms:created xsi:type="dcterms:W3CDTF">2011-11-08T15:31:01Z</dcterms:created>
  <dcterms:modified xsi:type="dcterms:W3CDTF">2018-02-14T21:57:17Z</dcterms:modified>
</cp:coreProperties>
</file>