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1" r:id="rId5"/>
    <p:sldId id="260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CC"/>
    <a:srgbClr val="800080"/>
    <a:srgbClr val="CC0099"/>
    <a:srgbClr val="CC00CC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 bwMode="gray">
          <a:xfrm>
            <a:off x="8211312" y="2788920"/>
            <a:ext cx="932688" cy="1005840"/>
          </a:xfrm>
          <a:prstGeom prst="rect">
            <a:avLst/>
          </a:prstGeom>
          <a:solidFill>
            <a:schemeClr val="accent5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 bwMode="gray">
          <a:xfrm>
            <a:off x="0" y="2130552"/>
            <a:ext cx="8458200" cy="914400"/>
          </a:xfrm>
          <a:prstGeom prst="rect">
            <a:avLst/>
          </a:prstGeom>
          <a:solidFill>
            <a:schemeClr val="tx2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 bwMode="gray">
          <a:xfrm>
            <a:off x="2496312" y="0"/>
            <a:ext cx="1709928" cy="2359152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 bwMode="gray">
          <a:xfrm>
            <a:off x="0" y="0"/>
            <a:ext cx="2788920" cy="2359152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0624" y="3118104"/>
            <a:ext cx="7781544" cy="1470025"/>
          </a:xfrm>
        </p:spPr>
        <p:txBody>
          <a:bodyPr vert="horz" lIns="91440" tIns="45720" rIns="91440" bIns="45720" rtlCol="0" anchor="t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lang="en-US" sz="48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2359152"/>
            <a:ext cx="8211312" cy="685800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  <a:defRPr 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E70C3-0867-4119-BCBD-AB49558914A9}" type="datetimeFigureOut">
              <a:rPr lang="en-US" smtClean="0"/>
              <a:pPr/>
              <a:t>11/10/2015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7693074" cy="45259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E70C3-0867-4119-BCBD-AB49558914A9}" type="datetimeFigureOut">
              <a:rPr lang="en-US" smtClean="0"/>
              <a:pPr/>
              <a:t>11/10/2015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 bwMode="gray">
          <a:xfrm rot="5400000">
            <a:off x="4572000" y="2350008"/>
            <a:ext cx="6519672" cy="1810512"/>
          </a:xfrm>
          <a:prstGeom prst="rect">
            <a:avLst/>
          </a:prstGeom>
          <a:solidFill>
            <a:schemeClr val="tx2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 bwMode="gray">
          <a:xfrm>
            <a:off x="6553200" y="6135624"/>
            <a:ext cx="987552" cy="722376"/>
          </a:xfrm>
          <a:prstGeom prst="rect">
            <a:avLst/>
          </a:prstGeom>
          <a:solidFill>
            <a:schemeClr val="accent5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 bwMode="gray">
          <a:xfrm>
            <a:off x="8606181" y="1379355"/>
            <a:ext cx="539496" cy="1463040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 bwMode="gray">
          <a:xfrm>
            <a:off x="8604504" y="0"/>
            <a:ext cx="539496" cy="1828800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31152" y="274637"/>
            <a:ext cx="1673352" cy="585216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327648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E70C3-0867-4119-BCBD-AB49558914A9}" type="datetimeFigureOut">
              <a:rPr lang="en-US" smtClean="0"/>
              <a:pPr/>
              <a:t>11/10/2015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E70C3-0867-4119-BCBD-AB49558914A9}" type="datetimeFigureOut">
              <a:rPr lang="en-US" smtClean="0"/>
              <a:pPr/>
              <a:t>11/10/2015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11296" y="3044952"/>
            <a:ext cx="4690872" cy="740664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E70C3-0867-4119-BCBD-AB49558914A9}" type="datetimeFigureOut">
              <a:rPr lang="en-US" smtClean="0"/>
              <a:pPr/>
              <a:t>11/10/2015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 bwMode="gray">
          <a:xfrm>
            <a:off x="8211312" y="2788920"/>
            <a:ext cx="932688" cy="1005840"/>
          </a:xfrm>
          <a:prstGeom prst="rect">
            <a:avLst/>
          </a:prstGeom>
          <a:solidFill>
            <a:schemeClr val="accent5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 bwMode="gray">
          <a:xfrm>
            <a:off x="0" y="2130552"/>
            <a:ext cx="8458200" cy="914400"/>
          </a:xfrm>
          <a:prstGeom prst="rect">
            <a:avLst/>
          </a:prstGeom>
          <a:solidFill>
            <a:schemeClr val="tx2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 bwMode="gray">
          <a:xfrm>
            <a:off x="2496312" y="0"/>
            <a:ext cx="1709928" cy="2359152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 bwMode="gray">
          <a:xfrm>
            <a:off x="0" y="0"/>
            <a:ext cx="2788920" cy="2670048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457200" y="3813048"/>
            <a:ext cx="7772400" cy="1143000"/>
          </a:xfr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lang="en-US" sz="4400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802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802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E70C3-0867-4119-BCBD-AB49558914A9}" type="datetimeFigureOut">
              <a:rPr lang="en-US" smtClean="0"/>
              <a:pPr/>
              <a:t>11/10/2015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57200" y="1627632"/>
            <a:ext cx="4040188" cy="639762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>
              <a:buNone/>
              <a:defRPr lang="en-US" sz="2400" b="1" kern="1200" cap="none" spc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86000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4645025" y="1627632"/>
            <a:ext cx="4041775" cy="639762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>
              <a:buNone/>
              <a:defRPr lang="en-US" sz="2400" b="1" kern="1200" cap="none" spc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286000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E70C3-0867-4119-BCBD-AB49558914A9}" type="datetimeFigureOut">
              <a:rPr lang="en-US" smtClean="0"/>
              <a:pPr/>
              <a:t>11/10/2015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501384"/>
            <a:ext cx="9144000" cy="356616"/>
          </a:xfrm>
          <a:prstGeom prst="rect">
            <a:avLst/>
          </a:prstGeom>
          <a:solidFill>
            <a:schemeClr val="accent6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 bwMode="gray">
          <a:xfrm>
            <a:off x="0" y="0"/>
            <a:ext cx="9144000" cy="301752"/>
          </a:xfrm>
          <a:prstGeom prst="rect">
            <a:avLst/>
          </a:prstGeom>
          <a:solidFill>
            <a:schemeClr val="accent5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 bwMode="gray">
          <a:xfrm>
            <a:off x="0" y="0"/>
            <a:ext cx="2432304" cy="530352"/>
          </a:xfrm>
          <a:prstGeom prst="rect">
            <a:avLst/>
          </a:prstGeom>
          <a:solidFill>
            <a:schemeClr val="accent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 bwMode="gray">
          <a:xfrm>
            <a:off x="1426464" y="0"/>
            <a:ext cx="1572768" cy="438912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400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E70C3-0867-4119-BCBD-AB49558914A9}" type="datetimeFigureOut">
              <a:rPr lang="en-US" smtClean="0"/>
              <a:pPr/>
              <a:t>11/10/2015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 bwMode="gray">
          <a:xfrm>
            <a:off x="0" y="6501384"/>
            <a:ext cx="9144000" cy="356616"/>
          </a:xfrm>
          <a:prstGeom prst="rect">
            <a:avLst/>
          </a:prstGeom>
          <a:solidFill>
            <a:schemeClr val="accent6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 bwMode="gray">
          <a:xfrm>
            <a:off x="0" y="0"/>
            <a:ext cx="9144000" cy="301752"/>
          </a:xfrm>
          <a:prstGeom prst="rect">
            <a:avLst/>
          </a:prstGeom>
          <a:solidFill>
            <a:schemeClr val="accent5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 bwMode="gray">
          <a:xfrm>
            <a:off x="0" y="0"/>
            <a:ext cx="301752" cy="6858000"/>
          </a:xfrm>
          <a:prstGeom prst="rect">
            <a:avLst/>
          </a:prstGeom>
          <a:solidFill>
            <a:srgbClr val="9BBB5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 bwMode="gray">
          <a:xfrm>
            <a:off x="0" y="0"/>
            <a:ext cx="2432304" cy="530352"/>
          </a:xfrm>
          <a:prstGeom prst="rect">
            <a:avLst/>
          </a:prstGeom>
          <a:solidFill>
            <a:schemeClr val="accent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 bwMode="gray">
          <a:xfrm>
            <a:off x="1426464" y="0"/>
            <a:ext cx="1572768" cy="438912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 userDrawn="1"/>
        </p:nvSpPr>
        <p:spPr bwMode="gray">
          <a:xfrm>
            <a:off x="8842248" y="0"/>
            <a:ext cx="301752" cy="6858000"/>
          </a:xfrm>
          <a:prstGeom prst="rect">
            <a:avLst/>
          </a:prstGeom>
          <a:solidFill>
            <a:srgbClr val="9BBB5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E70C3-0867-4119-BCBD-AB49558914A9}" type="datetimeFigureOut">
              <a:rPr lang="en-US" smtClean="0"/>
              <a:pPr/>
              <a:t>11/10/2015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548640"/>
            <a:ext cx="7699248" cy="932688"/>
          </a:xfr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32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0952" y="1645920"/>
            <a:ext cx="2816352" cy="448056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E70C3-0867-4119-BCBD-AB49558914A9}" type="datetimeFigureOut">
              <a:rPr lang="en-US" smtClean="0"/>
              <a:pPr/>
              <a:t>11/10/2015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57200" y="1645920"/>
            <a:ext cx="4800600" cy="44805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1368" y="658368"/>
            <a:ext cx="5486400" cy="822960"/>
          </a:xfr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28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1792224" y="1618488"/>
            <a:ext cx="5486400" cy="3639312"/>
          </a:xfrm>
          <a:solidFill>
            <a:srgbClr val="F8F8F8"/>
          </a:solidFill>
          <a:ln w="76200" cmpd="sng">
            <a:solidFill>
              <a:srgbClr val="FFFFF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  <a:defRPr lang="en-US" sz="3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24" y="5413248"/>
            <a:ext cx="5486400" cy="98755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E70C3-0867-4119-BCBD-AB49558914A9}" type="datetimeFigureOut">
              <a:rPr lang="en-US" smtClean="0"/>
              <a:pPr/>
              <a:t>11/10/2015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gray">
          <a:xfrm>
            <a:off x="0" y="402336"/>
            <a:ext cx="8686800" cy="1097280"/>
          </a:xfrm>
          <a:prstGeom prst="rect">
            <a:avLst/>
          </a:prstGeom>
          <a:solidFill>
            <a:schemeClr val="tx2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 bwMode="gray">
          <a:xfrm>
            <a:off x="8165592" y="996696"/>
            <a:ext cx="978408" cy="896112"/>
          </a:xfrm>
          <a:prstGeom prst="rect">
            <a:avLst/>
          </a:prstGeom>
          <a:solidFill>
            <a:schemeClr val="accent5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 bwMode="gray">
          <a:xfrm>
            <a:off x="1783080" y="0"/>
            <a:ext cx="1947672" cy="539496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 bwMode="gray">
          <a:xfrm>
            <a:off x="0" y="0"/>
            <a:ext cx="2432304" cy="539496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9496"/>
            <a:ext cx="8229600" cy="96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537960"/>
            <a:ext cx="21336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6E70C3-0867-4119-BCBD-AB49558914A9}" type="datetimeFigureOut">
              <a:rPr lang="en-US" smtClean="0"/>
              <a:pPr/>
              <a:t>11/10/2015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70448" y="6537960"/>
            <a:ext cx="28956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02152" y="6537960"/>
            <a:ext cx="21336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 3" pitchFamily="18" charset="2"/>
        <a:buChar char="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2"/>
        </a:buClr>
        <a:buSzPct val="90000"/>
        <a:buFont typeface="Wingdings 3" pitchFamily="18" charset="2"/>
        <a:buChar char="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3"/>
        </a:buClr>
        <a:buSzPct val="90000"/>
        <a:buFont typeface="Wingdings 3" pitchFamily="18" charset="2"/>
        <a:buChar char="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4"/>
        </a:buClr>
        <a:buSzPct val="90000"/>
        <a:buFont typeface="Wingdings 3" pitchFamily="18" charset="2"/>
        <a:buChar char="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SzPct val="90000"/>
        <a:buFont typeface="Wingdings 3" pitchFamily="18" charset="2"/>
        <a:buChar char="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3427" y="801535"/>
            <a:ext cx="9549266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58" y="2996952"/>
            <a:ext cx="8556496" cy="37444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b="1" dirty="0" smtClean="0">
                <a:solidFill>
                  <a:srgbClr val="CC0099"/>
                </a:solidFill>
              </a:rPr>
              <a:t>Guess some words </a:t>
            </a:r>
            <a:r>
              <a:rPr lang="en-GB" sz="3200" b="1" dirty="0">
                <a:solidFill>
                  <a:srgbClr val="CC0099"/>
                </a:solidFill>
              </a:rPr>
              <a:t>about shopping</a:t>
            </a:r>
            <a:endParaRPr lang="ru-RU" sz="3200" b="1" dirty="0">
              <a:solidFill>
                <a:srgbClr val="CC0099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276872"/>
            <a:ext cx="8229600" cy="3773016"/>
          </a:xfrm>
        </p:spPr>
        <p:txBody>
          <a:bodyPr/>
          <a:lstStyle/>
          <a:p>
            <a:r>
              <a:rPr lang="pt-BR" b="1" dirty="0">
                <a:solidFill>
                  <a:schemeClr val="bg1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1)</a:t>
            </a:r>
            <a:r>
              <a:rPr lang="pt-BR" dirty="0">
                <a:solidFill>
                  <a:schemeClr val="bg1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t-BR" b="1" dirty="0">
                <a:solidFill>
                  <a:schemeClr val="bg1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e c r i p - </a:t>
            </a:r>
            <a:r>
              <a:rPr lang="pt-BR" b="1" dirty="0" smtClean="0">
                <a:solidFill>
                  <a:schemeClr val="bg1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_______________________</a:t>
            </a:r>
            <a:endParaRPr lang="pt-BR" b="1" dirty="0">
              <a:solidFill>
                <a:schemeClr val="bg1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pt-BR" b="1" dirty="0">
                <a:solidFill>
                  <a:schemeClr val="bg1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2) m e t a k r u p s e r - </a:t>
            </a:r>
            <a:r>
              <a:rPr lang="pt-BR" b="1" dirty="0" smtClean="0">
                <a:solidFill>
                  <a:schemeClr val="bg1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_____________</a:t>
            </a:r>
          </a:p>
          <a:p>
            <a:r>
              <a:rPr lang="pt-BR" b="1" dirty="0" smtClean="0">
                <a:solidFill>
                  <a:schemeClr val="bg1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pt-BR" b="1" dirty="0">
                <a:solidFill>
                  <a:schemeClr val="bg1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) i s e z - </a:t>
            </a:r>
            <a:r>
              <a:rPr lang="pt-BR" b="1" dirty="0" smtClean="0">
                <a:solidFill>
                  <a:schemeClr val="bg1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_________________________</a:t>
            </a:r>
            <a:endParaRPr lang="pt-BR" b="1" dirty="0">
              <a:solidFill>
                <a:schemeClr val="bg1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pt-BR" b="1" dirty="0">
                <a:solidFill>
                  <a:schemeClr val="bg1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4) n e y o m - </a:t>
            </a:r>
            <a:r>
              <a:rPr lang="pt-BR" b="1" dirty="0" smtClean="0">
                <a:solidFill>
                  <a:schemeClr val="bg1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______________________</a:t>
            </a:r>
            <a:endParaRPr lang="pt-BR" b="1" dirty="0">
              <a:solidFill>
                <a:schemeClr val="bg1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pt-BR" b="1" dirty="0">
                <a:solidFill>
                  <a:schemeClr val="bg1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5) e r c u s m t o - </a:t>
            </a:r>
            <a:r>
              <a:rPr lang="pt-BR" b="1" dirty="0" smtClean="0">
                <a:solidFill>
                  <a:schemeClr val="bg1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__________________</a:t>
            </a:r>
            <a:endParaRPr lang="pt-BR" b="1" dirty="0">
              <a:solidFill>
                <a:schemeClr val="bg1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86178" y="1624835"/>
            <a:ext cx="4896544" cy="4525963"/>
          </a:xfrm>
        </p:spPr>
        <p:txBody>
          <a:bodyPr/>
          <a:lstStyle/>
          <a:p>
            <a:pPr marL="457200" algn="just"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chemeClr val="bg1">
                    <a:lumMod val="25000"/>
                  </a:schemeClr>
                </a:solidFill>
                <a:latin typeface="Arial" pitchFamily="34" charset="0"/>
                <a:ea typeface="Calibri"/>
                <a:cs typeface="Arial" pitchFamily="34" charset="0"/>
              </a:rPr>
              <a:t>Price,</a:t>
            </a:r>
          </a:p>
          <a:p>
            <a:pPr marL="457200" algn="just"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chemeClr val="bg1">
                    <a:lumMod val="25000"/>
                  </a:schemeClr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en-US" b="1" dirty="0">
                <a:solidFill>
                  <a:schemeClr val="bg1">
                    <a:lumMod val="25000"/>
                  </a:schemeClr>
                </a:solidFill>
                <a:latin typeface="Arial" pitchFamily="34" charset="0"/>
                <a:ea typeface="Calibri"/>
                <a:cs typeface="Arial" pitchFamily="34" charset="0"/>
              </a:rPr>
              <a:t>supermarket</a:t>
            </a:r>
            <a:r>
              <a:rPr lang="en-US" b="1" dirty="0" smtClean="0">
                <a:solidFill>
                  <a:schemeClr val="bg1">
                    <a:lumMod val="25000"/>
                  </a:schemeClr>
                </a:solidFill>
                <a:latin typeface="Arial" pitchFamily="34" charset="0"/>
                <a:ea typeface="Calibri"/>
                <a:cs typeface="Arial" pitchFamily="34" charset="0"/>
              </a:rPr>
              <a:t>,</a:t>
            </a:r>
          </a:p>
          <a:p>
            <a:pPr marL="457200" algn="just"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chemeClr val="bg1">
                    <a:lumMod val="25000"/>
                  </a:schemeClr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en-US" b="1" dirty="0">
                <a:solidFill>
                  <a:schemeClr val="bg1">
                    <a:lumMod val="25000"/>
                  </a:schemeClr>
                </a:solidFill>
                <a:latin typeface="Arial" pitchFamily="34" charset="0"/>
                <a:ea typeface="Calibri"/>
                <a:cs typeface="Arial" pitchFamily="34" charset="0"/>
              </a:rPr>
              <a:t>size, </a:t>
            </a:r>
            <a:endParaRPr lang="en-US" b="1" dirty="0" smtClean="0">
              <a:solidFill>
                <a:schemeClr val="bg1">
                  <a:lumMod val="25000"/>
                </a:schemeClr>
              </a:solidFill>
              <a:latin typeface="Arial" pitchFamily="34" charset="0"/>
              <a:ea typeface="Calibri"/>
              <a:cs typeface="Arial" pitchFamily="34" charset="0"/>
            </a:endParaRPr>
          </a:p>
          <a:p>
            <a:pPr marL="457200" algn="just"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chemeClr val="bg1">
                    <a:lumMod val="25000"/>
                  </a:schemeClr>
                </a:solidFill>
                <a:latin typeface="Arial" pitchFamily="34" charset="0"/>
                <a:ea typeface="Calibri"/>
                <a:cs typeface="Arial" pitchFamily="34" charset="0"/>
              </a:rPr>
              <a:t>money,</a:t>
            </a:r>
          </a:p>
          <a:p>
            <a:pPr marL="457200" algn="just"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chemeClr val="bg1">
                    <a:lumMod val="25000"/>
                  </a:schemeClr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en-US" b="1" dirty="0">
                <a:solidFill>
                  <a:schemeClr val="bg1">
                    <a:lumMod val="25000"/>
                  </a:schemeClr>
                </a:solidFill>
                <a:latin typeface="Arial" pitchFamily="34" charset="0"/>
                <a:ea typeface="Calibri"/>
                <a:cs typeface="Arial" pitchFamily="34" charset="0"/>
              </a:rPr>
              <a:t>customer.</a:t>
            </a:r>
            <a:endParaRPr lang="ru-RU" b="1" dirty="0">
              <a:solidFill>
                <a:schemeClr val="bg1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229600" cy="960120"/>
          </a:xfrm>
        </p:spPr>
        <p:txBody>
          <a:bodyPr/>
          <a:lstStyle/>
          <a:p>
            <a:r>
              <a:rPr lang="en-US" b="1" dirty="0" smtClean="0">
                <a:solidFill>
                  <a:srgbClr val="CC0099"/>
                </a:solidFill>
              </a:rPr>
              <a:t>Check up yourself</a:t>
            </a:r>
            <a:endParaRPr lang="ru-RU" b="1" dirty="0">
              <a:solidFill>
                <a:srgbClr val="CC0099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988840"/>
            <a:ext cx="2573337" cy="2706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83876">
            <a:off x="5524041" y="2268406"/>
            <a:ext cx="3079256" cy="3238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46607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772816"/>
            <a:ext cx="8229600" cy="96012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C0099"/>
                </a:solidFill>
              </a:rPr>
              <a:t>What kinds of shops do you know?</a:t>
            </a:r>
            <a:endParaRPr lang="ru-RU" b="1" dirty="0">
              <a:solidFill>
                <a:srgbClr val="CC0099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3717" y="2902838"/>
            <a:ext cx="2592289" cy="3456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4806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3663" y="452656"/>
            <a:ext cx="8229600" cy="960120"/>
          </a:xfrm>
        </p:spPr>
        <p:txBody>
          <a:bodyPr/>
          <a:lstStyle/>
          <a:p>
            <a:r>
              <a:rPr lang="en-GB" b="1" dirty="0"/>
              <a:t>HARRODS</a:t>
            </a:r>
            <a:endParaRPr lang="ru-RU" b="1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12776"/>
            <a:ext cx="7793807" cy="51845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9857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55" t="830" r="15555" b="1548"/>
          <a:stretch/>
        </p:blipFill>
        <p:spPr bwMode="auto">
          <a:xfrm>
            <a:off x="-396552" y="-85960"/>
            <a:ext cx="9540552" cy="7221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62064" y="2060848"/>
            <a:ext cx="4608512" cy="4525963"/>
          </a:xfrm>
        </p:spPr>
        <p:txBody>
          <a:bodyPr numCol="2">
            <a:normAutofit/>
          </a:bodyPr>
          <a:lstStyle/>
          <a:p>
            <a:pPr marL="457200">
              <a:lnSpc>
                <a:spcPct val="150000"/>
              </a:lnSpc>
              <a:spcAft>
                <a:spcPts val="0"/>
              </a:spcAft>
            </a:pPr>
            <a:r>
              <a:rPr lang="en-US" b="1" dirty="0">
                <a:solidFill>
                  <a:srgbClr val="6600CC"/>
                </a:solidFill>
                <a:latin typeface="Times New Roman"/>
                <a:ea typeface="Calibri"/>
              </a:rPr>
              <a:t>1) b; </a:t>
            </a:r>
            <a:endParaRPr lang="en-US" b="1" dirty="0" smtClean="0">
              <a:solidFill>
                <a:srgbClr val="6600CC"/>
              </a:solidFill>
              <a:latin typeface="Times New Roman"/>
              <a:ea typeface="Calibri"/>
            </a:endParaRPr>
          </a:p>
          <a:p>
            <a:pPr marL="457200"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6600CC"/>
                </a:solidFill>
                <a:latin typeface="Times New Roman"/>
                <a:ea typeface="Calibri"/>
              </a:rPr>
              <a:t>2</a:t>
            </a:r>
            <a:r>
              <a:rPr lang="en-US" b="1" dirty="0">
                <a:solidFill>
                  <a:srgbClr val="6600CC"/>
                </a:solidFill>
                <a:latin typeface="Times New Roman"/>
                <a:ea typeface="Calibri"/>
              </a:rPr>
              <a:t>) c; </a:t>
            </a:r>
            <a:endParaRPr lang="en-US" b="1" dirty="0" smtClean="0">
              <a:solidFill>
                <a:srgbClr val="6600CC"/>
              </a:solidFill>
              <a:latin typeface="Times New Roman"/>
              <a:ea typeface="Calibri"/>
            </a:endParaRPr>
          </a:p>
          <a:p>
            <a:pPr marL="457200"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6600CC"/>
                </a:solidFill>
                <a:latin typeface="Times New Roman"/>
                <a:ea typeface="Calibri"/>
              </a:rPr>
              <a:t>3</a:t>
            </a:r>
            <a:r>
              <a:rPr lang="en-US" b="1" dirty="0">
                <a:solidFill>
                  <a:srgbClr val="6600CC"/>
                </a:solidFill>
                <a:latin typeface="Times New Roman"/>
                <a:ea typeface="Calibri"/>
              </a:rPr>
              <a:t>) a; </a:t>
            </a:r>
            <a:endParaRPr lang="en-US" b="1" dirty="0" smtClean="0">
              <a:solidFill>
                <a:srgbClr val="6600CC"/>
              </a:solidFill>
              <a:latin typeface="Times New Roman"/>
              <a:ea typeface="Calibri"/>
            </a:endParaRPr>
          </a:p>
          <a:p>
            <a:pPr marL="457200"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6600CC"/>
                </a:solidFill>
                <a:latin typeface="Times New Roman"/>
                <a:ea typeface="Calibri"/>
              </a:rPr>
              <a:t>4</a:t>
            </a:r>
            <a:r>
              <a:rPr lang="en-US" b="1" dirty="0">
                <a:solidFill>
                  <a:srgbClr val="6600CC"/>
                </a:solidFill>
                <a:latin typeface="Times New Roman"/>
                <a:ea typeface="Calibri"/>
              </a:rPr>
              <a:t>) a; </a:t>
            </a:r>
            <a:endParaRPr lang="en-US" b="1" dirty="0" smtClean="0">
              <a:solidFill>
                <a:srgbClr val="6600CC"/>
              </a:solidFill>
              <a:latin typeface="Times New Roman"/>
              <a:ea typeface="Calibri"/>
            </a:endParaRPr>
          </a:p>
          <a:p>
            <a:pPr marL="457200">
              <a:lnSpc>
                <a:spcPct val="150000"/>
              </a:lnSpc>
              <a:spcAft>
                <a:spcPts val="0"/>
              </a:spcAft>
            </a:pPr>
            <a:endParaRPr lang="en-US" b="1" dirty="0">
              <a:solidFill>
                <a:srgbClr val="6600CC"/>
              </a:solidFill>
              <a:latin typeface="Times New Roman"/>
              <a:ea typeface="Calibri"/>
            </a:endParaRPr>
          </a:p>
          <a:p>
            <a:pPr marL="457200"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6600CC"/>
                </a:solidFill>
                <a:latin typeface="Times New Roman"/>
                <a:ea typeface="Calibri"/>
              </a:rPr>
              <a:t>5</a:t>
            </a:r>
            <a:r>
              <a:rPr lang="en-US" b="1" dirty="0">
                <a:solidFill>
                  <a:srgbClr val="6600CC"/>
                </a:solidFill>
                <a:latin typeface="Times New Roman"/>
                <a:ea typeface="Calibri"/>
              </a:rPr>
              <a:t>) c; </a:t>
            </a:r>
            <a:endParaRPr lang="en-US" b="1" dirty="0" smtClean="0">
              <a:solidFill>
                <a:srgbClr val="6600CC"/>
              </a:solidFill>
              <a:latin typeface="Times New Roman"/>
              <a:ea typeface="Calibri"/>
            </a:endParaRPr>
          </a:p>
          <a:p>
            <a:pPr marL="457200"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6600CC"/>
                </a:solidFill>
                <a:latin typeface="Times New Roman"/>
                <a:ea typeface="Calibri"/>
              </a:rPr>
              <a:t>6</a:t>
            </a:r>
            <a:r>
              <a:rPr lang="en-US" b="1" dirty="0">
                <a:solidFill>
                  <a:srgbClr val="6600CC"/>
                </a:solidFill>
                <a:latin typeface="Times New Roman"/>
                <a:ea typeface="Calibri"/>
              </a:rPr>
              <a:t>) a; </a:t>
            </a:r>
            <a:endParaRPr lang="en-US" b="1" dirty="0" smtClean="0">
              <a:solidFill>
                <a:srgbClr val="6600CC"/>
              </a:solidFill>
              <a:latin typeface="Times New Roman"/>
              <a:ea typeface="Calibri"/>
            </a:endParaRPr>
          </a:p>
          <a:p>
            <a:pPr marL="457200"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6600CC"/>
                </a:solidFill>
                <a:latin typeface="Times New Roman"/>
                <a:ea typeface="Calibri"/>
              </a:rPr>
              <a:t>7</a:t>
            </a:r>
            <a:r>
              <a:rPr lang="en-US" b="1" dirty="0">
                <a:solidFill>
                  <a:srgbClr val="6600CC"/>
                </a:solidFill>
                <a:latin typeface="Times New Roman"/>
                <a:ea typeface="Calibri"/>
              </a:rPr>
              <a:t>) c; </a:t>
            </a:r>
            <a:endParaRPr lang="en-US" b="1" dirty="0" smtClean="0">
              <a:solidFill>
                <a:srgbClr val="6600CC"/>
              </a:solidFill>
              <a:latin typeface="Times New Roman"/>
              <a:ea typeface="Calibri"/>
            </a:endParaRPr>
          </a:p>
          <a:p>
            <a:pPr marL="457200"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6600CC"/>
                </a:solidFill>
                <a:latin typeface="Times New Roman"/>
                <a:ea typeface="Calibri"/>
              </a:rPr>
              <a:t>8</a:t>
            </a:r>
            <a:r>
              <a:rPr lang="en-US" b="1" dirty="0">
                <a:solidFill>
                  <a:srgbClr val="6600CC"/>
                </a:solidFill>
                <a:latin typeface="Times New Roman"/>
                <a:ea typeface="Calibri"/>
              </a:rPr>
              <a:t>) b.</a:t>
            </a:r>
            <a:endParaRPr lang="ru-RU" sz="2800" b="1" dirty="0">
              <a:solidFill>
                <a:srgbClr val="6600CC"/>
              </a:solidFill>
              <a:latin typeface="Times New Roman"/>
              <a:ea typeface="Times New Roman"/>
            </a:endParaRPr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92696"/>
            <a:ext cx="822960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588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648072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solidFill>
                  <a:srgbClr val="7030A0"/>
                </a:solidFill>
              </a:rPr>
              <a:t>What can you buy in these shops for you family and friends?</a:t>
            </a:r>
            <a:endParaRPr lang="ru-RU" sz="2800" b="1" dirty="0">
              <a:solidFill>
                <a:srgbClr val="7030A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35077"/>
            <a:ext cx="4355976" cy="29039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997" y="1029020"/>
            <a:ext cx="3888432" cy="29187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642" y="3947792"/>
            <a:ext cx="4231723" cy="28211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9" y="3909123"/>
            <a:ext cx="3672408" cy="27565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83519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b="1" dirty="0"/>
              <a:t>Your marks according to the course of money 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400" b="1" dirty="0" smtClean="0"/>
              <a:t>are </a:t>
            </a:r>
            <a:r>
              <a:rPr lang="en-US" sz="2400" b="1" dirty="0"/>
              <a:t>the following…</a:t>
            </a: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688232"/>
            <a:ext cx="3888432" cy="4824536"/>
          </a:xfrm>
        </p:spPr>
        <p:txBody>
          <a:bodyPr>
            <a:normAutofit fontScale="62500" lnSpcReduction="20000"/>
          </a:bodyPr>
          <a:lstStyle/>
          <a:p>
            <a:pPr marL="0" indent="987425">
              <a:buNone/>
            </a:pPr>
            <a:r>
              <a:rPr lang="ru-RU" sz="4000" b="1" dirty="0">
                <a:solidFill>
                  <a:srgbClr val="7030A0"/>
                </a:solidFill>
              </a:rPr>
              <a:t>120£ - 12</a:t>
            </a:r>
          </a:p>
          <a:p>
            <a:pPr marL="0" indent="987425">
              <a:buNone/>
            </a:pPr>
            <a:r>
              <a:rPr lang="ru-RU" sz="4000" b="1" dirty="0">
                <a:solidFill>
                  <a:srgbClr val="7030A0"/>
                </a:solidFill>
              </a:rPr>
              <a:t>110£ - 11</a:t>
            </a:r>
          </a:p>
          <a:p>
            <a:pPr marL="0" indent="987425">
              <a:buNone/>
            </a:pPr>
            <a:r>
              <a:rPr lang="ru-RU" sz="4000" b="1" dirty="0">
                <a:solidFill>
                  <a:srgbClr val="7030A0"/>
                </a:solidFill>
              </a:rPr>
              <a:t>100£ - 10</a:t>
            </a:r>
          </a:p>
          <a:p>
            <a:pPr marL="0" indent="987425">
              <a:buNone/>
            </a:pPr>
            <a:r>
              <a:rPr lang="ru-RU" sz="4000" b="1" dirty="0">
                <a:solidFill>
                  <a:srgbClr val="7030A0"/>
                </a:solidFill>
              </a:rPr>
              <a:t>90£ - 9</a:t>
            </a:r>
          </a:p>
          <a:p>
            <a:pPr marL="0" indent="987425">
              <a:buNone/>
            </a:pPr>
            <a:r>
              <a:rPr lang="ru-RU" sz="4000" b="1" dirty="0">
                <a:solidFill>
                  <a:srgbClr val="7030A0"/>
                </a:solidFill>
              </a:rPr>
              <a:t>80£ - 8</a:t>
            </a:r>
          </a:p>
          <a:p>
            <a:pPr marL="0" indent="987425">
              <a:buNone/>
            </a:pPr>
            <a:r>
              <a:rPr lang="ru-RU" sz="4000" b="1" dirty="0" smtClean="0">
                <a:solidFill>
                  <a:srgbClr val="7030A0"/>
                </a:solidFill>
              </a:rPr>
              <a:t>70</a:t>
            </a:r>
            <a:r>
              <a:rPr lang="ru-RU" sz="4000" b="1" dirty="0">
                <a:solidFill>
                  <a:srgbClr val="7030A0"/>
                </a:solidFill>
              </a:rPr>
              <a:t>£ - 7</a:t>
            </a:r>
          </a:p>
          <a:p>
            <a:pPr marL="0" indent="987425">
              <a:buNone/>
            </a:pPr>
            <a:r>
              <a:rPr lang="ru-RU" sz="4000" b="1" dirty="0">
                <a:solidFill>
                  <a:srgbClr val="7030A0"/>
                </a:solidFill>
              </a:rPr>
              <a:t>60£ - 6</a:t>
            </a:r>
          </a:p>
          <a:p>
            <a:pPr marL="0" indent="987425">
              <a:buNone/>
            </a:pPr>
            <a:r>
              <a:rPr lang="ru-RU" sz="4000" b="1" dirty="0">
                <a:solidFill>
                  <a:srgbClr val="7030A0"/>
                </a:solidFill>
              </a:rPr>
              <a:t>50£ - 5</a:t>
            </a:r>
          </a:p>
          <a:p>
            <a:pPr marL="0" indent="987425">
              <a:buNone/>
            </a:pPr>
            <a:r>
              <a:rPr lang="ru-RU" sz="4000" b="1" dirty="0">
                <a:solidFill>
                  <a:srgbClr val="7030A0"/>
                </a:solidFill>
              </a:rPr>
              <a:t>40£ - 4</a:t>
            </a:r>
          </a:p>
          <a:p>
            <a:pPr marL="0" indent="987425">
              <a:buNone/>
            </a:pPr>
            <a:r>
              <a:rPr lang="ru-RU" sz="4000" b="1" dirty="0">
                <a:solidFill>
                  <a:srgbClr val="7030A0"/>
                </a:solidFill>
              </a:rPr>
              <a:t>30£ - 3</a:t>
            </a:r>
          </a:p>
          <a:p>
            <a:pPr marL="0" indent="987425">
              <a:buNone/>
            </a:pPr>
            <a:r>
              <a:rPr lang="ru-RU" sz="4000" b="1" dirty="0">
                <a:solidFill>
                  <a:srgbClr val="7030A0"/>
                </a:solidFill>
              </a:rPr>
              <a:t>20£ - 2</a:t>
            </a:r>
          </a:p>
          <a:p>
            <a:pPr marL="0" indent="987425">
              <a:buNone/>
            </a:pPr>
            <a:r>
              <a:rPr lang="ru-RU" sz="4000" b="1" dirty="0" smtClean="0">
                <a:solidFill>
                  <a:srgbClr val="7030A0"/>
                </a:solidFill>
              </a:rPr>
              <a:t>10</a:t>
            </a:r>
            <a:r>
              <a:rPr lang="ru-RU" sz="4000" b="1" dirty="0">
                <a:solidFill>
                  <a:srgbClr val="7030A0"/>
                </a:solidFill>
              </a:rPr>
              <a:t>£ - 1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988840"/>
            <a:ext cx="5117123" cy="31683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537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'Простая абстракция'">
  <a:themeElements>
    <a:clrScheme name="Другая 3">
      <a:dk1>
        <a:sysClr val="windowText" lastClr="000000"/>
      </a:dk1>
      <a:lt1>
        <a:srgbClr val="F6E8F3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New_Simple01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맑은 고딕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맑은 고딕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New_Simple01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hade val="100000"/>
                <a:satMod val="165000"/>
              </a:schemeClr>
            </a:gs>
            <a:gs pos="55000">
              <a:schemeClr val="phClr">
                <a:tint val="83000"/>
                <a:shade val="100000"/>
                <a:satMod val="155000"/>
              </a:schemeClr>
            </a:gs>
            <a:gs pos="100000">
              <a:schemeClr val="phClr">
                <a:shade val="85000"/>
                <a:satMod val="100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20040000"/>
            </a:lightRig>
          </a:scene3d>
          <a:sp3d contourW="12700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hueMod val="105000"/>
                <a:satMod val="250000"/>
              </a:schemeClr>
            </a:gs>
            <a:gs pos="100000">
              <a:schemeClr val="phClr">
                <a:tint val="95000"/>
                <a:shade val="100000"/>
                <a:satMod val="200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4000"/>
                <a:satMod val="200000"/>
              </a:schemeClr>
            </a:gs>
            <a:gs pos="100000">
              <a:schemeClr val="phClr">
                <a:shade val="70000"/>
                <a:satMod val="200000"/>
              </a:schemeClr>
            </a:gs>
          </a:gsLst>
          <a:path path="circle">
            <a:fillToRect l="40000" r="40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'Простая абстракция'</Template>
  <TotalTime>96</TotalTime>
  <Words>184</Words>
  <Application>Microsoft Office PowerPoint</Application>
  <PresentationFormat>Экран (4:3)</PresentationFormat>
  <Paragraphs>37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'Простая абстракция'</vt:lpstr>
      <vt:lpstr>Презентация PowerPoint</vt:lpstr>
      <vt:lpstr>Guess some words about shopping</vt:lpstr>
      <vt:lpstr>Check up yourself</vt:lpstr>
      <vt:lpstr>What kinds of shops do you know?</vt:lpstr>
      <vt:lpstr>HARRODS</vt:lpstr>
      <vt:lpstr>Презентация PowerPoint</vt:lpstr>
      <vt:lpstr>What can you buy in these shops for you family and friends?</vt:lpstr>
      <vt:lpstr>Your marks according to the course of money  are the following…</vt:lpstr>
    </vt:vector>
  </TitlesOfParts>
  <Company>SOFTxp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SPEEDxp</dc:creator>
  <cp:lastModifiedBy>Слава</cp:lastModifiedBy>
  <cp:revision>13</cp:revision>
  <dcterms:created xsi:type="dcterms:W3CDTF">2010-02-20T10:27:03Z</dcterms:created>
  <dcterms:modified xsi:type="dcterms:W3CDTF">2015-11-09T23:05:35Z</dcterms:modified>
</cp:coreProperties>
</file>