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8" r:id="rId4"/>
    <p:sldId id="258" r:id="rId5"/>
    <p:sldId id="259" r:id="rId6"/>
    <p:sldId id="260" r:id="rId7"/>
    <p:sldId id="261" r:id="rId8"/>
    <p:sldId id="262" r:id="rId9"/>
    <p:sldId id="263" r:id="rId10"/>
    <p:sldId id="264" r:id="rId11"/>
    <p:sldId id="265" r:id="rId12"/>
    <p:sldId id="266" r:id="rId13"/>
    <p:sldId id="267" r:id="rId14"/>
    <p:sldId id="269" r:id="rId15"/>
    <p:sldId id="270" r:id="rId16"/>
    <p:sldId id="271" r:id="rId17"/>
    <p:sldId id="272" r:id="rId18"/>
    <p:sldId id="273" r:id="rId19"/>
    <p:sldId id="275" r:id="rId20"/>
    <p:sldId id="276"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9" d="100"/>
          <a:sy n="89" d="100"/>
        </p:scale>
        <p:origin x="-990" y="4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F04EB34C-6ADF-4557-AC69-35692EABA13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F04EB34C-6ADF-4557-AC69-35692EABA13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F04EB34C-6ADF-4557-AC69-35692EABA13F}"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F04EB34C-6ADF-4557-AC69-35692EABA13F}"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4EB34C-6ADF-4557-AC69-35692EABA13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72146743-60DB-4C8D-BA6E-730F462B39B5}" type="datetimeFigureOut">
              <a:rPr lang="ru-RU" smtClean="0"/>
              <a:pPr/>
              <a:t>20.12.2015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04EB34C-6ADF-4557-AC69-35692EABA13F}"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2146743-60DB-4C8D-BA6E-730F462B39B5}" type="datetimeFigureOut">
              <a:rPr lang="ru-RU" smtClean="0"/>
              <a:pPr/>
              <a:t>20.12.2015</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04EB34C-6ADF-4557-AC69-35692EABA13F}"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ideo" Target="file:///C:\Users\User\Desktop\&#1070;&#1083;&#1103;.mp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16633"/>
            <a:ext cx="7772400" cy="1368152"/>
          </a:xfrm>
        </p:spPr>
        <p:txBody>
          <a:bodyPr>
            <a:noAutofit/>
          </a:bodyPr>
          <a:lstStyle/>
          <a:p>
            <a:pPr algn="ctr"/>
            <a:r>
              <a:rPr lang="en-US" sz="4800" b="1" i="1" dirty="0" smtClean="0"/>
              <a:t>Ukrainian and British cuisine</a:t>
            </a:r>
            <a:endParaRPr lang="ru-RU" sz="4800" b="1" i="1" dirty="0"/>
          </a:p>
        </p:txBody>
      </p:sp>
      <p:sp>
        <p:nvSpPr>
          <p:cNvPr id="3" name="Подзаголовок 2"/>
          <p:cNvSpPr>
            <a:spLocks noGrp="1"/>
          </p:cNvSpPr>
          <p:nvPr>
            <p:ph type="subTitle" idx="1"/>
          </p:nvPr>
        </p:nvSpPr>
        <p:spPr/>
        <p:txBody>
          <a:bodyPr/>
          <a:lstStyle/>
          <a:p>
            <a:endParaRPr lang="ru-RU" dirty="0"/>
          </a:p>
        </p:txBody>
      </p:sp>
      <p:pic>
        <p:nvPicPr>
          <p:cNvPr id="1028" name="Picture 4" descr="http://unitedcolourslondon.weebly.com/uploads/6/2/5/5/62555147/3913809_or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7641" y="3068960"/>
            <a:ext cx="4746848" cy="36004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384" y="1772816"/>
            <a:ext cx="4499992"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00901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Full </a:t>
            </a:r>
            <a:r>
              <a:rPr lang="en-US" dirty="0" err="1" smtClean="0"/>
              <a:t>english</a:t>
            </a:r>
            <a:r>
              <a:rPr lang="en-US" dirty="0" smtClean="0"/>
              <a:t> breakfast</a:t>
            </a:r>
            <a:endParaRPr lang="ru-RU"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1637" y="1854994"/>
            <a:ext cx="5953125" cy="3924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74951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Fish and chips</a:t>
            </a:r>
            <a:endParaRPr lang="ru-RU"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67698" y="1554163"/>
            <a:ext cx="6761004"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26493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Christmas pudding</a:t>
            </a:r>
            <a:endParaRPr lang="ru-RU"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85875" y="1578769"/>
            <a:ext cx="6724650" cy="44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4824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English tea</a:t>
            </a:r>
            <a:endParaRPr lang="ru-RU"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783556"/>
            <a:ext cx="6096000" cy="406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4513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Students’ presentations</a:t>
            </a:r>
            <a:endParaRPr lang="ru-RU" dirty="0"/>
          </a:p>
        </p:txBody>
      </p:sp>
      <p:pic>
        <p:nvPicPr>
          <p:cNvPr id="1433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02096" y="1554163"/>
            <a:ext cx="6892208"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10514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4624"/>
            <a:ext cx="8686800" cy="504056"/>
          </a:xfrm>
        </p:spPr>
        <p:txBody>
          <a:bodyPr>
            <a:normAutofit fontScale="90000"/>
          </a:bodyPr>
          <a:lstStyle/>
          <a:p>
            <a:r>
              <a:rPr lang="en-US" sz="3200" dirty="0" smtClean="0"/>
              <a:t>reading</a:t>
            </a:r>
            <a:endParaRPr lang="ru-RU" sz="3200" dirty="0"/>
          </a:p>
        </p:txBody>
      </p:sp>
      <p:sp>
        <p:nvSpPr>
          <p:cNvPr id="3" name="Объект 2"/>
          <p:cNvSpPr>
            <a:spLocks noGrp="1"/>
          </p:cNvSpPr>
          <p:nvPr>
            <p:ph idx="1"/>
          </p:nvPr>
        </p:nvSpPr>
        <p:spPr>
          <a:xfrm>
            <a:off x="107504" y="548680"/>
            <a:ext cx="8884096" cy="6120680"/>
          </a:xfrm>
        </p:spPr>
        <p:txBody>
          <a:bodyPr>
            <a:normAutofit fontScale="25000" lnSpcReduction="20000"/>
          </a:bodyPr>
          <a:lstStyle/>
          <a:p>
            <a:r>
              <a:rPr lang="en-US" sz="5600" b="1" dirty="0"/>
              <a:t>Read the texts below. Match choices (A-H) to (1-5). There are three choices you do not need to use. </a:t>
            </a:r>
          </a:p>
          <a:p>
            <a:pPr marL="0" indent="0">
              <a:buNone/>
            </a:pPr>
            <a:r>
              <a:rPr lang="en-US" sz="4400" dirty="0"/>
              <a:t>1. Located in the heart of lively, fashionable Covent Garden, close to the Royal Opera House and numerous theatres, Rules is London’s oldest restaurant. Rules has an excellent reputation for fine British food, delightful décor and impeccable service.</a:t>
            </a:r>
          </a:p>
          <a:p>
            <a:pPr marL="0" indent="0">
              <a:buNone/>
            </a:pPr>
            <a:r>
              <a:rPr lang="en-US" sz="4400" dirty="0" err="1"/>
              <a:t>Specialising</a:t>
            </a:r>
            <a:r>
              <a:rPr lang="en-US" sz="4400" dirty="0"/>
              <a:t> in seasonal and game cooking, Rules has gained a vast knowledge of game through ownership of the shooting estate, </a:t>
            </a:r>
            <a:r>
              <a:rPr lang="en-US" sz="4400" dirty="0" err="1"/>
              <a:t>Lartington</a:t>
            </a:r>
            <a:r>
              <a:rPr lang="en-US" sz="4400" dirty="0"/>
              <a:t> Hall Park in County Durham</a:t>
            </a:r>
            <a:r>
              <a:rPr lang="en-US" sz="4400" dirty="0" smtClean="0"/>
              <a:t>.</a:t>
            </a:r>
          </a:p>
          <a:p>
            <a:endParaRPr lang="en-US" sz="4400" dirty="0"/>
          </a:p>
          <a:p>
            <a:pPr marL="0" indent="0">
              <a:buNone/>
            </a:pPr>
            <a:r>
              <a:rPr lang="en-US" sz="4400" dirty="0" smtClean="0"/>
              <a:t>2</a:t>
            </a:r>
            <a:r>
              <a:rPr lang="en-US" sz="4400" dirty="0"/>
              <a:t>. Considered one of London’s most prestigious Afternoon Tea Lounges, the beautiful Art Deco setting takes you back in time to an era of style and elegance in the heart of London Mayfair. </a:t>
            </a:r>
          </a:p>
          <a:p>
            <a:pPr marL="0" indent="0">
              <a:buNone/>
            </a:pPr>
            <a:r>
              <a:rPr lang="en-US" sz="4400" dirty="0"/>
              <a:t>Awarded with The Tea Guild’s Award of Excellence 2013, the, Palm Court offers a large selection of teas, and serves cakes and scones prepared by award-winning pastry chef Sarah Hartnett and her team. The Palm Court has become the gathering place for guests and locals alike and is today one of the greatest places to enjoy afternoon tea in Mayfair.</a:t>
            </a:r>
          </a:p>
          <a:p>
            <a:r>
              <a:rPr lang="en-US" sz="4400" dirty="0" smtClean="0"/>
              <a:t>               </a:t>
            </a:r>
            <a:endParaRPr lang="en-US" sz="4400" dirty="0"/>
          </a:p>
          <a:p>
            <a:pPr marL="0" indent="0">
              <a:buNone/>
            </a:pPr>
            <a:r>
              <a:rPr lang="en-US" sz="4400" dirty="0"/>
              <a:t>3. First established in 1931, The Grill at The Dorchester quickly gained a reputation as the place to be for the finest grill food in London. Delicious dishes range from grill </a:t>
            </a:r>
            <a:r>
              <a:rPr lang="en-US" sz="4400" dirty="0" err="1"/>
              <a:t>favourites</a:t>
            </a:r>
            <a:r>
              <a:rPr lang="en-US" sz="4400" dirty="0"/>
              <a:t> alongside the restaurant's signature lobster chowder and an extensive sweet soufflé menu – the first of its kind in London.</a:t>
            </a:r>
          </a:p>
          <a:p>
            <a:pPr marL="0" indent="0">
              <a:buNone/>
            </a:pPr>
            <a:r>
              <a:rPr lang="en-US" sz="4400" dirty="0"/>
              <a:t>Lively and welcoming, the re-imagined restaurant fuses The Dorchester's iconic elegance with a contemporary tone and creative details. Interior architect Bruno </a:t>
            </a:r>
            <a:r>
              <a:rPr lang="en-US" sz="4400" dirty="0" err="1"/>
              <a:t>Moinard</a:t>
            </a:r>
            <a:r>
              <a:rPr lang="en-US" sz="4400" dirty="0"/>
              <a:t> was commissioned by The Dorchester to create a vibrant and timeless setting.</a:t>
            </a:r>
          </a:p>
          <a:p>
            <a:r>
              <a:rPr lang="en-US" sz="4400" dirty="0" smtClean="0"/>
              <a:t>                        </a:t>
            </a:r>
            <a:endParaRPr lang="en-US" sz="4400" dirty="0"/>
          </a:p>
          <a:p>
            <a:pPr marL="0" indent="0">
              <a:buNone/>
            </a:pPr>
            <a:r>
              <a:rPr lang="en-US" sz="4400" dirty="0"/>
              <a:t>4. Steak &amp; Lobster London is located on Bloomsbury Street in one of London's most popular areas. Moments from the British Museum, on the doorstep of Covent Garden, around the corner from </a:t>
            </a:r>
            <a:r>
              <a:rPr lang="en-US" sz="4400" dirty="0" err="1"/>
              <a:t>Tottenham</a:t>
            </a:r>
            <a:r>
              <a:rPr lang="en-US" sz="4400" dirty="0"/>
              <a:t> Court Road station and very near Oxford Street, our restaurant offers some of the best steaks in London.</a:t>
            </a:r>
          </a:p>
          <a:p>
            <a:pPr marL="0" indent="0">
              <a:buNone/>
            </a:pPr>
            <a:r>
              <a:rPr lang="en-US" sz="4400" dirty="0"/>
              <a:t>It is perfectly located for people looking for a pre-theatre dinner or a meal with friends before a night out in one of the many great </a:t>
            </a:r>
            <a:r>
              <a:rPr lang="en-US" sz="4400" dirty="0" err="1"/>
              <a:t>Soho</a:t>
            </a:r>
            <a:r>
              <a:rPr lang="en-US" sz="4400" dirty="0"/>
              <a:t> bars. Steak &amp; Lobster restaurant is an easy choice.</a:t>
            </a:r>
          </a:p>
          <a:p>
            <a:endParaRPr lang="en-US" sz="4400" dirty="0" smtClean="0"/>
          </a:p>
          <a:p>
            <a:pPr marL="0" indent="0">
              <a:buNone/>
            </a:pPr>
            <a:r>
              <a:rPr lang="en-US" sz="4400" dirty="0" smtClean="0"/>
              <a:t>5</a:t>
            </a:r>
            <a:r>
              <a:rPr lang="en-US" sz="4400" dirty="0"/>
              <a:t>. The National Portrait Gallery's rooftop restaurant The Portrait boasts spectacular views over London, and has established itself as one of the capital's most sought after dining areas, set 92 feet above ground level on the Gallery's third floor. Diners can enjoy an unparalleled vista of Nelson in Trafalgar Square and across Whitehall to the Houses of Parliament, Big Ben and the London Eye</a:t>
            </a:r>
            <a:r>
              <a:rPr lang="en-US" sz="4400" dirty="0" smtClean="0"/>
              <a:t>.</a:t>
            </a:r>
          </a:p>
          <a:p>
            <a:pPr marL="0" indent="0">
              <a:buNone/>
            </a:pPr>
            <a:r>
              <a:rPr lang="en-US" sz="4400" dirty="0" smtClean="0"/>
              <a:t>It </a:t>
            </a:r>
            <a:r>
              <a:rPr lang="en-US" sz="4400" dirty="0"/>
              <a:t>is a smart, stylish place to enjoy dishes based on superb seasonal ingredients sourced from the country’s most esteemed suppliers. Open daily for lunch and three evenings a week – Thursday, Friday and Saturday. Reservations are recommended at peak times</a:t>
            </a:r>
            <a:r>
              <a:rPr lang="en-US" sz="4400" dirty="0" smtClean="0"/>
              <a:t>.</a:t>
            </a:r>
          </a:p>
          <a:p>
            <a:endParaRPr lang="en-US" sz="4400" dirty="0"/>
          </a:p>
          <a:p>
            <a:r>
              <a:rPr lang="en-US" sz="4400" b="1" dirty="0"/>
              <a:t>Which of the restaurants:</a:t>
            </a:r>
          </a:p>
          <a:p>
            <a:r>
              <a:rPr lang="en-US" sz="4400" dirty="0"/>
              <a:t>A  needs to be booked beforehand</a:t>
            </a:r>
          </a:p>
          <a:p>
            <a:r>
              <a:rPr lang="en-US" sz="4400" dirty="0"/>
              <a:t>B  got a prize for perfect work</a:t>
            </a:r>
          </a:p>
          <a:p>
            <a:r>
              <a:rPr lang="en-US" sz="4400" dirty="0"/>
              <a:t>C is a nice place to play board games</a:t>
            </a:r>
          </a:p>
          <a:p>
            <a:r>
              <a:rPr lang="en-US" sz="4400" dirty="0"/>
              <a:t>D  offers dishes prepared from birds’ meat</a:t>
            </a:r>
          </a:p>
          <a:p>
            <a:r>
              <a:rPr lang="en-US" sz="4400" dirty="0"/>
              <a:t>E  offers customers to visit a portrait exhibition</a:t>
            </a:r>
          </a:p>
          <a:p>
            <a:r>
              <a:rPr lang="en-US" sz="4400" dirty="0"/>
              <a:t>F  </a:t>
            </a:r>
            <a:r>
              <a:rPr lang="en-US" sz="4400" dirty="0" err="1"/>
              <a:t>specialises</a:t>
            </a:r>
            <a:r>
              <a:rPr lang="en-US" sz="4400" dirty="0"/>
              <a:t> in barbecue dishes</a:t>
            </a:r>
          </a:p>
          <a:p>
            <a:r>
              <a:rPr lang="en-US" sz="4400" dirty="0"/>
              <a:t>G  offers free drinks for lunch</a:t>
            </a:r>
          </a:p>
          <a:p>
            <a:r>
              <a:rPr lang="en-US" sz="4400" dirty="0"/>
              <a:t>H  can be visited before the play</a:t>
            </a:r>
          </a:p>
          <a:p>
            <a:endParaRPr lang="en-US" sz="4400" dirty="0"/>
          </a:p>
          <a:p>
            <a:endParaRPr lang="ru-RU" sz="4400" dirty="0"/>
          </a:p>
        </p:txBody>
      </p:sp>
    </p:spTree>
    <p:extLst>
      <p:ext uri="{BB962C8B-B14F-4D97-AF65-F5344CB8AC3E}">
        <p14:creationId xmlns:p14="http://schemas.microsoft.com/office/powerpoint/2010/main" val="24824348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proverbs</a:t>
            </a:r>
            <a:endParaRPr lang="ru-RU" dirty="0"/>
          </a:p>
        </p:txBody>
      </p:sp>
      <p:pic>
        <p:nvPicPr>
          <p:cNvPr id="1028"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556792"/>
            <a:ext cx="8208912" cy="4899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Юля.mp4">
            <a:hlinkClick r:id="" action="ppaction://media"/>
          </p:cNvPr>
          <p:cNvPicPr>
            <a:picLocks noGrp="1" noRot="1" noChangeAspect="1"/>
          </p:cNvPicPr>
          <p:nvPr>
            <p:ph idx="1"/>
            <a:videoFile r:link="rId1"/>
          </p:nvPr>
        </p:nvPicPr>
        <p:blipFill>
          <a:blip r:embed="rId3"/>
          <a:stretch>
            <a:fillRect/>
          </a:stretch>
        </p:blipFill>
        <p:spPr>
          <a:xfrm>
            <a:off x="0" y="0"/>
            <a:ext cx="9144000" cy="671514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Group work</a:t>
            </a:r>
            <a:endParaRPr lang="ru-RU" dirty="0"/>
          </a:p>
        </p:txBody>
      </p:sp>
      <p:sp>
        <p:nvSpPr>
          <p:cNvPr id="3" name="Объект 2"/>
          <p:cNvSpPr>
            <a:spLocks noGrp="1"/>
          </p:cNvSpPr>
          <p:nvPr>
            <p:ph idx="1"/>
          </p:nvPr>
        </p:nvSpPr>
        <p:spPr/>
        <p:txBody>
          <a:bodyPr>
            <a:normAutofit lnSpcReduction="10000"/>
          </a:bodyPr>
          <a:lstStyle/>
          <a:p>
            <a:r>
              <a:rPr lang="en-US" b="1" i="1" u="sng" dirty="0" smtClean="0">
                <a:latin typeface="+mj-lt"/>
              </a:rPr>
              <a:t>Create the concept of your own traditional Ukrainian-British restaurant:</a:t>
            </a:r>
          </a:p>
          <a:p>
            <a:pPr>
              <a:buFont typeface="Wingdings" panose="05000000000000000000" pitchFamily="2" charset="2"/>
              <a:buChar char="v"/>
            </a:pPr>
            <a:r>
              <a:rPr lang="en-US" b="1" i="1" dirty="0" smtClean="0">
                <a:latin typeface="+mj-lt"/>
              </a:rPr>
              <a:t>Name</a:t>
            </a:r>
          </a:p>
          <a:p>
            <a:pPr>
              <a:buFont typeface="Wingdings" panose="05000000000000000000" pitchFamily="2" charset="2"/>
              <a:buChar char="v"/>
            </a:pPr>
            <a:r>
              <a:rPr lang="en-US" b="1" i="1" dirty="0" smtClean="0">
                <a:latin typeface="+mj-lt"/>
              </a:rPr>
              <a:t>Location</a:t>
            </a:r>
          </a:p>
          <a:p>
            <a:pPr>
              <a:buFont typeface="Wingdings" panose="05000000000000000000" pitchFamily="2" charset="2"/>
              <a:buChar char="v"/>
            </a:pPr>
            <a:r>
              <a:rPr lang="en-US" b="1" i="1" dirty="0" smtClean="0">
                <a:latin typeface="+mj-lt"/>
              </a:rPr>
              <a:t>Working hours</a:t>
            </a:r>
          </a:p>
          <a:p>
            <a:pPr>
              <a:buFont typeface="Wingdings" panose="05000000000000000000" pitchFamily="2" charset="2"/>
              <a:buChar char="v"/>
            </a:pPr>
            <a:r>
              <a:rPr lang="en-US" b="1" i="1" dirty="0" smtClean="0">
                <a:latin typeface="+mj-lt"/>
              </a:rPr>
              <a:t>Characteristics </a:t>
            </a:r>
          </a:p>
          <a:p>
            <a:pPr>
              <a:buFont typeface="Wingdings" panose="05000000000000000000" pitchFamily="2" charset="2"/>
              <a:buChar char="v"/>
            </a:pPr>
            <a:r>
              <a:rPr lang="en-US" b="1" i="1" dirty="0" smtClean="0">
                <a:latin typeface="+mj-lt"/>
              </a:rPr>
              <a:t>Menu</a:t>
            </a:r>
          </a:p>
          <a:p>
            <a:pPr>
              <a:buFont typeface="Wingdings" panose="05000000000000000000" pitchFamily="2" charset="2"/>
              <a:buChar char="v"/>
            </a:pPr>
            <a:r>
              <a:rPr lang="en-US" b="1" i="1" dirty="0" smtClean="0">
                <a:latin typeface="+mj-lt"/>
              </a:rPr>
              <a:t>Central dish</a:t>
            </a:r>
          </a:p>
          <a:p>
            <a:pPr>
              <a:buFont typeface="Wingdings" panose="05000000000000000000" pitchFamily="2" charset="2"/>
              <a:buChar char="v"/>
            </a:pPr>
            <a:endParaRPr lang="ru-RU" b="1" i="1" dirty="0">
              <a:latin typeface="+mj-l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708920"/>
            <a:ext cx="5282952" cy="3416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65848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Summary of the lesson</a:t>
            </a:r>
            <a:endParaRPr lang="ru-RU" dirty="0"/>
          </a:p>
        </p:txBody>
      </p:sp>
      <p:sp>
        <p:nvSpPr>
          <p:cNvPr id="3" name="Объект 2"/>
          <p:cNvSpPr>
            <a:spLocks noGrp="1"/>
          </p:cNvSpPr>
          <p:nvPr>
            <p:ph idx="1"/>
          </p:nvPr>
        </p:nvSpPr>
        <p:spPr/>
        <p:txBody>
          <a:bodyPr>
            <a:normAutofit/>
          </a:bodyPr>
          <a:lstStyle/>
          <a:p>
            <a:r>
              <a:rPr lang="en-US" sz="4800" i="1" dirty="0" smtClean="0">
                <a:latin typeface="+mj-lt"/>
              </a:rPr>
              <a:t>What have we done at the lesson?</a:t>
            </a:r>
          </a:p>
          <a:p>
            <a:r>
              <a:rPr lang="en-US" sz="4800" i="1" dirty="0" smtClean="0">
                <a:latin typeface="+mj-lt"/>
              </a:rPr>
              <a:t>Students’ assessment</a:t>
            </a:r>
          </a:p>
          <a:p>
            <a:r>
              <a:rPr lang="en-US" sz="4800" i="1" dirty="0" smtClean="0">
                <a:latin typeface="+mj-lt"/>
              </a:rPr>
              <a:t>Students’ feedback</a:t>
            </a:r>
          </a:p>
          <a:p>
            <a:r>
              <a:rPr lang="en-US" sz="4800" i="1" dirty="0" smtClean="0">
                <a:latin typeface="+mj-lt"/>
              </a:rPr>
              <a:t>Homework</a:t>
            </a:r>
            <a:endParaRPr lang="ru-RU" sz="4800" i="1" dirty="0">
              <a:latin typeface="+mj-l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4120178"/>
            <a:ext cx="2923084" cy="1972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85364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i="1" dirty="0" smtClean="0"/>
              <a:t>objectives of the lesson</a:t>
            </a:r>
            <a:endParaRPr lang="ru-RU" b="1" i="1" dirty="0"/>
          </a:p>
        </p:txBody>
      </p:sp>
      <p:sp>
        <p:nvSpPr>
          <p:cNvPr id="3" name="Объект 2"/>
          <p:cNvSpPr>
            <a:spLocks noGrp="1"/>
          </p:cNvSpPr>
          <p:nvPr>
            <p:ph idx="1"/>
          </p:nvPr>
        </p:nvSpPr>
        <p:spPr>
          <a:xfrm>
            <a:off x="304800" y="1844824"/>
            <a:ext cx="8686800" cy="4752528"/>
          </a:xfrm>
        </p:spPr>
        <p:txBody>
          <a:bodyPr>
            <a:normAutofit fontScale="92500"/>
          </a:bodyPr>
          <a:lstStyle/>
          <a:p>
            <a:pPr lvl="0"/>
            <a:r>
              <a:rPr lang="en-US" dirty="0" smtClean="0"/>
              <a:t> </a:t>
            </a:r>
            <a:r>
              <a:rPr lang="en-US" b="1" i="1" dirty="0" smtClean="0"/>
              <a:t>to revise  </a:t>
            </a:r>
            <a:r>
              <a:rPr lang="en-US" b="1" i="1" dirty="0"/>
              <a:t>vocabulary on the topic;</a:t>
            </a:r>
            <a:endParaRPr lang="ru-RU" b="1" i="1" dirty="0"/>
          </a:p>
          <a:p>
            <a:pPr lvl="0"/>
            <a:r>
              <a:rPr lang="en-US" b="1" i="1" dirty="0" smtClean="0"/>
              <a:t> to </a:t>
            </a:r>
            <a:r>
              <a:rPr lang="en-US" b="1" i="1" dirty="0" err="1" smtClean="0"/>
              <a:t>practise</a:t>
            </a:r>
            <a:r>
              <a:rPr lang="en-US" b="1" i="1" dirty="0" smtClean="0"/>
              <a:t> reading and listening skills</a:t>
            </a:r>
          </a:p>
          <a:p>
            <a:pPr lvl="0"/>
            <a:r>
              <a:rPr lang="en-US" b="1" i="1" dirty="0" smtClean="0"/>
              <a:t> to talk </a:t>
            </a:r>
            <a:r>
              <a:rPr lang="en-US" b="1" i="1" dirty="0"/>
              <a:t>about traditional Ukrainian and British restaurants;</a:t>
            </a:r>
            <a:endParaRPr lang="ru-RU" b="1" i="1" dirty="0"/>
          </a:p>
          <a:p>
            <a:pPr lvl="0"/>
            <a:r>
              <a:rPr lang="en-US" b="1" i="1" dirty="0"/>
              <a:t> </a:t>
            </a:r>
            <a:r>
              <a:rPr lang="en-US" b="1" i="1" dirty="0" smtClean="0"/>
              <a:t>to </a:t>
            </a:r>
            <a:r>
              <a:rPr lang="en-US" b="1" i="1" dirty="0" err="1" smtClean="0"/>
              <a:t>practise</a:t>
            </a:r>
            <a:r>
              <a:rPr lang="en-US" b="1" i="1" dirty="0" smtClean="0"/>
              <a:t> </a:t>
            </a:r>
            <a:r>
              <a:rPr lang="en-US" b="1" i="1" dirty="0"/>
              <a:t>saying English proverbs about food  and matching them to their Ukrainian equivalents;</a:t>
            </a:r>
            <a:endParaRPr lang="ru-RU" b="1" i="1" dirty="0"/>
          </a:p>
          <a:p>
            <a:pPr lvl="0"/>
            <a:r>
              <a:rPr lang="en-US" b="1" i="1" dirty="0" smtClean="0"/>
              <a:t>to </a:t>
            </a:r>
            <a:r>
              <a:rPr lang="en-US" b="1" i="1" dirty="0" err="1" smtClean="0"/>
              <a:t>practise</a:t>
            </a:r>
            <a:r>
              <a:rPr lang="en-US" b="1" i="1" dirty="0" smtClean="0"/>
              <a:t> </a:t>
            </a:r>
            <a:r>
              <a:rPr lang="en-US" b="1" i="1" dirty="0"/>
              <a:t>in performing exam tasks;</a:t>
            </a:r>
            <a:endParaRPr lang="ru-RU" b="1" i="1" dirty="0"/>
          </a:p>
          <a:p>
            <a:pPr lvl="0"/>
            <a:r>
              <a:rPr lang="en-US" b="1" i="1" dirty="0"/>
              <a:t> </a:t>
            </a:r>
            <a:r>
              <a:rPr lang="en-US" b="1" i="1" dirty="0" smtClean="0"/>
              <a:t>to make up </a:t>
            </a:r>
            <a:r>
              <a:rPr lang="en-US" b="1" i="1" dirty="0"/>
              <a:t>the conception of </a:t>
            </a:r>
            <a:r>
              <a:rPr lang="en-US" b="1" i="1" dirty="0" smtClean="0"/>
              <a:t>a national </a:t>
            </a:r>
            <a:r>
              <a:rPr lang="en-US" b="1" i="1" dirty="0"/>
              <a:t>restaurant. </a:t>
            </a:r>
            <a:endParaRPr lang="ru-RU" b="1" i="1" dirty="0"/>
          </a:p>
          <a:p>
            <a:endParaRPr lang="ru-RU"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70898" y="260648"/>
            <a:ext cx="1872208" cy="1872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83982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04800" y="457200"/>
            <a:ext cx="8686800" cy="1459632"/>
          </a:xfrm>
        </p:spPr>
        <p:txBody>
          <a:bodyPr>
            <a:noAutofit/>
          </a:bodyPr>
          <a:lstStyle/>
          <a:p>
            <a:pPr algn="ctr"/>
            <a:r>
              <a:rPr lang="en-US" sz="4000" b="1" i="1" dirty="0" smtClean="0">
                <a:latin typeface="Aharoni" panose="02010803020104030203" pitchFamily="2" charset="-79"/>
                <a:cs typeface="Aharoni" panose="02010803020104030203" pitchFamily="2" charset="-79"/>
              </a:rPr>
              <a:t>Thank you </a:t>
            </a:r>
            <a:br>
              <a:rPr lang="en-US" sz="4000" b="1" i="1" dirty="0" smtClean="0">
                <a:latin typeface="Aharoni" panose="02010803020104030203" pitchFamily="2" charset="-79"/>
                <a:cs typeface="Aharoni" panose="02010803020104030203" pitchFamily="2" charset="-79"/>
              </a:rPr>
            </a:br>
            <a:r>
              <a:rPr lang="en-US" sz="4000" b="1" i="1" dirty="0" smtClean="0">
                <a:latin typeface="Aharoni" panose="02010803020104030203" pitchFamily="2" charset="-79"/>
                <a:cs typeface="Aharoni" panose="02010803020104030203" pitchFamily="2" charset="-79"/>
              </a:rPr>
              <a:t>for your work and attention</a:t>
            </a:r>
            <a:endParaRPr lang="ru-RU" sz="4000" b="1" i="1" dirty="0">
              <a:latin typeface="+mn-lt"/>
              <a:cs typeface="Aharoni" panose="02010803020104030203" pitchFamily="2" charset="-79"/>
            </a:endParaRPr>
          </a:p>
        </p:txBody>
      </p:sp>
      <p:pic>
        <p:nvPicPr>
          <p:cNvPr id="41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935847"/>
            <a:ext cx="2880320"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6" name="Picture 10"/>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935847"/>
            <a:ext cx="2520280"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960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motto:</a:t>
            </a:r>
            <a:endParaRPr lang="ru-RU" dirty="0"/>
          </a:p>
        </p:txBody>
      </p:sp>
      <p:sp>
        <p:nvSpPr>
          <p:cNvPr id="3" name="Объект 2"/>
          <p:cNvSpPr>
            <a:spLocks noGrp="1"/>
          </p:cNvSpPr>
          <p:nvPr>
            <p:ph idx="1"/>
          </p:nvPr>
        </p:nvSpPr>
        <p:spPr/>
        <p:txBody>
          <a:bodyPr/>
          <a:lstStyle/>
          <a:p>
            <a:r>
              <a:rPr lang="en-US" sz="4000" b="1" i="1" dirty="0"/>
              <a:t>So </a:t>
            </a:r>
            <a:r>
              <a:rPr lang="en-US" sz="4000" b="1" i="1"/>
              <a:t>many </a:t>
            </a:r>
            <a:r>
              <a:rPr lang="en-US" sz="4000" b="1" i="1" smtClean="0"/>
              <a:t>countries, </a:t>
            </a:r>
            <a:r>
              <a:rPr lang="en-US" sz="4000" b="1" i="1" dirty="0"/>
              <a:t>so many </a:t>
            </a:r>
            <a:r>
              <a:rPr lang="en-US" sz="4000" b="1" i="1" dirty="0" smtClean="0"/>
              <a:t>customs</a:t>
            </a:r>
            <a:endParaRPr lang="en-US" sz="4000" b="1" i="1" dirty="0"/>
          </a:p>
          <a:p>
            <a:endParaRPr lang="en-US" dirty="0"/>
          </a:p>
          <a:p>
            <a:endParaRPr lang="ru-RU"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34" y="2857496"/>
            <a:ext cx="80772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6242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Borsch</a:t>
            </a:r>
            <a:endParaRPr lang="ru-RU"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14450" y="1597819"/>
            <a:ext cx="6667500" cy="443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8657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varenyky</a:t>
            </a:r>
            <a:endParaRPr lang="ru-RU"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30892" y="1554163"/>
            <a:ext cx="6034616"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4425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Holubtsi</a:t>
            </a:r>
            <a:endParaRPr lang="ru-RU"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1554163"/>
            <a:ext cx="5400600"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553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deruny</a:t>
            </a:r>
            <a:endParaRPr lang="ru-RU"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97270" y="1554163"/>
            <a:ext cx="7101860"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4767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salo</a:t>
            </a:r>
            <a:endParaRPr lang="ru-RU"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7966" y="1554163"/>
            <a:ext cx="6780467"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06426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haggis</a:t>
            </a:r>
            <a:endParaRPr lang="ru-RU"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1554163"/>
            <a:ext cx="7200800"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4397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193</TotalTime>
  <Words>705</Words>
  <Application>Microsoft Office PowerPoint</Application>
  <PresentationFormat>Экран (4:3)</PresentationFormat>
  <Paragraphs>62</Paragraphs>
  <Slides>20</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Трек</vt:lpstr>
      <vt:lpstr>Ukrainian and British cuisine</vt:lpstr>
      <vt:lpstr>objectives of the lesson</vt:lpstr>
      <vt:lpstr>motto:</vt:lpstr>
      <vt:lpstr>Borsch</vt:lpstr>
      <vt:lpstr>varenyky</vt:lpstr>
      <vt:lpstr>Holubtsi</vt:lpstr>
      <vt:lpstr>deruny</vt:lpstr>
      <vt:lpstr>salo</vt:lpstr>
      <vt:lpstr>haggis</vt:lpstr>
      <vt:lpstr>Full english breakfast</vt:lpstr>
      <vt:lpstr>Fish and chips</vt:lpstr>
      <vt:lpstr>Christmas pudding</vt:lpstr>
      <vt:lpstr>English tea</vt:lpstr>
      <vt:lpstr>Students’ presentations</vt:lpstr>
      <vt:lpstr>reading</vt:lpstr>
      <vt:lpstr>proverbs</vt:lpstr>
      <vt:lpstr>Презентация PowerPoint</vt:lpstr>
      <vt:lpstr>Group work</vt:lpstr>
      <vt:lpstr>Summary of the lesson</vt:lpstr>
      <vt:lpstr>Thank you  for your work and attention</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Ukrainian and British cuisine</dc:title>
  <dc:creator>22</dc:creator>
  <cp:lastModifiedBy>22</cp:lastModifiedBy>
  <cp:revision>22</cp:revision>
  <dcterms:created xsi:type="dcterms:W3CDTF">2015-12-16T19:22:22Z</dcterms:created>
  <dcterms:modified xsi:type="dcterms:W3CDTF">2015-12-20T09:32:27Z</dcterms:modified>
</cp:coreProperties>
</file>