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0" r:id="rId2"/>
    <p:sldId id="259" r:id="rId3"/>
    <p:sldId id="257" r:id="rId4"/>
    <p:sldId id="261" r:id="rId5"/>
    <p:sldId id="293" r:id="rId6"/>
    <p:sldId id="290" r:id="rId7"/>
    <p:sldId id="280" r:id="rId8"/>
    <p:sldId id="291" r:id="rId9"/>
    <p:sldId id="276" r:id="rId10"/>
    <p:sldId id="279" r:id="rId11"/>
    <p:sldId id="277" r:id="rId12"/>
    <p:sldId id="278" r:id="rId13"/>
    <p:sldId id="281" r:id="rId14"/>
    <p:sldId id="288" r:id="rId15"/>
    <p:sldId id="282" r:id="rId16"/>
    <p:sldId id="262" r:id="rId17"/>
    <p:sldId id="283" r:id="rId18"/>
    <p:sldId id="264" r:id="rId19"/>
    <p:sldId id="263" r:id="rId20"/>
    <p:sldId id="265" r:id="rId21"/>
    <p:sldId id="267" r:id="rId22"/>
    <p:sldId id="268" r:id="rId23"/>
    <p:sldId id="269" r:id="rId24"/>
    <p:sldId id="294" r:id="rId25"/>
    <p:sldId id="284" r:id="rId26"/>
    <p:sldId id="285" r:id="rId27"/>
    <p:sldId id="286" r:id="rId2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20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D57DAC81-EB43-4B33-A48A-272BD435366A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A0CEFD1-7C56-44BD-AFB7-216BF95BB0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151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CEFD1-7C56-44BD-AFB7-216BF95BB0C8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821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CEFD1-7C56-44BD-AFB7-216BF95BB0C8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068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CEFD1-7C56-44BD-AFB7-216BF95BB0C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90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A397E93-E5A3-43C7-949F-8F66D2D104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742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6.png"/><Relationship Id="rId4" Type="http://schemas.microsoft.com/office/2007/relationships/hdphoto" Target="../media/hdphoto1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jpeg"/><Relationship Id="rId7" Type="http://schemas.microsoft.com/office/2007/relationships/hdphoto" Target="../media/hdphoto15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4.wdp"/><Relationship Id="rId4" Type="http://schemas.openxmlformats.org/officeDocument/2006/relationships/image" Target="../media/image28.png"/><Relationship Id="rId9" Type="http://schemas.microsoft.com/office/2007/relationships/hdphoto" Target="../media/hdphoto1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microsoft.com/office/2007/relationships/hdphoto" Target="../media/hdphoto21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microsoft.com/office/2007/relationships/hdphoto" Target="../media/hdphoto21.wdp"/><Relationship Id="rId3" Type="http://schemas.openxmlformats.org/officeDocument/2006/relationships/image" Target="../media/image31.jpeg"/><Relationship Id="rId7" Type="http://schemas.microsoft.com/office/2007/relationships/hdphoto" Target="../media/hdphoto18.wdp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microsoft.com/office/2007/relationships/hdphoto" Target="../media/hdphoto20.wdp"/><Relationship Id="rId5" Type="http://schemas.microsoft.com/office/2007/relationships/hdphoto" Target="../media/hdphoto17.wdp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microsoft.com/office/2007/relationships/hdphoto" Target="../media/hdphoto19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jpeg"/><Relationship Id="rId7" Type="http://schemas.microsoft.com/office/2007/relationships/hdphoto" Target="../media/hdphoto4.wdp"/><Relationship Id="rId12" Type="http://schemas.microsoft.com/office/2007/relationships/hdphoto" Target="../media/hdphoto6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microsoft.com/office/2007/relationships/hdphoto" Target="../media/hdphoto3.wdp"/><Relationship Id="rId10" Type="http://schemas.openxmlformats.org/officeDocument/2006/relationships/image" Target="../media/image10.jpe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0.png"/><Relationship Id="rId4" Type="http://schemas.microsoft.com/office/2007/relationships/hdphoto" Target="../media/hdphoto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p\Desktop\13190359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09" y="0"/>
            <a:ext cx="9007945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63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74638"/>
            <a:ext cx="8424862" cy="1143000"/>
          </a:xfrm>
        </p:spPr>
        <p:txBody>
          <a:bodyPr>
            <a:normAutofit fontScale="90000"/>
          </a:bodyPr>
          <a:lstStyle/>
          <a:p>
            <a:r>
              <a:rPr lang="en-US" altLang="ru-RU" sz="4000" b="1">
                <a:solidFill>
                  <a:schemeClr val="accent2"/>
                </a:solidFill>
                <a:latin typeface="Comic Sans MS" pitchFamily="66" charset="0"/>
              </a:rPr>
              <a:t>Regular verbs</a:t>
            </a:r>
            <a:br>
              <a:rPr lang="en-US" altLang="ru-RU" sz="4000" b="1">
                <a:solidFill>
                  <a:schemeClr val="accent2"/>
                </a:solidFill>
                <a:latin typeface="Comic Sans MS" pitchFamily="66" charset="0"/>
              </a:rPr>
            </a:br>
            <a:r>
              <a:rPr lang="en-US" altLang="ru-RU" sz="4000" b="1">
                <a:solidFill>
                  <a:schemeClr val="accent2"/>
                </a:solidFill>
                <a:latin typeface="Comic Sans MS" pitchFamily="66" charset="0"/>
              </a:rPr>
              <a:t>V </a:t>
            </a:r>
            <a:r>
              <a:rPr lang="en-US" altLang="ru-RU" sz="4000" b="1">
                <a:solidFill>
                  <a:schemeClr val="accent2"/>
                </a:solidFill>
                <a:latin typeface="Comic Sans MS" pitchFamily="66" charset="0"/>
                <a:cs typeface="Arial" charset="0"/>
              </a:rPr>
              <a:t>→ V- </a:t>
            </a:r>
            <a:r>
              <a:rPr lang="en-US" altLang="ru-RU" sz="4000" b="1">
                <a:solidFill>
                  <a:srgbClr val="CC0000"/>
                </a:solidFill>
                <a:latin typeface="Comic Sans MS" pitchFamily="66" charset="0"/>
                <a:cs typeface="Arial" charset="0"/>
              </a:rPr>
              <a:t>ed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2170113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ru-RU" sz="3200" b="1" dirty="0">
                <a:solidFill>
                  <a:srgbClr val="CC0000"/>
                </a:solidFill>
                <a:cs typeface="Arial" charset="0"/>
              </a:rPr>
              <a:t>[t]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Watch</a:t>
            </a:r>
            <a:r>
              <a:rPr lang="en-US" altLang="ru-RU" sz="32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Walk</a:t>
            </a:r>
            <a:r>
              <a:rPr lang="en-US" altLang="ru-RU" sz="32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Talk</a:t>
            </a:r>
            <a:r>
              <a:rPr lang="en-US" altLang="ru-RU" sz="32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Finish</a:t>
            </a:r>
            <a:r>
              <a:rPr lang="en-US" altLang="ru-RU" sz="32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Look</a:t>
            </a:r>
            <a:r>
              <a:rPr lang="en-US" altLang="ru-RU" sz="3200" b="1" dirty="0">
                <a:solidFill>
                  <a:srgbClr val="CC000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endParaRPr lang="ru-RU" altLang="ru-RU" dirty="0">
              <a:latin typeface="Comic Sans MS" pitchFamily="66" charset="0"/>
            </a:endParaRP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6084888" y="1600200"/>
            <a:ext cx="2447925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ru-RU" sz="3200" b="1" dirty="0">
                <a:solidFill>
                  <a:srgbClr val="00B050"/>
                </a:solidFill>
                <a:cs typeface="Arial" charset="0"/>
              </a:rPr>
              <a:t>[id]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Skat</a:t>
            </a:r>
            <a:r>
              <a:rPr lang="en-US" altLang="ru-RU" sz="3200" b="1" dirty="0">
                <a:solidFill>
                  <a:srgbClr val="00B05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Want</a:t>
            </a:r>
            <a:r>
              <a:rPr lang="en-US" altLang="ru-RU" sz="3200" b="1" dirty="0">
                <a:solidFill>
                  <a:srgbClr val="00B05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Collect</a:t>
            </a:r>
            <a:r>
              <a:rPr lang="en-US" altLang="ru-RU" sz="3200" b="1" dirty="0">
                <a:solidFill>
                  <a:srgbClr val="00B05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Paint</a:t>
            </a:r>
            <a:r>
              <a:rPr lang="en-US" altLang="ru-RU" sz="3200" b="1" dirty="0">
                <a:solidFill>
                  <a:srgbClr val="00B050"/>
                </a:solidFill>
                <a:latin typeface="Comic Sans MS" pitchFamily="66" charset="0"/>
              </a:rPr>
              <a:t>ed</a:t>
            </a:r>
          </a:p>
          <a:p>
            <a:pPr>
              <a:buFontTx/>
              <a:buNone/>
            </a:pPr>
            <a:r>
              <a:rPr lang="en-US" altLang="ru-RU" sz="3200" b="1" dirty="0">
                <a:latin typeface="Comic Sans MS" pitchFamily="66" charset="0"/>
              </a:rPr>
              <a:t>need</a:t>
            </a:r>
            <a:r>
              <a:rPr lang="en-US" altLang="ru-RU" sz="3200" b="1" dirty="0">
                <a:solidFill>
                  <a:srgbClr val="00B050"/>
                </a:solidFill>
                <a:latin typeface="Comic Sans MS" pitchFamily="66" charset="0"/>
              </a:rPr>
              <a:t>ed</a:t>
            </a:r>
            <a:endParaRPr lang="ru-RU" alt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2700338" y="1700213"/>
            <a:ext cx="30241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419475" y="1557338"/>
            <a:ext cx="2016125" cy="497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3200" b="1" dirty="0">
                <a:solidFill>
                  <a:srgbClr val="0070C0"/>
                </a:solidFill>
                <a:cs typeface="Arial" charset="0"/>
              </a:rPr>
              <a:t>[d]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Play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Learn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Tri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Cri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Smil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</a:p>
          <a:p>
            <a:pPr>
              <a:spcBef>
                <a:spcPct val="50000"/>
              </a:spcBef>
            </a:pPr>
            <a:r>
              <a:rPr lang="en-US" altLang="ru-RU" sz="3200" b="1" dirty="0">
                <a:latin typeface="Comic Sans MS" pitchFamily="66" charset="0"/>
              </a:rPr>
              <a:t>studi</a:t>
            </a:r>
            <a:r>
              <a:rPr lang="en-US" altLang="ru-RU" sz="3200" b="1" dirty="0">
                <a:solidFill>
                  <a:srgbClr val="0070C0"/>
                </a:solidFill>
                <a:latin typeface="Comic Sans MS" pitchFamily="66" charset="0"/>
              </a:rPr>
              <a:t>ed</a:t>
            </a:r>
            <a:endParaRPr lang="ru-RU" altLang="ru-RU" sz="32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hp\Desktop\папки\НРС\відкритий урок\0_6bef3_18ee2dd7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10157" y="4548683"/>
            <a:ext cx="1676983" cy="230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p\Desktop\папки\НРС\відкритий урок\272e715f-20d5-4b60-8529-3238ec06d8f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20" y="312167"/>
            <a:ext cx="1033195" cy="155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903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hp\Desktop\фон\137259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44264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235" r="97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1913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25" b="100000" l="6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348880"/>
            <a:ext cx="31432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476672"/>
            <a:ext cx="5480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IRREGULAR VERBS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387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p\Desktop\фон\big_thumb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34" y="0"/>
            <a:ext cx="9176534" cy="689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100000" l="9977" r="92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08720"/>
            <a:ext cx="3542798" cy="5324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900" b="99600" l="9578" r="895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404664"/>
            <a:ext cx="4304272" cy="518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21374"/>
            <a:ext cx="3719339" cy="3719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04664"/>
            <a:ext cx="11785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 </a:t>
            </a:r>
            <a:r>
              <a:rPr lang="uk-UA" sz="5400" b="1" dirty="0" smtClean="0"/>
              <a:t>ф.</a:t>
            </a:r>
            <a:endParaRPr lang="ru-RU" sz="5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620688"/>
            <a:ext cx="1205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</a:t>
            </a:r>
            <a:r>
              <a:rPr lang="en-US" sz="5400" b="1" dirty="0"/>
              <a:t>I</a:t>
            </a:r>
            <a:r>
              <a:rPr lang="uk-UA" sz="5400" b="1" dirty="0" smtClean="0"/>
              <a:t>ф.</a:t>
            </a:r>
            <a:endParaRPr lang="ru-RU" sz="5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600188" y="1795268"/>
            <a:ext cx="1547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III </a:t>
            </a:r>
            <a:r>
              <a:rPr lang="uk-UA" sz="5400" b="1" dirty="0" smtClean="0"/>
              <a:t>ф.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5143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hp\Desktop\фон\big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403" y="0"/>
            <a:ext cx="9272403" cy="683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5538183" y="4005064"/>
            <a:ext cx="5538183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Have –had –</a:t>
            </a:r>
            <a:r>
              <a:rPr lang="uk-UA" sz="3600" dirty="0" smtClean="0"/>
              <a:t> мати</a:t>
            </a:r>
          </a:p>
          <a:p>
            <a:r>
              <a:rPr lang="en-US" sz="3600" dirty="0" smtClean="0"/>
              <a:t>Do- did –</a:t>
            </a:r>
            <a:r>
              <a:rPr lang="uk-UA" sz="3600" dirty="0" smtClean="0"/>
              <a:t>робити</a:t>
            </a:r>
          </a:p>
          <a:p>
            <a:r>
              <a:rPr lang="en-US" sz="3600" dirty="0" smtClean="0"/>
              <a:t>Meet –met- </a:t>
            </a:r>
            <a:r>
              <a:rPr lang="uk-UA" sz="3600" dirty="0" smtClean="0"/>
              <a:t>зустрічати</a:t>
            </a:r>
          </a:p>
          <a:p>
            <a:r>
              <a:rPr lang="en-US" sz="3600" dirty="0" smtClean="0"/>
              <a:t>Go – went-</a:t>
            </a:r>
            <a:r>
              <a:rPr lang="uk-UA" sz="3600" dirty="0" smtClean="0"/>
              <a:t> йти, їхати</a:t>
            </a:r>
          </a:p>
          <a:p>
            <a:r>
              <a:rPr lang="en-US" sz="3600" dirty="0" smtClean="0"/>
              <a:t>Put – put- </a:t>
            </a:r>
            <a:r>
              <a:rPr lang="ru-RU" sz="3600" dirty="0" err="1" smtClean="0"/>
              <a:t>класти</a:t>
            </a:r>
            <a:endParaRPr lang="ru-RU" sz="3600" dirty="0" smtClean="0"/>
          </a:p>
          <a:p>
            <a:r>
              <a:rPr lang="en-US" sz="3600" dirty="0" smtClean="0"/>
              <a:t>Make – made –</a:t>
            </a:r>
            <a:r>
              <a:rPr lang="uk-UA" sz="3600" dirty="0" smtClean="0"/>
              <a:t>робити</a:t>
            </a:r>
            <a:endParaRPr lang="en-US" sz="3600" dirty="0" smtClean="0"/>
          </a:p>
          <a:p>
            <a:r>
              <a:rPr lang="en-US" sz="3600" dirty="0" smtClean="0"/>
              <a:t>Get – got- </a:t>
            </a:r>
            <a:r>
              <a:rPr lang="uk-UA" sz="3600" dirty="0" smtClean="0"/>
              <a:t>отримувати</a:t>
            </a:r>
          </a:p>
          <a:p>
            <a:r>
              <a:rPr lang="en-US" sz="3600" dirty="0" smtClean="0"/>
              <a:t>Fly- flew- </a:t>
            </a:r>
            <a:r>
              <a:rPr lang="uk-UA" sz="3600" dirty="0" smtClean="0"/>
              <a:t>літати</a:t>
            </a:r>
          </a:p>
          <a:p>
            <a:r>
              <a:rPr lang="en-US" sz="3600" dirty="0" smtClean="0"/>
              <a:t>Read – read- </a:t>
            </a:r>
            <a:r>
              <a:rPr lang="uk-UA" sz="3600" dirty="0" smtClean="0"/>
              <a:t>читати</a:t>
            </a:r>
          </a:p>
          <a:p>
            <a:r>
              <a:rPr lang="en-US" sz="3600" dirty="0" smtClean="0"/>
              <a:t>Be – </a:t>
            </a:r>
            <a:r>
              <a:rPr lang="en-US" sz="3600" dirty="0" err="1" smtClean="0"/>
              <a:t>was,were</a:t>
            </a:r>
            <a:r>
              <a:rPr lang="en-US" sz="3600" dirty="0" smtClean="0"/>
              <a:t> – </a:t>
            </a:r>
            <a:r>
              <a:rPr lang="uk-UA" sz="3600" dirty="0" smtClean="0"/>
              <a:t>бути</a:t>
            </a:r>
          </a:p>
          <a:p>
            <a:r>
              <a:rPr lang="en-US" sz="3600" dirty="0" smtClean="0"/>
              <a:t>Bring – brought- </a:t>
            </a:r>
            <a:r>
              <a:rPr lang="uk-UA" sz="3600" dirty="0" smtClean="0"/>
              <a:t>при носити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3446" y="404664"/>
            <a:ext cx="1224566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Have</a:t>
            </a:r>
          </a:p>
          <a:p>
            <a:r>
              <a:rPr lang="en-US" sz="3600" dirty="0" smtClean="0"/>
              <a:t>Do</a:t>
            </a:r>
          </a:p>
          <a:p>
            <a:r>
              <a:rPr lang="en-US" sz="3600" dirty="0" smtClean="0"/>
              <a:t>Meet</a:t>
            </a:r>
          </a:p>
          <a:p>
            <a:r>
              <a:rPr lang="en-US" sz="3600" dirty="0" smtClean="0"/>
              <a:t>Go</a:t>
            </a:r>
          </a:p>
          <a:p>
            <a:r>
              <a:rPr lang="en-US" sz="3600" dirty="0" smtClean="0"/>
              <a:t>Put </a:t>
            </a:r>
          </a:p>
          <a:p>
            <a:r>
              <a:rPr lang="en-US" sz="3600" dirty="0" smtClean="0"/>
              <a:t>Make</a:t>
            </a:r>
          </a:p>
          <a:p>
            <a:r>
              <a:rPr lang="en-US" sz="3600" dirty="0" smtClean="0"/>
              <a:t>Get</a:t>
            </a:r>
          </a:p>
          <a:p>
            <a:r>
              <a:rPr lang="en-US" sz="3600" dirty="0" smtClean="0"/>
              <a:t>Fly</a:t>
            </a:r>
          </a:p>
          <a:p>
            <a:r>
              <a:rPr lang="en-US" sz="3600" dirty="0" smtClean="0"/>
              <a:t>Read</a:t>
            </a:r>
          </a:p>
          <a:p>
            <a:r>
              <a:rPr lang="en-US" sz="3600" dirty="0" smtClean="0"/>
              <a:t>Be</a:t>
            </a:r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279671" y="404664"/>
            <a:ext cx="2070503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d</a:t>
            </a:r>
            <a:r>
              <a:rPr lang="en-US" sz="3600" dirty="0" smtClean="0"/>
              <a:t>id</a:t>
            </a:r>
          </a:p>
          <a:p>
            <a:r>
              <a:rPr lang="en-US" sz="3600" dirty="0"/>
              <a:t>h</a:t>
            </a:r>
            <a:r>
              <a:rPr lang="en-US" sz="3600" dirty="0" smtClean="0"/>
              <a:t>ad</a:t>
            </a:r>
          </a:p>
          <a:p>
            <a:r>
              <a:rPr lang="en-US" sz="3600" dirty="0"/>
              <a:t>w</a:t>
            </a:r>
            <a:r>
              <a:rPr lang="en-US" sz="3600" dirty="0" smtClean="0"/>
              <a:t>ent</a:t>
            </a:r>
          </a:p>
          <a:p>
            <a:r>
              <a:rPr lang="en-US" sz="3600" dirty="0"/>
              <a:t>m</a:t>
            </a:r>
            <a:r>
              <a:rPr lang="en-US" sz="3600" dirty="0" smtClean="0"/>
              <a:t>et</a:t>
            </a:r>
          </a:p>
          <a:p>
            <a:r>
              <a:rPr lang="en-US" sz="3600" dirty="0"/>
              <a:t>m</a:t>
            </a:r>
            <a:r>
              <a:rPr lang="en-US" sz="3600" dirty="0" smtClean="0"/>
              <a:t>ade</a:t>
            </a:r>
          </a:p>
          <a:p>
            <a:r>
              <a:rPr lang="en-US" sz="3600" dirty="0"/>
              <a:t>p</a:t>
            </a:r>
            <a:r>
              <a:rPr lang="en-US" sz="3600" dirty="0" smtClean="0"/>
              <a:t>ut</a:t>
            </a:r>
          </a:p>
          <a:p>
            <a:r>
              <a:rPr lang="en-US" sz="3600" dirty="0"/>
              <a:t>f</a:t>
            </a:r>
            <a:r>
              <a:rPr lang="en-US" sz="3600" dirty="0" smtClean="0"/>
              <a:t>lew</a:t>
            </a:r>
          </a:p>
          <a:p>
            <a:r>
              <a:rPr lang="en-US" sz="3600" dirty="0"/>
              <a:t>g</a:t>
            </a:r>
            <a:r>
              <a:rPr lang="en-US" sz="3600" dirty="0" smtClean="0"/>
              <a:t>ot</a:t>
            </a:r>
          </a:p>
          <a:p>
            <a:r>
              <a:rPr lang="en-US" sz="3600" dirty="0" smtClean="0"/>
              <a:t>was, were</a:t>
            </a:r>
          </a:p>
          <a:p>
            <a:r>
              <a:rPr lang="en-US" sz="3600" dirty="0" smtClean="0"/>
              <a:t>read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0219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hp\Desktop\фон\big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403" y="0"/>
            <a:ext cx="9272403" cy="683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404664"/>
            <a:ext cx="5538183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Have –had –</a:t>
            </a:r>
            <a:r>
              <a:rPr lang="uk-UA" sz="3600" dirty="0" smtClean="0"/>
              <a:t> мати</a:t>
            </a:r>
          </a:p>
          <a:p>
            <a:r>
              <a:rPr lang="en-US" sz="3600" dirty="0" smtClean="0"/>
              <a:t>Do- did –</a:t>
            </a:r>
            <a:r>
              <a:rPr lang="uk-UA" sz="3600" dirty="0" smtClean="0"/>
              <a:t>робити</a:t>
            </a:r>
          </a:p>
          <a:p>
            <a:r>
              <a:rPr lang="en-US" sz="3600" dirty="0" smtClean="0"/>
              <a:t>Meet –met- </a:t>
            </a:r>
            <a:r>
              <a:rPr lang="uk-UA" sz="3600" dirty="0" smtClean="0"/>
              <a:t>зустрічати</a:t>
            </a:r>
          </a:p>
          <a:p>
            <a:r>
              <a:rPr lang="en-US" sz="3600" dirty="0" smtClean="0"/>
              <a:t>Go – went-</a:t>
            </a:r>
            <a:r>
              <a:rPr lang="uk-UA" sz="3600" dirty="0" smtClean="0"/>
              <a:t> йти, їхати</a:t>
            </a:r>
          </a:p>
          <a:p>
            <a:r>
              <a:rPr lang="en-US" sz="3600" dirty="0" smtClean="0"/>
              <a:t>Put – put- </a:t>
            </a:r>
            <a:r>
              <a:rPr lang="ru-RU" sz="3600" dirty="0" err="1" smtClean="0"/>
              <a:t>класти</a:t>
            </a:r>
            <a:endParaRPr lang="ru-RU" sz="3600" dirty="0" smtClean="0"/>
          </a:p>
          <a:p>
            <a:r>
              <a:rPr lang="en-US" sz="3600" dirty="0" smtClean="0"/>
              <a:t>Make – made –</a:t>
            </a:r>
            <a:r>
              <a:rPr lang="uk-UA" sz="3600" dirty="0" smtClean="0"/>
              <a:t>робити</a:t>
            </a:r>
            <a:endParaRPr lang="en-US" sz="3600" dirty="0" smtClean="0"/>
          </a:p>
          <a:p>
            <a:r>
              <a:rPr lang="en-US" sz="3600" dirty="0" smtClean="0"/>
              <a:t>Get – got- </a:t>
            </a:r>
            <a:r>
              <a:rPr lang="uk-UA" sz="3600" dirty="0" smtClean="0"/>
              <a:t>отримувати</a:t>
            </a:r>
          </a:p>
          <a:p>
            <a:r>
              <a:rPr lang="en-US" sz="3600" dirty="0" smtClean="0"/>
              <a:t>Fly- flew- </a:t>
            </a:r>
            <a:r>
              <a:rPr lang="uk-UA" sz="3600" dirty="0" smtClean="0"/>
              <a:t>літати</a:t>
            </a:r>
          </a:p>
          <a:p>
            <a:r>
              <a:rPr lang="en-US" sz="3600" dirty="0" smtClean="0"/>
              <a:t>Read – read- </a:t>
            </a:r>
            <a:r>
              <a:rPr lang="uk-UA" sz="3600" dirty="0" smtClean="0"/>
              <a:t>читати</a:t>
            </a:r>
          </a:p>
          <a:p>
            <a:r>
              <a:rPr lang="en-US" sz="3600" dirty="0" smtClean="0"/>
              <a:t>Be – </a:t>
            </a:r>
            <a:r>
              <a:rPr lang="en-US" sz="3600" dirty="0" err="1" smtClean="0"/>
              <a:t>was,were</a:t>
            </a:r>
            <a:r>
              <a:rPr lang="en-US" sz="3600" dirty="0" smtClean="0"/>
              <a:t> – </a:t>
            </a:r>
            <a:r>
              <a:rPr lang="uk-UA" sz="3600" dirty="0" smtClean="0"/>
              <a:t>бути</a:t>
            </a:r>
          </a:p>
          <a:p>
            <a:r>
              <a:rPr lang="en-US" sz="3600" dirty="0" smtClean="0"/>
              <a:t>Bring – brought- </a:t>
            </a:r>
            <a:r>
              <a:rPr lang="uk-UA" sz="3600" dirty="0" smtClean="0"/>
              <a:t>приносити</a:t>
            </a:r>
          </a:p>
        </p:txBody>
      </p:sp>
    </p:spTree>
    <p:extLst>
      <p:ext uri="{BB962C8B-B14F-4D97-AF65-F5344CB8AC3E}">
        <p14:creationId xmlns:p14="http://schemas.microsoft.com/office/powerpoint/2010/main" val="98778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hp\Desktop\фон\SinAbstrSlideMin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836712"/>
            <a:ext cx="2877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Negative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9673" y="2967335"/>
            <a:ext cx="1888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idn’t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528" y="1556792"/>
            <a:ext cx="1154832" cy="172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94" b="99688" l="1875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38" y="1377064"/>
            <a:ext cx="1789678" cy="198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8" b="100000" l="560" r="995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080" y="1575470"/>
            <a:ext cx="1093891" cy="172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3632647" y="2967335"/>
            <a:ext cx="1227385" cy="3112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632647" y="2967335"/>
            <a:ext cx="1093891" cy="3112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20072" y="2780928"/>
            <a:ext cx="1080120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20072" y="2780928"/>
            <a:ext cx="1080120" cy="49766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804248" y="2780928"/>
            <a:ext cx="1224136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804248" y="2780928"/>
            <a:ext cx="1224136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28644" y="3122966"/>
            <a:ext cx="12041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solidFill>
                  <a:srgbClr val="00B0F0"/>
                </a:solidFill>
              </a:rPr>
              <a:t>-</a:t>
            </a:r>
            <a:r>
              <a:rPr lang="en-US" sz="6000" b="1" i="1" dirty="0" err="1" smtClean="0">
                <a:solidFill>
                  <a:srgbClr val="00B0F0"/>
                </a:solidFill>
              </a:rPr>
              <a:t>ed</a:t>
            </a:r>
            <a:endParaRPr lang="ru-RU" sz="6000" b="1" i="1" dirty="0">
              <a:solidFill>
                <a:srgbClr val="00B0F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5330912" y="3451322"/>
            <a:ext cx="595035" cy="46166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233215" y="3451322"/>
            <a:ext cx="595035" cy="5064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900" b="99600" l="9578" r="895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82700"/>
            <a:ext cx="1694015" cy="2040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726538" y="4759191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II </a:t>
            </a:r>
            <a:r>
              <a:rPr lang="uk-UA" b="1" dirty="0" smtClean="0">
                <a:cs typeface="Aharoni" panose="02010803020104030203" pitchFamily="2" charset="-79"/>
              </a:rPr>
              <a:t>ф</a:t>
            </a:r>
            <a:r>
              <a:rPr lang="uk-UA" b="1" dirty="0" smtClean="0"/>
              <a:t>.</a:t>
            </a:r>
            <a:endParaRPr lang="ru-RU" b="1" dirty="0"/>
          </a:p>
        </p:txBody>
      </p:sp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9977" r="92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810" y="3897119"/>
            <a:ext cx="1895564" cy="218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Прямоугольник 4100"/>
          <p:cNvSpPr/>
          <p:nvPr/>
        </p:nvSpPr>
        <p:spPr>
          <a:xfrm>
            <a:off x="7634572" y="4845618"/>
            <a:ext cx="537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uk-UA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uk-UA" b="1" dirty="0" smtClean="0">
                <a:cs typeface="Aharoni" panose="02010803020104030203" pitchFamily="2" charset="-79"/>
              </a:rPr>
              <a:t>ф</a:t>
            </a:r>
            <a:r>
              <a:rPr lang="uk-UA" b="1" dirty="0"/>
              <a:t>.</a:t>
            </a:r>
            <a:endParaRPr lang="ru-RU" b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3387504" y="4323295"/>
            <a:ext cx="1584176" cy="16104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458946" y="4323295"/>
            <a:ext cx="1652493" cy="16104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25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412776"/>
            <a:ext cx="7200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Font typeface="Wingdings" panose="05000000000000000000" pitchFamily="2" charset="2"/>
              <a:buChar char="§"/>
            </a:pPr>
            <a:r>
              <a:rPr lang="en-US" sz="8800" dirty="0" smtClean="0"/>
              <a:t>didn’t have</a:t>
            </a:r>
          </a:p>
          <a:p>
            <a:pPr marL="1143000" indent="-1143000">
              <a:buFont typeface="Wingdings" panose="05000000000000000000" pitchFamily="2" charset="2"/>
              <a:buChar char="§"/>
            </a:pPr>
            <a:r>
              <a:rPr lang="en-US" sz="8800" dirty="0" smtClean="0"/>
              <a:t>didn’t return</a:t>
            </a:r>
          </a:p>
          <a:p>
            <a:pPr marL="1143000" indent="-1143000">
              <a:buFont typeface="Wingdings" panose="05000000000000000000" pitchFamily="2" charset="2"/>
              <a:buChar char="§"/>
            </a:pPr>
            <a:r>
              <a:rPr lang="en-US" sz="8800" dirty="0"/>
              <a:t>d</a:t>
            </a:r>
            <a:r>
              <a:rPr lang="en-US" sz="8800" dirty="0" smtClean="0"/>
              <a:t>idn’t work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362968"/>
            <a:ext cx="33689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i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NEGATIVE</a:t>
            </a:r>
            <a:endParaRPr lang="ru-RU" sz="6000" b="1" i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7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p\Desktop\фон\SinAbstrSlideMini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836712"/>
            <a:ext cx="2877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0653" y="2889901"/>
            <a:ext cx="19239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9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en-US" sz="96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id</a:t>
            </a:r>
            <a:endParaRPr lang="ru-RU" sz="9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528" y="1556792"/>
            <a:ext cx="1154832" cy="172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94" b="99688" l="1875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538" y="1377064"/>
            <a:ext cx="1789678" cy="1980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58" b="100000" l="560" r="995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080" y="1575470"/>
            <a:ext cx="1093891" cy="1721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3632647" y="2967335"/>
            <a:ext cx="1227385" cy="3112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632647" y="2967335"/>
            <a:ext cx="1093891" cy="3112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220072" y="2780928"/>
            <a:ext cx="1080120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5220072" y="2780928"/>
            <a:ext cx="1080120" cy="49766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804248" y="2780928"/>
            <a:ext cx="1224136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804248" y="2780928"/>
            <a:ext cx="1224136" cy="576356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928644" y="3122966"/>
            <a:ext cx="12041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solidFill>
                  <a:srgbClr val="00B0F0"/>
                </a:solidFill>
              </a:rPr>
              <a:t>-</a:t>
            </a:r>
            <a:r>
              <a:rPr lang="en-US" sz="6000" b="1" i="1" dirty="0" err="1" smtClean="0">
                <a:solidFill>
                  <a:srgbClr val="00B0F0"/>
                </a:solidFill>
              </a:rPr>
              <a:t>ed</a:t>
            </a:r>
            <a:endParaRPr lang="ru-RU" sz="6000" b="1" i="1" dirty="0">
              <a:solidFill>
                <a:srgbClr val="00B0F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5330912" y="3451322"/>
            <a:ext cx="595035" cy="46166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233215" y="3451322"/>
            <a:ext cx="595035" cy="50646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900" b="99600" l="9578" r="895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466" y="4040390"/>
            <a:ext cx="1336679" cy="1610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726538" y="4759191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II </a:t>
            </a:r>
            <a:r>
              <a:rPr lang="uk-UA" b="1" dirty="0" smtClean="0">
                <a:cs typeface="Aharoni" panose="02010803020104030203" pitchFamily="2" charset="-79"/>
              </a:rPr>
              <a:t>ф</a:t>
            </a:r>
            <a:r>
              <a:rPr lang="uk-UA" b="1" dirty="0" smtClean="0"/>
              <a:t>.</a:t>
            </a:r>
            <a:endParaRPr lang="ru-RU" b="1" dirty="0"/>
          </a:p>
        </p:txBody>
      </p:sp>
      <p:pic>
        <p:nvPicPr>
          <p:cNvPr id="37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100000" l="9977" r="92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164" y="3763936"/>
            <a:ext cx="1895564" cy="2181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Прямоугольник 4100"/>
          <p:cNvSpPr/>
          <p:nvPr/>
        </p:nvSpPr>
        <p:spPr>
          <a:xfrm>
            <a:off x="7634572" y="4845618"/>
            <a:ext cx="537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</a:t>
            </a:r>
            <a:r>
              <a:rPr lang="uk-UA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uk-UA" b="1" dirty="0" smtClean="0">
                <a:cs typeface="Aharoni" panose="02010803020104030203" pitchFamily="2" charset="-79"/>
              </a:rPr>
              <a:t>ф</a:t>
            </a:r>
            <a:r>
              <a:rPr lang="uk-UA" b="1" dirty="0"/>
              <a:t>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0856" y="836712"/>
            <a:ext cx="2801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Question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69939" y="3069106"/>
            <a:ext cx="720069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9600" b="1" i="1" dirty="0" smtClean="0">
                <a:solidFill>
                  <a:srgbClr val="00B050"/>
                </a:solidFill>
                <a:latin typeface="Algerian" panose="04020705040A02060702" pitchFamily="82" charset="0"/>
                <a:cs typeface="Aharoni" panose="02010803020104030203" pitchFamily="2" charset="-79"/>
              </a:rPr>
              <a:t>?</a:t>
            </a:r>
            <a:endParaRPr lang="ru-RU" sz="9600" b="1" i="1" dirty="0">
              <a:solidFill>
                <a:srgbClr val="00B050"/>
              </a:solidFill>
              <a:cs typeface="Aharoni" panose="02010803020104030203" pitchFamily="2" charset="-79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378776" y="4138629"/>
            <a:ext cx="1652493" cy="16104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3530858" y="4138629"/>
            <a:ext cx="1584176" cy="16104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25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8560"/>
            <a:ext cx="9252520" cy="693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42885" y="-126687"/>
            <a:ext cx="44691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i="1" dirty="0" smtClean="0">
                <a:solidFill>
                  <a:schemeClr val="accent4">
                    <a:lumMod val="50000"/>
                  </a:schemeClr>
                </a:solidFill>
              </a:rPr>
              <a:t>Questions</a:t>
            </a:r>
            <a:endParaRPr lang="ru-RU" sz="8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1897" y="908720"/>
            <a:ext cx="8537209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5400" dirty="0" smtClean="0"/>
              <a:t> </a:t>
            </a:r>
            <a:r>
              <a:rPr lang="en-US" sz="4800" dirty="0" smtClean="0"/>
              <a:t>Why did you start community</a:t>
            </a:r>
          </a:p>
          <a:p>
            <a:r>
              <a:rPr lang="en-US" sz="4800" dirty="0" smtClean="0"/>
              <a:t>   work?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4800" dirty="0" smtClean="0"/>
              <a:t> </a:t>
            </a:r>
            <a:r>
              <a:rPr lang="en-US" sz="4800" dirty="0"/>
              <a:t>W</a:t>
            </a:r>
            <a:r>
              <a:rPr lang="en-US" sz="4800" dirty="0" smtClean="0"/>
              <a:t>hat did you do?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4800" dirty="0" smtClean="0"/>
              <a:t> Did you have a lot of volunteers</a:t>
            </a:r>
          </a:p>
          <a:p>
            <a:r>
              <a:rPr lang="en-US" sz="4800" dirty="0"/>
              <a:t> </a:t>
            </a:r>
            <a:r>
              <a:rPr lang="en-US" sz="4800" dirty="0" smtClean="0"/>
              <a:t>  at start?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4800" dirty="0" smtClean="0"/>
              <a:t> How often did you meet?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4800" dirty="0" smtClean="0"/>
              <a:t> Did you have any problems?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66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03648" y="260648"/>
            <a:ext cx="5729645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60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SHORT ANSWERS</a:t>
            </a:r>
            <a:endParaRPr lang="ru-RU" sz="60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503" y="2060848"/>
            <a:ext cx="7625934" cy="280076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8800" dirty="0" smtClean="0"/>
              <a:t>No, we didn’t.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8800" dirty="0" smtClean="0"/>
              <a:t>Yes, we did.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384716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леся\Desktop\images (7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леся\Desktop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182" r="91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91611" y="5877273"/>
            <a:ext cx="1531817" cy="94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Алеся\Desktop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182" r="91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0327" y="4653136"/>
            <a:ext cx="1525803" cy="94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260648"/>
            <a:ext cx="793544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Two tiny tigers</a:t>
            </a:r>
          </a:p>
          <a:p>
            <a:r>
              <a:rPr lang="en-US" sz="6000" b="1" dirty="0" smtClean="0"/>
              <a:t>Take two taxis to a town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423015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5188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75788"/>
            <a:ext cx="1555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rgbClr val="FF0000"/>
                </a:solidFill>
              </a:rPr>
              <a:t>Ex. 7, p. 73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19" y="691341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u="sng" dirty="0"/>
              <a:t>2.They had a lot of problems with bulling</a:t>
            </a:r>
            <a:r>
              <a:rPr lang="en-US" b="1" i="1" u="sng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8520" y="1291067"/>
            <a:ext cx="9505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 They </a:t>
            </a:r>
            <a:r>
              <a:rPr lang="en-US" sz="3200" b="1" i="1" dirty="0"/>
              <a:t>didn’t have </a:t>
            </a:r>
            <a:r>
              <a:rPr lang="en-US" sz="3200" dirty="0"/>
              <a:t>a lot of problems with bullying. </a:t>
            </a:r>
          </a:p>
          <a:p>
            <a:r>
              <a:rPr lang="en-US" dirty="0"/>
              <a:t>   </a:t>
            </a:r>
            <a:r>
              <a:rPr lang="en-US" sz="3200" dirty="0"/>
              <a:t>They </a:t>
            </a:r>
            <a:r>
              <a:rPr lang="en-US" sz="3200" b="1" i="1" dirty="0"/>
              <a:t>had</a:t>
            </a:r>
            <a:r>
              <a:rPr lang="en-US" sz="3200" dirty="0"/>
              <a:t> a lot of problems with </a:t>
            </a:r>
            <a:r>
              <a:rPr lang="en-US" sz="3200" dirty="0">
                <a:solidFill>
                  <a:srgbClr val="FF0000"/>
                </a:solidFill>
              </a:rPr>
              <a:t>vandalism, </a:t>
            </a:r>
            <a:r>
              <a:rPr lang="en-US" sz="3200" dirty="0" smtClean="0">
                <a:solidFill>
                  <a:srgbClr val="FF0000"/>
                </a:solidFill>
              </a:rPr>
              <a:t>graffiti and</a:t>
            </a:r>
          </a:p>
          <a:p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 litter</a:t>
            </a:r>
            <a:r>
              <a:rPr lang="en-US" sz="3200" dirty="0" smtClean="0"/>
              <a:t>.                </a:t>
            </a:r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355326" y="2791010"/>
            <a:ext cx="5911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u="sng" dirty="0" smtClean="0"/>
              <a:t>3.The council </a:t>
            </a:r>
            <a:r>
              <a:rPr lang="en-US" sz="2800" b="1" i="1" u="sng" dirty="0" err="1" smtClean="0"/>
              <a:t>repared</a:t>
            </a:r>
            <a:r>
              <a:rPr lang="en-US" sz="2800" b="1" i="1" u="sng" dirty="0" smtClean="0"/>
              <a:t> the traffic lights.</a:t>
            </a:r>
            <a:endParaRPr lang="ru-RU" sz="2800" b="1" i="1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103746" y="3230004"/>
            <a:ext cx="86484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The council </a:t>
            </a:r>
            <a:r>
              <a:rPr lang="en-US" sz="3200" b="1" i="1" dirty="0" smtClean="0"/>
              <a:t>didn’t repair </a:t>
            </a:r>
            <a:r>
              <a:rPr lang="en-US" sz="3200" dirty="0" smtClean="0"/>
              <a:t>the</a:t>
            </a:r>
            <a:r>
              <a:rPr lang="en-US" sz="3200" b="1" i="1" dirty="0" smtClean="0"/>
              <a:t> </a:t>
            </a:r>
            <a:r>
              <a:rPr lang="en-US" sz="3200" dirty="0" smtClean="0"/>
              <a:t>traffic lights. The council</a:t>
            </a:r>
            <a:r>
              <a:rPr lang="en-US" sz="3200" b="1" i="1" dirty="0" smtClean="0"/>
              <a:t> repaired </a:t>
            </a:r>
            <a:r>
              <a:rPr lang="en-US" sz="3200" dirty="0" smtClean="0"/>
              <a:t>the </a:t>
            </a:r>
            <a:r>
              <a:rPr lang="en-US" sz="3200" dirty="0" smtClean="0">
                <a:solidFill>
                  <a:srgbClr val="FF0000"/>
                </a:solidFill>
              </a:rPr>
              <a:t>street lights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5326" y="4307222"/>
            <a:ext cx="7522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u="sng" dirty="0" smtClean="0"/>
              <a:t>4.Naseem had a lot of </a:t>
            </a:r>
            <a:r>
              <a:rPr lang="en-US" sz="2800" b="1" i="1" u="sng" dirty="0" err="1" smtClean="0"/>
              <a:t>volonteers</a:t>
            </a:r>
            <a:r>
              <a:rPr lang="en-US" sz="2800" b="1" i="1" u="sng" dirty="0" smtClean="0"/>
              <a:t> on the first day.</a:t>
            </a:r>
            <a:endParaRPr lang="ru-RU" sz="2800" b="1" i="1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103746" y="4903051"/>
            <a:ext cx="93033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Naseem</a:t>
            </a:r>
            <a:r>
              <a:rPr lang="en-US" sz="3200" dirty="0" smtClean="0"/>
              <a:t> </a:t>
            </a:r>
            <a:r>
              <a:rPr lang="en-US" sz="3200" b="1" i="1" dirty="0" smtClean="0"/>
              <a:t>didn’t have </a:t>
            </a:r>
            <a:r>
              <a:rPr lang="en-US" sz="3200" dirty="0" smtClean="0"/>
              <a:t>a lot of volunteers on the first day.</a:t>
            </a:r>
          </a:p>
          <a:p>
            <a:r>
              <a:rPr lang="en-US" sz="3200" dirty="0" smtClean="0"/>
              <a:t> He </a:t>
            </a:r>
            <a:r>
              <a:rPr lang="en-US" sz="3200" b="1" i="1" dirty="0" smtClean="0"/>
              <a:t>had</a:t>
            </a:r>
            <a:r>
              <a:rPr lang="en-US" sz="3200" dirty="0" smtClean="0"/>
              <a:t> about </a:t>
            </a:r>
            <a:r>
              <a:rPr lang="en-US" sz="3200" dirty="0" smtClean="0">
                <a:solidFill>
                  <a:srgbClr val="FF0000"/>
                </a:solidFill>
              </a:rPr>
              <a:t>10 people</a:t>
            </a:r>
            <a:r>
              <a:rPr lang="en-US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2101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25" y="0"/>
            <a:ext cx="91839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5463" y="332656"/>
            <a:ext cx="6916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u="sng" dirty="0" smtClean="0"/>
              <a:t>5.Naseem went to local shops to ask for help.</a:t>
            </a:r>
            <a:endParaRPr lang="ru-RU" sz="2800" b="1" i="1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301291" y="944824"/>
            <a:ext cx="75902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Naseem</a:t>
            </a:r>
            <a:r>
              <a:rPr lang="en-US" sz="3200" dirty="0" smtClean="0"/>
              <a:t> </a:t>
            </a:r>
            <a:r>
              <a:rPr lang="en-US" sz="3200" b="1" i="1" dirty="0" smtClean="0"/>
              <a:t>didn’t go </a:t>
            </a:r>
            <a:r>
              <a:rPr lang="en-US" sz="3200" dirty="0" smtClean="0"/>
              <a:t>to local shops to ask help. </a:t>
            </a:r>
          </a:p>
          <a:p>
            <a:r>
              <a:rPr lang="en-US" sz="3200" dirty="0" smtClean="0"/>
              <a:t>The group </a:t>
            </a:r>
            <a:r>
              <a:rPr lang="en-US" sz="3200" b="1" i="1" dirty="0" smtClean="0"/>
              <a:t>went</a:t>
            </a:r>
            <a:r>
              <a:rPr lang="en-US" sz="3200" dirty="0" smtClean="0"/>
              <a:t> to local </a:t>
            </a:r>
            <a:r>
              <a:rPr lang="en-US" sz="3200" dirty="0" smtClean="0">
                <a:solidFill>
                  <a:srgbClr val="FF0000"/>
                </a:solidFill>
              </a:rPr>
              <a:t>schools</a:t>
            </a:r>
            <a:r>
              <a:rPr lang="en-US" sz="3200" dirty="0" smtClean="0"/>
              <a:t>.  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55463" y="2022042"/>
            <a:ext cx="5235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u="sng" dirty="0" smtClean="0"/>
              <a:t>6.Naseem’s group met on Sunday.</a:t>
            </a:r>
            <a:endParaRPr lang="ru-RU" sz="2800" b="1" i="1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301291" y="2636912"/>
            <a:ext cx="96376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Naseem’s</a:t>
            </a:r>
            <a:r>
              <a:rPr lang="en-US" sz="3200" dirty="0" smtClean="0"/>
              <a:t> group </a:t>
            </a:r>
            <a:r>
              <a:rPr lang="en-US" sz="3200" b="1" i="1" dirty="0" smtClean="0"/>
              <a:t>didn’t meet </a:t>
            </a:r>
            <a:r>
              <a:rPr lang="en-US" sz="3200" dirty="0" smtClean="0"/>
              <a:t>on Sunday.</a:t>
            </a:r>
          </a:p>
          <a:p>
            <a:r>
              <a:rPr lang="en-US" sz="3200" dirty="0" smtClean="0"/>
              <a:t>They </a:t>
            </a:r>
            <a:r>
              <a:rPr lang="en-US" sz="3200" i="1" dirty="0" smtClean="0"/>
              <a:t>met</a:t>
            </a:r>
            <a:r>
              <a:rPr lang="en-US" sz="3200" dirty="0" smtClean="0"/>
              <a:t> on </a:t>
            </a:r>
            <a:r>
              <a:rPr lang="en-US" sz="3200" dirty="0" smtClean="0">
                <a:solidFill>
                  <a:srgbClr val="FF0000"/>
                </a:solidFill>
              </a:rPr>
              <a:t>Saturday morning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26" name="Picture 2" descr="C:\Users\hp\Desktop\14054080-Арабский-подросто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102" y="4005064"/>
            <a:ext cx="2217428" cy="2424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58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`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6" y="0"/>
            <a:ext cx="9147515" cy="719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-15123"/>
            <a:ext cx="22493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rgbClr val="FF0000"/>
                </a:solidFill>
              </a:rPr>
              <a:t>Ex. 8, p. 73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836712"/>
            <a:ext cx="3278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2. -Who did he help?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6588" y="1206044"/>
            <a:ext cx="3985963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 He helped young people</a:t>
            </a:r>
            <a:r>
              <a:rPr lang="en-US" dirty="0" smtClean="0"/>
              <a:t>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571010" y="1700808"/>
            <a:ext cx="6648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3</a:t>
            </a:r>
            <a:r>
              <a:rPr lang="en-US" sz="2800" b="1" i="1" dirty="0" smtClean="0"/>
              <a:t>. –</a:t>
            </a:r>
            <a:r>
              <a:rPr lang="en-US" sz="2800" b="1" i="1" dirty="0"/>
              <a:t>W</a:t>
            </a:r>
            <a:r>
              <a:rPr lang="en-US" sz="2800" b="1" i="1" dirty="0" smtClean="0"/>
              <a:t>hat problems did young people have?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841398" y="2070140"/>
            <a:ext cx="65280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-They didn’t have a place to go after school </a:t>
            </a:r>
          </a:p>
          <a:p>
            <a:r>
              <a:rPr lang="en-US" sz="2800" dirty="0" smtClean="0"/>
              <a:t>and at weekends.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571010" y="3088124"/>
            <a:ext cx="6128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4</a:t>
            </a:r>
            <a:r>
              <a:rPr lang="en-US" sz="2800" b="1" i="1" dirty="0" smtClean="0"/>
              <a:t>.- Where I the town did </a:t>
            </a:r>
            <a:r>
              <a:rPr lang="en-US" sz="2800" b="1" i="1" dirty="0" err="1" smtClean="0"/>
              <a:t>Naseem</a:t>
            </a:r>
            <a:r>
              <a:rPr lang="en-US" sz="2800" b="1" i="1" dirty="0" smtClean="0"/>
              <a:t> work?</a:t>
            </a:r>
            <a:endParaRPr lang="ru-RU" sz="28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2270160" y="3611344"/>
            <a:ext cx="5798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-He worked in an area by the station.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787914" y="4134564"/>
            <a:ext cx="6116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5</a:t>
            </a:r>
            <a:r>
              <a:rPr lang="en-US" sz="2800" b="1" i="1" dirty="0" smtClean="0"/>
              <a:t>. –Did the council  help on the project?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3160445" y="4657784"/>
            <a:ext cx="22148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-Yes, </a:t>
            </a:r>
            <a:r>
              <a:rPr lang="en-US" sz="2800" dirty="0"/>
              <a:t>t</a:t>
            </a:r>
            <a:r>
              <a:rPr lang="en-US" sz="2800" dirty="0" smtClean="0"/>
              <a:t>hey did.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5181004"/>
            <a:ext cx="47227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6. </a:t>
            </a:r>
            <a:r>
              <a:rPr lang="en-US" sz="2800" b="1" i="1" dirty="0"/>
              <a:t>-</a:t>
            </a:r>
            <a:r>
              <a:rPr lang="en-US" sz="2800" b="1" i="1" dirty="0" smtClean="0"/>
              <a:t>Did the group have a lot of </a:t>
            </a:r>
          </a:p>
          <a:p>
            <a:r>
              <a:rPr lang="en-US" sz="2800" b="1" i="1" dirty="0" smtClean="0"/>
              <a:t>equipment?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3632299" y="5987865"/>
            <a:ext cx="2678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- </a:t>
            </a:r>
            <a:r>
              <a:rPr lang="en-US" sz="2800" dirty="0" smtClean="0"/>
              <a:t>No, they didn’t</a:t>
            </a:r>
            <a:r>
              <a:rPr lang="en-US" sz="2800" b="1" i="1" dirty="0" smtClean="0"/>
              <a:t>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92700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6" y="0"/>
            <a:ext cx="9183356" cy="694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4" y="830469"/>
            <a:ext cx="7730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7. –Did they get the same volunteers every week?  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1398543"/>
            <a:ext cx="2642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 No, they didn’t.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2132856"/>
            <a:ext cx="6229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8. –How long did they work on the area?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619672" y="2852936"/>
            <a:ext cx="4721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 They worked for three month</a:t>
            </a:r>
            <a:r>
              <a:rPr lang="en-US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134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1628800"/>
            <a:ext cx="53103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7200" dirty="0"/>
              <a:t>I know…</a:t>
            </a:r>
            <a:endParaRPr lang="ru-RU" sz="7200" dirty="0"/>
          </a:p>
          <a:p>
            <a:pPr lvl="0"/>
            <a:r>
              <a:rPr lang="en-US" sz="7200" dirty="0"/>
              <a:t>I can…</a:t>
            </a:r>
            <a:endParaRPr lang="ru-RU" sz="7200" dirty="0"/>
          </a:p>
          <a:p>
            <a:r>
              <a:rPr lang="en-US" sz="7200" dirty="0"/>
              <a:t>I’m good </a:t>
            </a:r>
            <a:r>
              <a:rPr lang="en-US" sz="7200" dirty="0" smtClean="0"/>
              <a:t>at</a:t>
            </a:r>
            <a:r>
              <a:rPr lang="uk-UA" sz="7200" dirty="0" smtClean="0"/>
              <a:t>…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277971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p\Desktop\ss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70870" l="9877" r="985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100984"/>
            <a:ext cx="11665296" cy="815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5229200"/>
            <a:ext cx="42382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/>
              <a:t>It was very difficult</a:t>
            </a:r>
            <a:endParaRPr lang="ru-RU" sz="40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4521314"/>
            <a:ext cx="48072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/>
              <a:t>It wasn’t  very difficult</a:t>
            </a:r>
            <a:endParaRPr lang="ru-RU" sz="4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372686" y="3902164"/>
            <a:ext cx="22451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/>
              <a:t>It was  OK</a:t>
            </a:r>
            <a:endParaRPr lang="ru-RU" sz="4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495269" y="3263964"/>
            <a:ext cx="3575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>
                <a:solidFill>
                  <a:srgbClr val="FF0000"/>
                </a:solidFill>
              </a:rPr>
              <a:t>It was very easy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4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‘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3999" cy="7083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60648"/>
            <a:ext cx="3362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 smtClean="0"/>
              <a:t>Homework</a:t>
            </a:r>
            <a:endParaRPr lang="ru-RU" sz="5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67222" y="1697113"/>
            <a:ext cx="5845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WB: ex.3-4, p. 68,69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02709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p\Desktop\23-63378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066" y="0"/>
            <a:ext cx="7468342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091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p\Desktop\1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05" y="0"/>
            <a:ext cx="9252737" cy="694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p\Desktop\kakoy-vrach-lechit-gemorroy-bez-operatsii-na-lyuboy-stadii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" b="99688" l="4330" r="995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0"/>
            <a:ext cx="3407161" cy="224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846" y="0"/>
            <a:ext cx="45421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If a doctor </a:t>
            </a:r>
          </a:p>
          <a:p>
            <a:r>
              <a:rPr lang="en-US" sz="3600" b="1" i="1" dirty="0" smtClean="0"/>
              <a:t>is doctoring a doctor,</a:t>
            </a:r>
          </a:p>
          <a:p>
            <a:r>
              <a:rPr lang="en-US" sz="3600" b="1" i="1" dirty="0" smtClean="0"/>
              <a:t>Does the doctor </a:t>
            </a:r>
          </a:p>
          <a:p>
            <a:r>
              <a:rPr lang="en-US" sz="3600" b="1" i="1" dirty="0" smtClean="0"/>
              <a:t>is doing the doctoring? 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49080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hp\Desktop\фон\04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4" y="0"/>
            <a:ext cx="8967832" cy="689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-315416"/>
            <a:ext cx="3810000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798" r="898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1601">
            <a:off x="971600" y="1033959"/>
            <a:ext cx="4499545" cy="127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Users\hp\Desktop\відкритий урок\nolitter.jpg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894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8" y="2903433"/>
            <a:ext cx="2681822" cy="38368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hp\Desktop\відкритий урок\can-stock-photo_csp25865219.jpg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60577">
            <a:off x="3640527" y="4743363"/>
            <a:ext cx="1837184" cy="2045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hp\Desktop\відкритий урок\17463050-stop-bullying-at-school-or-at-work-stopping-an-online-internet-bully-Stock-Photo.jpg"/>
          <p:cNvPicPr/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46" b="99154" l="7849" r="898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821880"/>
            <a:ext cx="1563439" cy="18879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 rot="20639796">
            <a:off x="437138" y="2555762"/>
            <a:ext cx="4863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1" algn="ctr"/>
            <a:r>
              <a:rPr lang="en-US" sz="5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lgerian" panose="04020705040A02060702" pitchFamily="82" charset="0"/>
              </a:rPr>
              <a:t>PAST SIMPLE</a:t>
            </a:r>
            <a:endParaRPr lang="ru-RU" sz="5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0069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p\Desktop\папки\НРС\відкритий урок\2010-09_geograf_skazki-1-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247000"/>
            <a:ext cx="50935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Past Simple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63976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2" y="1872456"/>
            <a:ext cx="3419475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YESTERDAY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cs typeface="Aharoni" panose="02010803020104030203" pitchFamily="2" charset="-79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77" b="9717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36711"/>
            <a:ext cx="3168352" cy="2016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82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3924300" y="2852738"/>
            <a:ext cx="48958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2555875" y="5445125"/>
            <a:ext cx="50419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3348038" y="2420938"/>
            <a:ext cx="4895850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3924300" y="1916113"/>
            <a:ext cx="4895850" cy="4333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3924300" y="3357563"/>
            <a:ext cx="48958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3132138" y="4005263"/>
            <a:ext cx="489585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2051050" y="4941888"/>
            <a:ext cx="4968875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773238"/>
            <a:ext cx="4038600" cy="481488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ten days ago  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last summer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yesterday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a week ago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the day before yesterday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last year</a:t>
            </a:r>
          </a:p>
          <a:p>
            <a:pPr>
              <a:buFontTx/>
              <a:buNone/>
            </a:pPr>
            <a:r>
              <a:rPr lang="en-US" altLang="ru-RU" sz="2800" b="1" dirty="0">
                <a:solidFill>
                  <a:srgbClr val="003399"/>
                </a:solidFill>
                <a:latin typeface="Comic Sans MS" pitchFamily="66" charset="0"/>
              </a:rPr>
              <a:t>a month ago</a:t>
            </a:r>
          </a:p>
          <a:p>
            <a:pPr>
              <a:buFontTx/>
              <a:buNone/>
            </a:pPr>
            <a:endParaRPr lang="ru-RU" altLang="ru-RU" sz="2800" dirty="0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79388" y="765175"/>
            <a:ext cx="338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8000"/>
                </a:solidFill>
                <a:latin typeface="Comic Sans MS" pitchFamily="66" charset="0"/>
              </a:rPr>
              <a:t>10 </a:t>
            </a:r>
            <a:r>
              <a:rPr lang="ru-RU" altLang="ru-RU" sz="2400" b="1" dirty="0" err="1" smtClean="0">
                <a:solidFill>
                  <a:srgbClr val="008000"/>
                </a:solidFill>
                <a:latin typeface="Comic Sans MS" pitchFamily="66" charset="0"/>
              </a:rPr>
              <a:t>днів</a:t>
            </a:r>
            <a:r>
              <a:rPr lang="ru-RU" altLang="ru-RU" sz="2400" b="1" dirty="0" smtClean="0">
                <a:solidFill>
                  <a:srgbClr val="008000"/>
                </a:solidFill>
                <a:latin typeface="Comic Sans MS" pitchFamily="66" charset="0"/>
              </a:rPr>
              <a:t> </a:t>
            </a:r>
            <a:r>
              <a:rPr lang="ru-RU" altLang="ru-RU" sz="2400" b="1" dirty="0">
                <a:solidFill>
                  <a:srgbClr val="008000"/>
                </a:solidFill>
                <a:latin typeface="Comic Sans MS" pitchFamily="66" charset="0"/>
              </a:rPr>
              <a:t>тому 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179388" y="188913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err="1" smtClean="0">
                <a:solidFill>
                  <a:srgbClr val="CC0000"/>
                </a:solidFill>
                <a:latin typeface="Comic Sans MS" pitchFamily="66" charset="0"/>
              </a:rPr>
              <a:t>позавчора</a:t>
            </a:r>
            <a:endParaRPr lang="ru-RU" altLang="ru-RU" sz="2400" b="1" dirty="0">
              <a:solidFill>
                <a:srgbClr val="CC0000"/>
              </a:solidFill>
              <a:latin typeface="Comic Sans MS" pitchFamily="66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2555875" y="188913"/>
            <a:ext cx="2808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00FF"/>
                </a:solidFill>
                <a:latin typeface="Comic Sans MS" pitchFamily="66" charset="0"/>
              </a:rPr>
              <a:t>в </a:t>
            </a:r>
            <a:r>
              <a:rPr lang="ru-RU" altLang="ru-RU" sz="2400" b="1" dirty="0" err="1" smtClean="0">
                <a:solidFill>
                  <a:srgbClr val="0000FF"/>
                </a:solidFill>
                <a:latin typeface="Comic Sans MS" pitchFamily="66" charset="0"/>
              </a:rPr>
              <a:t>минулому</a:t>
            </a:r>
            <a:r>
              <a:rPr lang="ru-RU" altLang="ru-RU" sz="2400" b="1" dirty="0" smtClean="0">
                <a:solidFill>
                  <a:srgbClr val="0000FF"/>
                </a:solidFill>
                <a:latin typeface="Comic Sans MS" pitchFamily="66" charset="0"/>
              </a:rPr>
              <a:t> </a:t>
            </a:r>
            <a:r>
              <a:rPr lang="ru-RU" altLang="ru-RU" sz="2400" b="1" dirty="0" err="1" smtClean="0">
                <a:solidFill>
                  <a:srgbClr val="0000FF"/>
                </a:solidFill>
                <a:latin typeface="Comic Sans MS" pitchFamily="66" charset="0"/>
              </a:rPr>
              <a:t>році</a:t>
            </a:r>
            <a:endParaRPr lang="ru-RU" altLang="ru-RU" sz="2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580063" y="260350"/>
            <a:ext cx="3313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err="1">
                <a:solidFill>
                  <a:srgbClr val="CC6600"/>
                </a:solidFill>
                <a:latin typeface="Comic Sans MS" pitchFamily="66" charset="0"/>
              </a:rPr>
              <a:t>т</a:t>
            </a:r>
            <a:r>
              <a:rPr lang="ru-RU" altLang="ru-RU" sz="2400" b="1" dirty="0" err="1" smtClean="0">
                <a:solidFill>
                  <a:srgbClr val="CC6600"/>
                </a:solidFill>
                <a:latin typeface="Comic Sans MS" pitchFamily="66" charset="0"/>
              </a:rPr>
              <a:t>иждень</a:t>
            </a:r>
            <a:r>
              <a:rPr lang="ru-RU" altLang="ru-RU" sz="2400" b="1" dirty="0" smtClean="0">
                <a:solidFill>
                  <a:srgbClr val="CC6600"/>
                </a:solidFill>
                <a:latin typeface="Comic Sans MS" pitchFamily="66" charset="0"/>
              </a:rPr>
              <a:t> тому</a:t>
            </a:r>
            <a:endParaRPr lang="ru-RU" altLang="ru-RU" sz="2400" b="1" dirty="0">
              <a:solidFill>
                <a:srgbClr val="CC6600"/>
              </a:solidFill>
              <a:latin typeface="Comic Sans MS" pitchFamily="66" charset="0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708400" y="765175"/>
            <a:ext cx="2808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err="1">
                <a:solidFill>
                  <a:srgbClr val="D60093"/>
                </a:solidFill>
                <a:latin typeface="Comic Sans MS" pitchFamily="66" charset="0"/>
              </a:rPr>
              <a:t>м</a:t>
            </a:r>
            <a:r>
              <a:rPr lang="ru-RU" altLang="ru-RU" sz="2400" b="1" dirty="0" err="1" smtClean="0">
                <a:solidFill>
                  <a:srgbClr val="D60093"/>
                </a:solidFill>
                <a:latin typeface="Comic Sans MS" pitchFamily="66" charset="0"/>
              </a:rPr>
              <a:t>инулим</a:t>
            </a:r>
            <a:r>
              <a:rPr lang="ru-RU" altLang="ru-RU" sz="2400" b="1" dirty="0" smtClean="0">
                <a:solidFill>
                  <a:srgbClr val="D60093"/>
                </a:solidFill>
                <a:latin typeface="Comic Sans MS" pitchFamily="66" charset="0"/>
              </a:rPr>
              <a:t> </a:t>
            </a:r>
            <a:r>
              <a:rPr lang="ru-RU" altLang="ru-RU" sz="2400" b="1" dirty="0" err="1" smtClean="0">
                <a:solidFill>
                  <a:srgbClr val="D60093"/>
                </a:solidFill>
                <a:latin typeface="Comic Sans MS" pitchFamily="66" charset="0"/>
              </a:rPr>
              <a:t>літом</a:t>
            </a:r>
            <a:r>
              <a:rPr lang="ru-RU" altLang="ru-RU" sz="2400" b="1" dirty="0" smtClean="0">
                <a:solidFill>
                  <a:srgbClr val="D60093"/>
                </a:solidFill>
                <a:latin typeface="Comic Sans MS" pitchFamily="66" charset="0"/>
              </a:rPr>
              <a:t> </a:t>
            </a:r>
            <a:endParaRPr lang="ru-RU" altLang="ru-RU" sz="2400" b="1" dirty="0">
              <a:solidFill>
                <a:srgbClr val="D60093"/>
              </a:solidFill>
              <a:latin typeface="Comic Sans MS" pitchFamily="66" charset="0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7164388" y="836613"/>
            <a:ext cx="14398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err="1" smtClean="0">
                <a:solidFill>
                  <a:srgbClr val="9900CC"/>
                </a:solidFill>
                <a:latin typeface="Comic Sans MS" pitchFamily="66" charset="0"/>
              </a:rPr>
              <a:t>вчора</a:t>
            </a:r>
            <a:endParaRPr lang="ru-RU" altLang="ru-RU" sz="2400" b="1" dirty="0">
              <a:solidFill>
                <a:srgbClr val="9900CC"/>
              </a:solidFill>
              <a:latin typeface="Comic Sans MS" pitchFamily="66" charset="0"/>
            </a:endParaRPr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2411413" y="1341438"/>
            <a:ext cx="352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 err="1" smtClean="0">
                <a:solidFill>
                  <a:srgbClr val="FF5050"/>
                </a:solidFill>
                <a:latin typeface="Comic Sans MS" pitchFamily="66" charset="0"/>
              </a:rPr>
              <a:t>місяць</a:t>
            </a:r>
            <a:r>
              <a:rPr lang="ru-RU" altLang="ru-RU" sz="2400" b="1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  <a:r>
              <a:rPr lang="ru-RU" altLang="ru-RU" sz="2400" b="1" dirty="0">
                <a:solidFill>
                  <a:srgbClr val="FF5050"/>
                </a:solidFill>
                <a:latin typeface="Comic Sans MS" pitchFamily="66" charset="0"/>
              </a:rPr>
              <a:t>тому </a:t>
            </a:r>
          </a:p>
        </p:txBody>
      </p:sp>
      <p:pic>
        <p:nvPicPr>
          <p:cNvPr id="1026" name="Picture 2" descr="C:\Users\hp\Desktop\папки\НРС\відкритий урок\0_8e9d7_e1b37cb_orig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779" y="5254626"/>
            <a:ext cx="1044396" cy="140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56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7.51445E-7 L 0.39376 0.55584 " pathEditMode="relative" ptsTypes="AA">
                                      <p:cBhvr>
                                        <p:cTn id="6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5064 L -0.01181 0.70081 " pathEditMode="relative" ptsTypes="AA">
                                      <p:cBhvr>
                                        <p:cTn id="10" dur="2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4024 L -0.13385 0.45966 " pathEditMode="relative" ptsTypes="AA">
                                      <p:cBhvr>
                                        <p:cTn id="14" dur="2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0.04 L 0.5158 0.16601 " pathEditMode="relative" ptsTypes="AA">
                                      <p:cBhvr>
                                        <p:cTn id="18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4 L 0.0118 0.23931 " pathEditMode="relative" ptsTypes="AA">
                                      <p:cBhvr>
                                        <p:cTn id="22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4024 L -0.20468 0.2918 " pathEditMode="relative" ptsTypes="AA">
                                      <p:cBhvr>
                                        <p:cTn id="26" dur="2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4 L 0.0592 0.60647 " pathEditMode="relative" ptsTypes="AA">
                                      <p:cBhvr>
                                        <p:cTn id="30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1" grpId="0"/>
      <p:bldP spid="26632" grpId="0"/>
      <p:bldP spid="26633" grpId="0"/>
      <p:bldP spid="26635" grpId="0"/>
      <p:bldP spid="266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p\Desktop\фон\imagesWGOCOKC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" y="0"/>
            <a:ext cx="91420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782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009" y="1520788"/>
            <a:ext cx="374441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54307" y="2996952"/>
            <a:ext cx="1635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- </a:t>
            </a:r>
            <a:r>
              <a:rPr lang="en-US" sz="7200" b="1" dirty="0" err="1" smtClean="0"/>
              <a:t>ed</a:t>
            </a:r>
            <a:endParaRPr lang="ru-RU" sz="7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18699" y="597458"/>
            <a:ext cx="4906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REGULAR VERBS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4002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p\Desktop\фон\863758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6" y="0"/>
            <a:ext cx="9183356" cy="6833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94" b="99688" l="1875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710" y="1514067"/>
            <a:ext cx="297033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8" b="100000" l="560" r="995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040" y="188640"/>
            <a:ext cx="2634187" cy="3305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592288" cy="342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5687" y="3634466"/>
            <a:ext cx="19479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0000"/>
                </a:solidFill>
              </a:rPr>
              <a:t>/ t/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1590" y="3634466"/>
            <a:ext cx="19030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00B0F0"/>
                </a:solidFill>
              </a:rPr>
              <a:t>/d/</a:t>
            </a:r>
            <a:endParaRPr lang="ru-RU" sz="9600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67848" y="5201422"/>
            <a:ext cx="22060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00B050"/>
                </a:solidFill>
              </a:rPr>
              <a:t>/id/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53182" y="114300"/>
            <a:ext cx="163538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7200" b="1" dirty="0">
                <a:solidFill>
                  <a:prstClr val="black"/>
                </a:solidFill>
              </a:rPr>
              <a:t>- </a:t>
            </a:r>
            <a:r>
              <a:rPr lang="en-US" sz="7200" b="1" dirty="0" err="1">
                <a:solidFill>
                  <a:prstClr val="black"/>
                </a:solidFill>
              </a:rPr>
              <a:t>ed</a:t>
            </a:r>
            <a:endParaRPr lang="ru-RU" sz="7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50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632</Words>
  <Application>Microsoft Office PowerPoint</Application>
  <PresentationFormat>Экран (4:3)</PresentationFormat>
  <Paragraphs>169</Paragraphs>
  <Slides>27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YESTERDAY</vt:lpstr>
      <vt:lpstr>Презентация PowerPoint</vt:lpstr>
      <vt:lpstr>Презентация PowerPoint</vt:lpstr>
      <vt:lpstr>Презентация PowerPoint</vt:lpstr>
      <vt:lpstr>Regular verbs V → V- ed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`</vt:lpstr>
      <vt:lpstr>Презентация PowerPoint</vt:lpstr>
      <vt:lpstr>Презентация PowerPoint</vt:lpstr>
      <vt:lpstr>Презентация PowerPoint</vt:lpstr>
      <vt:lpstr>‘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60</cp:revision>
  <cp:lastPrinted>2017-03-09T04:56:36Z</cp:lastPrinted>
  <dcterms:created xsi:type="dcterms:W3CDTF">2017-03-04T18:41:57Z</dcterms:created>
  <dcterms:modified xsi:type="dcterms:W3CDTF">2018-05-23T18:45:47Z</dcterms:modified>
</cp:coreProperties>
</file>