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57" r:id="rId3"/>
    <p:sldId id="259" r:id="rId4"/>
    <p:sldId id="263" r:id="rId5"/>
    <p:sldId id="258" r:id="rId6"/>
    <p:sldId id="256" r:id="rId7"/>
    <p:sldId id="260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0472" autoAdjust="0"/>
    <p:restoredTop sz="86559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51EFB-AAF1-4AD3-8065-7C2B56AA01A7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36D3B-ACA9-4E97-BCCC-B10FCC25171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36D3B-ACA9-4E97-BCCC-B10FCC251717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36D3B-ACA9-4E97-BCCC-B10FCC251717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836D3B-ACA9-4E97-BCCC-B10FCC251717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39DD4-35BE-4218-8F4B-41491A4EDF84}" type="datetimeFigureOut">
              <a:rPr lang="uk-UA" smtClean="0"/>
              <a:pPr/>
              <a:t>05.05.2015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E76EF-CF1C-4EEB-9071-266538FD2FB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76944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 smtClean="0"/>
              <a:t>Shopping and Money </a:t>
            </a:r>
            <a:r>
              <a:rPr lang="en-GB" dirty="0"/>
              <a:t>M</a:t>
            </a:r>
            <a:r>
              <a:rPr lang="en-GB" dirty="0" smtClean="0"/>
              <a:t>atters</a:t>
            </a:r>
            <a:endParaRPr lang="uk-UA" dirty="0"/>
          </a:p>
        </p:txBody>
      </p:sp>
      <p:pic>
        <p:nvPicPr>
          <p:cNvPr id="4" name="Содержимое 3" descr="can't miss pric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428736"/>
            <a:ext cx="9144000" cy="5429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ney sh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8358245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money-esl-activiti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28"/>
            <a:ext cx="9144000" cy="7643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hopping\shopp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072493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Find out some synonyms and antonyms for the words: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457200" y="1357298"/>
            <a:ext cx="4040188" cy="7143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43050"/>
            <a:ext cx="4040188" cy="4483113"/>
          </a:xfrm>
        </p:spPr>
        <p:txBody>
          <a:bodyPr>
            <a:normAutofit/>
          </a:bodyPr>
          <a:lstStyle/>
          <a:p>
            <a:r>
              <a:rPr lang="en-US" sz="2800" b="1" i="1" dirty="0"/>
              <a:t>Can’t pay –</a:t>
            </a:r>
            <a:endParaRPr lang="uk-UA" sz="2800" b="1" i="1" dirty="0"/>
          </a:p>
          <a:p>
            <a:r>
              <a:rPr lang="en-US" sz="2800" b="1" i="1" dirty="0"/>
              <a:t>To lend –</a:t>
            </a:r>
            <a:endParaRPr lang="uk-UA" sz="2800" b="1" i="1" dirty="0"/>
          </a:p>
          <a:p>
            <a:r>
              <a:rPr lang="en-US" sz="2800" b="1" i="1" dirty="0"/>
              <a:t>To be broke  -</a:t>
            </a:r>
            <a:endParaRPr lang="uk-UA" sz="2800" b="1" i="1" dirty="0"/>
          </a:p>
          <a:p>
            <a:r>
              <a:rPr lang="en-US" sz="2800" b="1" i="1" dirty="0"/>
              <a:t>To sell –</a:t>
            </a:r>
            <a:endParaRPr lang="uk-UA" sz="2800" b="1" i="1" dirty="0"/>
          </a:p>
          <a:p>
            <a:r>
              <a:rPr lang="en-US" sz="2800" b="1" i="1" dirty="0"/>
              <a:t>A seller –</a:t>
            </a:r>
            <a:endParaRPr lang="uk-UA" sz="2800" b="1" i="1" dirty="0"/>
          </a:p>
          <a:p>
            <a:r>
              <a:rPr lang="en-GB" sz="2800" b="1" i="1" dirty="0" smtClean="0"/>
              <a:t>Cheap -</a:t>
            </a:r>
            <a:endParaRPr lang="uk-UA" sz="2800" b="1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V="1">
            <a:off x="4645025" y="1357298"/>
            <a:ext cx="4041775" cy="177815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643050"/>
            <a:ext cx="4041775" cy="4483113"/>
          </a:xfrm>
        </p:spPr>
        <p:txBody>
          <a:bodyPr/>
          <a:lstStyle/>
          <a:p>
            <a:r>
              <a:rPr lang="en-US" sz="2800" b="1" i="1" dirty="0" smtClean="0"/>
              <a:t>To save  -</a:t>
            </a:r>
            <a:endParaRPr lang="uk-UA" sz="2800" b="1" i="1" dirty="0" smtClean="0"/>
          </a:p>
          <a:p>
            <a:r>
              <a:rPr lang="en-US" sz="2800" b="1" i="1" dirty="0" smtClean="0"/>
              <a:t>To </a:t>
            </a:r>
            <a:r>
              <a:rPr lang="en-US" sz="2800" b="1" i="1" dirty="0"/>
              <a:t>save for a rainy day -</a:t>
            </a:r>
            <a:endParaRPr lang="uk-UA" sz="2800" b="1" i="1" dirty="0"/>
          </a:p>
          <a:p>
            <a:r>
              <a:rPr lang="en-US" sz="2800" b="1" i="1" dirty="0"/>
              <a:t>A supermarket –</a:t>
            </a:r>
            <a:endParaRPr lang="uk-UA" sz="2800" b="1" i="1" dirty="0"/>
          </a:p>
          <a:p>
            <a:r>
              <a:rPr lang="en-US" sz="2800" b="1" i="1" dirty="0"/>
              <a:t>Cash      -</a:t>
            </a:r>
            <a:endParaRPr lang="uk-UA" sz="2800" b="1" i="1" dirty="0"/>
          </a:p>
          <a:p>
            <a:r>
              <a:rPr lang="en-US" sz="2800" b="1" i="1" dirty="0"/>
              <a:t>To live like a lord –</a:t>
            </a:r>
            <a:endParaRPr lang="uk-UA" sz="2800" b="1" i="1" dirty="0"/>
          </a:p>
          <a:p>
            <a:r>
              <a:rPr lang="en-US" sz="2800" b="1" i="1" dirty="0" smtClean="0"/>
              <a:t>Profit -</a:t>
            </a:r>
            <a:r>
              <a:rPr lang="en-US" dirty="0" smtClean="0"/>
              <a:t/>
            </a:r>
            <a:br>
              <a:rPr lang="en-US" dirty="0" smtClean="0"/>
            </a:br>
            <a:endParaRPr lang="uk-UA" dirty="0"/>
          </a:p>
        </p:txBody>
      </p:sp>
      <p:pic>
        <p:nvPicPr>
          <p:cNvPr id="7" name="Рисунок 6" descr="house of mone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4884"/>
            <a:ext cx="9144000" cy="257176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Complete the sentences with the correct prepositions( in 2 sent.-no </a:t>
            </a:r>
            <a:r>
              <a:rPr lang="en-US" sz="3600" b="1" dirty="0" err="1"/>
              <a:t>prepos</a:t>
            </a:r>
            <a:r>
              <a:rPr lang="en-US" sz="3600" b="1" dirty="0"/>
              <a:t>.):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i="1" u="sng" dirty="0">
                <a:solidFill>
                  <a:srgbClr val="FFFF00"/>
                </a:solidFill>
              </a:rPr>
              <a:t>For (x2 )         from (x2 )         on             </a:t>
            </a:r>
            <a:r>
              <a:rPr lang="en-US" b="1" i="1" u="sng" dirty="0" smtClean="0">
                <a:solidFill>
                  <a:srgbClr val="FFFF00"/>
                </a:solidFill>
              </a:rPr>
              <a:t>to</a:t>
            </a:r>
          </a:p>
          <a:p>
            <a:endParaRPr lang="uk-UA" dirty="0"/>
          </a:p>
          <a:p>
            <a:r>
              <a:rPr lang="en-US" dirty="0"/>
              <a:t>1. If you need more money, borrow it ……. your parents.</a:t>
            </a:r>
            <a:endParaRPr lang="uk-UA" dirty="0"/>
          </a:p>
          <a:p>
            <a:r>
              <a:rPr lang="en-US" dirty="0"/>
              <a:t>2. Can you lend ……me some money?</a:t>
            </a:r>
            <a:endParaRPr lang="uk-UA" dirty="0"/>
          </a:p>
          <a:p>
            <a:r>
              <a:rPr lang="en-US" dirty="0"/>
              <a:t>3. He spent   £ 1,000 …… a new TV.</a:t>
            </a:r>
            <a:endParaRPr lang="uk-UA" dirty="0"/>
          </a:p>
          <a:p>
            <a:r>
              <a:rPr lang="en-US" dirty="0"/>
              <a:t>4. Who’s going to pay……the cinema tickets?</a:t>
            </a:r>
            <a:endParaRPr lang="uk-UA" dirty="0"/>
          </a:p>
          <a:p>
            <a:r>
              <a:rPr lang="en-US" dirty="0"/>
              <a:t>5. How much do I owe …..you?</a:t>
            </a:r>
            <a:endParaRPr lang="uk-UA" dirty="0"/>
          </a:p>
          <a:p>
            <a:r>
              <a:rPr lang="en-US" dirty="0"/>
              <a:t>6. Burgers cost £ 2. They charge extra…….cheese.</a:t>
            </a:r>
            <a:endParaRPr lang="uk-UA" dirty="0"/>
          </a:p>
          <a:p>
            <a:r>
              <a:rPr lang="en-US" dirty="0"/>
              <a:t>7. I bought this personal stereo …….the electrical store in town.</a:t>
            </a:r>
            <a:endParaRPr lang="uk-UA" dirty="0"/>
          </a:p>
          <a:p>
            <a:r>
              <a:rPr lang="en-US" dirty="0"/>
              <a:t>8. I sold my old bike ……my cousin.</a:t>
            </a:r>
            <a:endParaRPr lang="uk-UA" dirty="0"/>
          </a:p>
        </p:txBody>
      </p:sp>
      <p:pic>
        <p:nvPicPr>
          <p:cNvPr id="4" name="Рисунок 3" descr="деньги-врем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5072074"/>
            <a:ext cx="3500462" cy="178592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FFFF00"/>
                </a:solidFill>
              </a:rPr>
              <a:t>Complete the sentences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GB" b="1" dirty="0" smtClean="0">
                <a:solidFill>
                  <a:srgbClr val="FF0000"/>
                </a:solidFill>
              </a:rPr>
              <a:t>(</a:t>
            </a:r>
            <a:r>
              <a:rPr lang="en-GB" b="1" dirty="0" smtClean="0"/>
              <a:t> real shops </a:t>
            </a:r>
            <a:r>
              <a:rPr lang="en-GB" b="1" i="1" dirty="0" err="1" smtClean="0">
                <a:solidFill>
                  <a:srgbClr val="FF0000"/>
                </a:solidFill>
              </a:rPr>
              <a:t>vs</a:t>
            </a:r>
            <a:r>
              <a:rPr lang="en-GB" b="1" dirty="0" smtClean="0"/>
              <a:t> online shopping</a:t>
            </a:r>
            <a:r>
              <a:rPr lang="en-GB" b="1" dirty="0" smtClean="0">
                <a:solidFill>
                  <a:srgbClr val="FF0000"/>
                </a:solidFill>
              </a:rPr>
              <a:t>)</a:t>
            </a:r>
            <a:r>
              <a:rPr lang="en-GB" b="1" dirty="0" smtClean="0"/>
              <a:t>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1. You can ..., ... and ... the goods you buy in the real shops.</a:t>
            </a:r>
            <a:endParaRPr lang="uk-UA" dirty="0" smtClean="0"/>
          </a:p>
          <a:p>
            <a:r>
              <a:rPr lang="en-GB" dirty="0" smtClean="0"/>
              <a:t>2. You don’t have to ........... buying online.</a:t>
            </a:r>
            <a:endParaRPr lang="uk-UA" dirty="0" smtClean="0"/>
          </a:p>
          <a:p>
            <a:r>
              <a:rPr lang="en-GB" dirty="0" smtClean="0"/>
              <a:t>3.There is usually .................... on sites.</a:t>
            </a:r>
            <a:endParaRPr lang="uk-UA" dirty="0" smtClean="0"/>
          </a:p>
          <a:p>
            <a:r>
              <a:rPr lang="en-GB" dirty="0" smtClean="0"/>
              <a:t>4. You can’t easily return ..............................</a:t>
            </a:r>
            <a:endParaRPr lang="uk-UA" dirty="0" smtClean="0"/>
          </a:p>
          <a:p>
            <a:r>
              <a:rPr lang="en-GB" dirty="0" smtClean="0"/>
              <a:t>5. You can pay ........  and ........... expenses.</a:t>
            </a:r>
            <a:endParaRPr lang="uk-UA" dirty="0" smtClean="0"/>
          </a:p>
          <a:p>
            <a:r>
              <a:rPr lang="en-GB" dirty="0" smtClean="0"/>
              <a:t>6. Goods are ........... in ............... shops.</a:t>
            </a:r>
            <a:endParaRPr lang="uk-UA" dirty="0" smtClean="0"/>
          </a:p>
          <a:p>
            <a:r>
              <a:rPr lang="en-GB" dirty="0" smtClean="0"/>
              <a:t>7. You can shop .........................................</a:t>
            </a:r>
            <a:endParaRPr lang="uk-UA" dirty="0" smtClean="0"/>
          </a:p>
          <a:p>
            <a:r>
              <a:rPr lang="en-GB" dirty="0" smtClean="0"/>
              <a:t>8. You can ask ................................... what to buy.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money ba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38" y="4572008"/>
            <a:ext cx="928662" cy="2285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FF00"/>
                </a:solidFill>
              </a:rPr>
              <a:t>Complete</a:t>
            </a:r>
            <a:r>
              <a:rPr lang="en-US" sz="4000" b="1" dirty="0">
                <a:solidFill>
                  <a:srgbClr val="FFFF00"/>
                </a:solidFill>
              </a:rPr>
              <a:t> the sentences  so that both sentences mean the same: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072098"/>
          </a:xfrm>
        </p:spPr>
        <p:txBody>
          <a:bodyPr>
            <a:normAutofit fontScale="92500"/>
          </a:bodyPr>
          <a:lstStyle/>
          <a:p>
            <a:r>
              <a:rPr lang="en-US" dirty="0"/>
              <a:t>0. Can you </a:t>
            </a:r>
            <a:r>
              <a:rPr lang="en-US" b="1" i="1" dirty="0"/>
              <a:t>lend </a:t>
            </a:r>
            <a:r>
              <a:rPr lang="en-US" dirty="0"/>
              <a:t>me £ 5? - Can I </a:t>
            </a:r>
            <a:r>
              <a:rPr lang="en-US" b="1" i="1" dirty="0"/>
              <a:t>borrow</a:t>
            </a:r>
            <a:r>
              <a:rPr lang="en-US" dirty="0"/>
              <a:t>  £ 5?</a:t>
            </a:r>
            <a:endParaRPr lang="uk-UA" dirty="0"/>
          </a:p>
          <a:p>
            <a:r>
              <a:rPr lang="en-US" dirty="0"/>
              <a:t>1. I’d like to buy that DVD player, but I haven’t got enough money.</a:t>
            </a:r>
            <a:endParaRPr lang="uk-UA" dirty="0"/>
          </a:p>
          <a:p>
            <a:r>
              <a:rPr lang="en-US" dirty="0"/>
              <a:t>2. I borrowed  £ 10 from my dad. ( my dad)</a:t>
            </a:r>
            <a:endParaRPr lang="uk-UA" dirty="0"/>
          </a:p>
          <a:p>
            <a:r>
              <a:rPr lang="en-US" dirty="0"/>
              <a:t>3. I paid £ 10 for my schoolbag.  (my schoolbag)</a:t>
            </a:r>
            <a:endParaRPr lang="uk-UA" dirty="0"/>
          </a:p>
          <a:p>
            <a:r>
              <a:rPr lang="en-US" dirty="0"/>
              <a:t>4. You shouldn’t spend that money. </a:t>
            </a:r>
            <a:endParaRPr lang="uk-UA" dirty="0"/>
          </a:p>
          <a:p>
            <a:r>
              <a:rPr lang="en-US" dirty="0"/>
              <a:t>5. I used a credit card to buy  those CDs.</a:t>
            </a:r>
            <a:endParaRPr lang="uk-UA" dirty="0"/>
          </a:p>
          <a:p>
            <a:r>
              <a:rPr lang="en-US" dirty="0"/>
              <a:t>6. How much did that MP3 player cost? (charge)</a:t>
            </a:r>
            <a:endParaRPr lang="uk-UA" dirty="0"/>
          </a:p>
          <a:p>
            <a:r>
              <a:rPr lang="en-US" dirty="0"/>
              <a:t>7. My brother lent me £ 20. (owe)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"/>
            <a:ext cx="8786874" cy="857232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uk-UA" dirty="0"/>
              <a:t/>
            </a:r>
            <a:br>
              <a:rPr lang="uk-UA" dirty="0"/>
            </a:br>
            <a:r>
              <a:rPr lang="en-US" sz="3600" b="1" dirty="0" smtClean="0">
                <a:solidFill>
                  <a:srgbClr val="FFFF00"/>
                </a:solidFill>
              </a:rPr>
              <a:t>Fill  in  the  gaps  </a:t>
            </a:r>
            <a:r>
              <a:rPr lang="en-US" sz="3600" b="1" dirty="0">
                <a:solidFill>
                  <a:srgbClr val="FFFF00"/>
                </a:solidFill>
              </a:rPr>
              <a:t>with </a:t>
            </a:r>
            <a:r>
              <a:rPr lang="en-US" sz="3600" b="1" dirty="0" smtClean="0">
                <a:solidFill>
                  <a:srgbClr val="FFFF00"/>
                </a:solidFill>
              </a:rPr>
              <a:t> suitable  words.</a:t>
            </a:r>
            <a:r>
              <a:rPr lang="uk-UA" sz="3600" dirty="0">
                <a:solidFill>
                  <a:srgbClr val="FFFF00"/>
                </a:solidFill>
              </a:rPr>
              <a:t/>
            </a:r>
            <a:br>
              <a:rPr lang="uk-UA" sz="3600" dirty="0">
                <a:solidFill>
                  <a:srgbClr val="FFFF00"/>
                </a:solidFill>
              </a:rPr>
            </a:br>
            <a:endParaRPr lang="uk-UA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857232"/>
            <a:ext cx="8358246" cy="6000768"/>
          </a:xfrm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/>
              <a:t>My friend loves window-shopping. She loves   ____(1) up and down in front of shop windows, looking at the range of _____(2)  on display,  especially in the new shopping ______(3), where there are a lot of boutiques selling their own design. I ____(4 ) big department stores because all the best –known products are on ______(5) and usually in stock. If they  are  out of stock, the shop ______(6) can order them for you. Most of the chain stores have ______(7) in our shopping centre. My friend only enjoys going there when they have the sales every year and she thinks she can find ______(8).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ньг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56" y="642918"/>
            <a:ext cx="2714644" cy="1214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en-US" sz="3600" b="1" i="1" dirty="0">
                <a:solidFill>
                  <a:srgbClr val="FFFF00"/>
                </a:solidFill>
              </a:rPr>
              <a:t>Agree or disagree with the following statements: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64357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sz="4400" i="1" dirty="0" smtClean="0">
                <a:solidFill>
                  <a:srgbClr val="FFFF00"/>
                </a:solidFill>
              </a:rPr>
              <a:t>Money makes the world go round.</a:t>
            </a:r>
          </a:p>
          <a:p>
            <a:r>
              <a:rPr lang="en-GB" sz="4400" dirty="0" smtClean="0"/>
              <a:t>If you want to lose a friend, lend him money.</a:t>
            </a:r>
            <a:endParaRPr lang="uk-UA" sz="4400" dirty="0" smtClean="0"/>
          </a:p>
          <a:p>
            <a:r>
              <a:rPr lang="en-GB" sz="4400" i="1" dirty="0" smtClean="0">
                <a:solidFill>
                  <a:srgbClr val="FFFF00"/>
                </a:solidFill>
              </a:rPr>
              <a:t>Money makes people bad. It’s better to be poor.</a:t>
            </a:r>
            <a:endParaRPr lang="uk-UA" sz="4400" i="1" dirty="0" smtClean="0">
              <a:solidFill>
                <a:srgbClr val="FFFF00"/>
              </a:solidFill>
            </a:endParaRPr>
          </a:p>
          <a:p>
            <a:pPr lvl="0"/>
            <a:r>
              <a:rPr lang="en-US" sz="4400" dirty="0" smtClean="0"/>
              <a:t>In </a:t>
            </a:r>
            <a:r>
              <a:rPr lang="en-US" sz="4400" dirty="0"/>
              <a:t>most supermarkets you can buy fruit both at the entrance and at the exit of the store.</a:t>
            </a:r>
            <a:endParaRPr lang="uk-UA" sz="4400" dirty="0"/>
          </a:p>
          <a:p>
            <a:pPr lvl="0"/>
            <a:r>
              <a:rPr lang="en-US" sz="4400" i="1" dirty="0">
                <a:solidFill>
                  <a:srgbClr val="FFFF00"/>
                </a:solidFill>
              </a:rPr>
              <a:t>The smell of freshly baked bread always makes customers  buy more food that they originally wanted.</a:t>
            </a:r>
            <a:endParaRPr lang="uk-UA" sz="4400" i="1" dirty="0">
              <a:solidFill>
                <a:srgbClr val="FFFF00"/>
              </a:solidFill>
            </a:endParaRPr>
          </a:p>
          <a:p>
            <a:pPr lvl="0"/>
            <a:r>
              <a:rPr lang="en-US" sz="4400" dirty="0"/>
              <a:t>Supermarkets very often change their  layout  so that the customers could notice the things they don’t usually buy.</a:t>
            </a:r>
            <a:endParaRPr lang="uk-UA" sz="4400" dirty="0"/>
          </a:p>
          <a:p>
            <a:pPr lvl="0"/>
            <a:r>
              <a:rPr lang="en-US" sz="4400" i="1" dirty="0">
                <a:solidFill>
                  <a:srgbClr val="FFFF00"/>
                </a:solidFill>
              </a:rPr>
              <a:t>Bargains of the week are usually displayed at the end of the row.</a:t>
            </a:r>
            <a:endParaRPr lang="uk-UA" sz="4400" i="1" dirty="0">
              <a:solidFill>
                <a:srgbClr val="FFFF00"/>
              </a:solidFill>
            </a:endParaRPr>
          </a:p>
          <a:p>
            <a:pPr lvl="0"/>
            <a:r>
              <a:rPr lang="en-US" sz="4400" dirty="0"/>
              <a:t>“High  earners” are products that people buy every day.</a:t>
            </a:r>
            <a:endParaRPr lang="uk-UA" sz="4400" dirty="0"/>
          </a:p>
          <a:p>
            <a:pPr lvl="0"/>
            <a:r>
              <a:rPr lang="en-US" sz="4400" i="1" dirty="0">
                <a:solidFill>
                  <a:srgbClr val="FFFF00"/>
                </a:solidFill>
              </a:rPr>
              <a:t>Supermarkets never ask customers what kind of music they would like to listen.</a:t>
            </a:r>
            <a:endParaRPr lang="uk-UA" sz="4400" i="1" dirty="0">
              <a:solidFill>
                <a:srgbClr val="FFFF00"/>
              </a:solidFill>
            </a:endParaRPr>
          </a:p>
          <a:p>
            <a:pPr lvl="0"/>
            <a:r>
              <a:rPr lang="en-US" sz="4400" dirty="0" smtClean="0"/>
              <a:t>Parents </a:t>
            </a:r>
            <a:r>
              <a:rPr lang="en-US" sz="4400" dirty="0"/>
              <a:t>should teach their children about money by giving them a weekly allowance.</a:t>
            </a:r>
            <a:endParaRPr lang="uk-UA" sz="4400" dirty="0"/>
          </a:p>
          <a:p>
            <a:pPr lvl="0"/>
            <a:r>
              <a:rPr lang="en-US" sz="4400" i="1" dirty="0">
                <a:solidFill>
                  <a:srgbClr val="00B0F0"/>
                </a:solidFill>
              </a:rPr>
              <a:t>Debt is the worst poverty.</a:t>
            </a:r>
            <a:endParaRPr lang="uk-UA" sz="4400" i="1" dirty="0">
              <a:solidFill>
                <a:srgbClr val="00B0F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Answer </a:t>
            </a:r>
            <a:r>
              <a:rPr lang="en-US" b="1" dirty="0">
                <a:solidFill>
                  <a:srgbClr val="FFFF00"/>
                </a:solidFill>
              </a:rPr>
              <a:t>the </a:t>
            </a:r>
            <a:r>
              <a:rPr lang="en-US" b="1" dirty="0" smtClean="0">
                <a:solidFill>
                  <a:srgbClr val="FFFF00"/>
                </a:solidFill>
              </a:rPr>
              <a:t>questions: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Do you like window-shopping and why?</a:t>
            </a:r>
            <a:endParaRPr lang="uk-UA" dirty="0"/>
          </a:p>
          <a:p>
            <a:pPr lvl="0"/>
            <a:r>
              <a:rPr lang="en-US" dirty="0"/>
              <a:t>Do you prefer department stores or corner shops?</a:t>
            </a:r>
            <a:endParaRPr lang="uk-UA" dirty="0"/>
          </a:p>
          <a:p>
            <a:pPr lvl="0"/>
            <a:r>
              <a:rPr lang="en-US" dirty="0"/>
              <a:t>Where would you rather buy a smart suit: in a boutique or a department store?</a:t>
            </a:r>
            <a:endParaRPr lang="uk-UA" dirty="0"/>
          </a:p>
          <a:p>
            <a:pPr lvl="0"/>
            <a:r>
              <a:rPr lang="en-US" dirty="0"/>
              <a:t>How often do department stores have sales?</a:t>
            </a:r>
            <a:endParaRPr lang="uk-UA" dirty="0"/>
          </a:p>
          <a:p>
            <a:pPr lvl="0"/>
            <a:r>
              <a:rPr lang="en-US" dirty="0"/>
              <a:t>How often are you lucky enough to get a bargain on a sale?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en-GB" i="1" u="sng" dirty="0" smtClean="0">
                <a:solidFill>
                  <a:srgbClr val="FFFF00"/>
                </a:solidFill>
              </a:rPr>
              <a:t>Comment on:</a:t>
            </a:r>
            <a:endParaRPr lang="uk-UA" i="1" u="sng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shop butt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1" y="857232"/>
            <a:ext cx="8572560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716</Words>
  <Application>Microsoft Office PowerPoint</Application>
  <PresentationFormat>Экран (4:3)</PresentationFormat>
  <Paragraphs>67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Shopping and Money Matters</vt:lpstr>
      <vt:lpstr>Find out some synonyms and antonyms for the words: </vt:lpstr>
      <vt:lpstr>Complete the sentences with the correct prepositions( in 2 sent.-no prepos.):</vt:lpstr>
      <vt:lpstr>Complete the sentences  ( real shops vs online shopping): </vt:lpstr>
      <vt:lpstr>Complete the sentences  so that both sentences mean the same: </vt:lpstr>
      <vt:lpstr>  Fill  in  the  gaps  with  suitable  words. </vt:lpstr>
      <vt:lpstr>Agree or disagree with the following statements: </vt:lpstr>
      <vt:lpstr>Answer the questions:</vt:lpstr>
      <vt:lpstr>Comment on: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Fill in the gaps with suitable words.</dc:title>
  <dc:creator>Анастасия</dc:creator>
  <cp:lastModifiedBy>Анастасия</cp:lastModifiedBy>
  <cp:revision>15</cp:revision>
  <dcterms:created xsi:type="dcterms:W3CDTF">2015-05-04T12:50:41Z</dcterms:created>
  <dcterms:modified xsi:type="dcterms:W3CDTF">2015-05-05T06:03:29Z</dcterms:modified>
</cp:coreProperties>
</file>