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68" r:id="rId1"/>
  </p:sldMasterIdLst>
  <p:sldIdLst>
    <p:sldId id="273" r:id="rId2"/>
    <p:sldId id="263" r:id="rId3"/>
    <p:sldId id="264" r:id="rId4"/>
    <p:sldId id="271" r:id="rId5"/>
    <p:sldId id="260" r:id="rId6"/>
    <p:sldId id="261" r:id="rId7"/>
    <p:sldId id="258" r:id="rId8"/>
    <p:sldId id="265" r:id="rId9"/>
    <p:sldId id="274" r:id="rId10"/>
    <p:sldId id="262" r:id="rId11"/>
    <p:sldId id="267" r:id="rId12"/>
    <p:sldId id="266" r:id="rId13"/>
    <p:sldId id="269" r:id="rId14"/>
    <p:sldId id="276" r:id="rId15"/>
    <p:sldId id="270" r:id="rId16"/>
  </p:sldIdLst>
  <p:sldSz cx="12192000" cy="6858000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358" autoAdjust="0"/>
    <p:restoredTop sz="94660"/>
  </p:normalViewPr>
  <p:slideViewPr>
    <p:cSldViewPr snapToGrid="0">
      <p:cViewPr varScale="1">
        <p:scale>
          <a:sx n="74" d="100"/>
          <a:sy n="74" d="100"/>
        </p:scale>
        <p:origin x="810" y="5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517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24090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77362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542504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792555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02825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920961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13982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51700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2399584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85365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72254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5E61B3C-56BC-4E07-810C-487417E3FCE0}" type="datetimeFigureOut">
              <a:rPr lang="en-US" smtClean="0"/>
              <a:t>11/11/2018</a:t>
            </a:fld>
            <a:endParaRPr 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284283-E65D-4A0C-8184-0FEDDA9962D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7494421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png"/><Relationship Id="rId3" Type="http://schemas.openxmlformats.org/officeDocument/2006/relationships/image" Target="../media/image7.jpeg"/><Relationship Id="rId7" Type="http://schemas.openxmlformats.org/officeDocument/2006/relationships/image" Target="../media/image11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27847" y="201707"/>
            <a:ext cx="9614647" cy="7664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b="1" dirty="0"/>
              <a:t>APPLYING FOR A JOB. A JOB INTERVIEW.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l="12497" t="20282" r="13120" b="7124"/>
          <a:stretch/>
        </p:blipFill>
        <p:spPr>
          <a:xfrm>
            <a:off x="5735170" y="852278"/>
            <a:ext cx="6369426" cy="5755340"/>
          </a:xfrm>
          <a:prstGeom prst="rect">
            <a:avLst/>
          </a:prstGeom>
        </p:spPr>
      </p:pic>
      <p:sp>
        <p:nvSpPr>
          <p:cNvPr id="4" name="TextBox 3"/>
          <p:cNvSpPr txBox="1"/>
          <p:nvPr/>
        </p:nvSpPr>
        <p:spPr>
          <a:xfrm>
            <a:off x="275664" y="1492625"/>
            <a:ext cx="5459506" cy="403187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3200" dirty="0" smtClean="0"/>
              <a:t>What is the right age to start looking for a job?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Should teenagers work? Why? Why not?</a:t>
            </a:r>
          </a:p>
          <a:p>
            <a:pPr marL="342900" indent="-342900">
              <a:buAutoNum type="arabicPeriod"/>
            </a:pPr>
            <a:r>
              <a:rPr lang="en-US" sz="3200" dirty="0" smtClean="0"/>
              <a:t>What kind of job do you consider to be suitable for you personally when you are a University student?</a:t>
            </a: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14075145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ÐÐ°ÑÑÐ¸Ð½ÐºÐ¸ Ð¿Ð¾ Ð·Ð°Ð¿ÑÐ¾ÑÑ work and travel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54668" y="471672"/>
            <a:ext cx="5559426" cy="55929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537883" y="1118003"/>
            <a:ext cx="5123329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en-US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</a:t>
            </a:r>
            <a:r>
              <a:rPr lang="en-US" sz="2400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Work at summer camp in the USA and experience the best of American culture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en-US" sz="2400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Work as a camp counselor directly with kids or as camp facility staff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en-US" sz="2400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Contracts last 9-11 weeks (May/June- August). Upon completion, enjoy up to 30 days of travel around the USA.</a:t>
            </a:r>
          </a:p>
          <a:p>
            <a:pPr marL="285750" indent="-285750" fontAlgn="base">
              <a:buFont typeface="Wingdings" panose="05000000000000000000" pitchFamily="2" charset="2"/>
              <a:buChar char="ü"/>
            </a:pPr>
            <a:r>
              <a:rPr lang="en-US" sz="2400" b="0" i="0" dirty="0" smtClean="0">
                <a:solidFill>
                  <a:srgbClr val="333333"/>
                </a:solidFill>
                <a:effectLst/>
                <a:latin typeface="Arial" panose="020B0604020202020204" pitchFamily="34" charset="0"/>
              </a:rPr>
              <a:t> We offer competitive salaries, free meals and accommodation</a:t>
            </a:r>
            <a:endParaRPr lang="en-US" sz="2400" b="0" i="0" dirty="0">
              <a:solidFill>
                <a:srgbClr val="333333"/>
              </a:solidFill>
              <a:effectLst/>
              <a:latin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793376" y="471672"/>
            <a:ext cx="55612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3600" dirty="0" smtClean="0"/>
              <a:t>PROGRAM HIGHLIGHTS:</a:t>
            </a:r>
            <a:endParaRPr lang="en-US" sz="3600" dirty="0"/>
          </a:p>
        </p:txBody>
      </p:sp>
    </p:spTree>
    <p:extLst>
      <p:ext uri="{BB962C8B-B14F-4D97-AF65-F5344CB8AC3E}">
        <p14:creationId xmlns:p14="http://schemas.microsoft.com/office/powerpoint/2010/main" val="191868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-919006" y="-1580311"/>
            <a:ext cx="5414493" cy="6016625"/>
          </a:xfrm>
        </p:spPr>
        <p:txBody>
          <a:bodyPr/>
          <a:lstStyle/>
          <a:p>
            <a:pPr marL="0" indent="0">
              <a:buNone/>
            </a:pPr>
            <a:r>
              <a:rPr lang="en-US" dirty="0"/>
              <a:t>L</a:t>
            </a:r>
            <a:r>
              <a:rPr lang="en-US" dirty="0" smtClean="0"/>
              <a:t>ifeguard</a:t>
            </a:r>
            <a:endParaRPr lang="en-US" dirty="0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495487" y="-144462"/>
            <a:ext cx="5328536" cy="3767579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/>
              <a:t>                                                                         </a:t>
            </a:r>
            <a:r>
              <a:rPr lang="en-US" dirty="0"/>
              <a:t> </a:t>
            </a:r>
            <a:r>
              <a:rPr lang="en-US" dirty="0" smtClean="0"/>
              <a:t>          Sales assistant</a:t>
            </a:r>
            <a:endParaRPr lang="en-US" dirty="0"/>
          </a:p>
        </p:txBody>
      </p:sp>
      <p:sp>
        <p:nvSpPr>
          <p:cNvPr id="5" name="AutoShape 2" descr="ÐÐ°ÑÑÐ¸Ð½ÐºÐ¸ Ð¿Ð¾ Ð·Ð°Ð¿ÑÐ¾ÑÑ lifeguard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 dirty="0"/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81269" y="677787"/>
            <a:ext cx="2829193" cy="2794332"/>
          </a:xfrm>
          <a:prstGeom prst="rect">
            <a:avLst/>
          </a:prstGeom>
        </p:spPr>
      </p:pic>
      <p:pic>
        <p:nvPicPr>
          <p:cNvPr id="2052" name="Picture 4" descr="ÐÐ¾ÑÐ¾Ð¶ÐµÐµ Ð¸Ð·Ð¾Ð±ÑÐ°Ð¶ÐµÐ½Ð¸Ðµ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19816" y="675095"/>
            <a:ext cx="3891219" cy="27943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47352" y="3972310"/>
            <a:ext cx="3295795" cy="288569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062318" y="3443548"/>
            <a:ext cx="1690155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Waiter</a:t>
            </a:r>
            <a:endParaRPr lang="en-US" sz="2800" dirty="0"/>
          </a:p>
        </p:txBody>
      </p:sp>
      <p:sp>
        <p:nvSpPr>
          <p:cNvPr id="10" name="TextBox 9"/>
          <p:cNvSpPr txBox="1"/>
          <p:nvPr/>
        </p:nvSpPr>
        <p:spPr>
          <a:xfrm>
            <a:off x="7295670" y="154567"/>
            <a:ext cx="311235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                Cashier</a:t>
            </a:r>
            <a:endParaRPr lang="en-US" sz="2800" dirty="0"/>
          </a:p>
        </p:txBody>
      </p:sp>
      <p:pic>
        <p:nvPicPr>
          <p:cNvPr id="11" name="Рисунок 10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863000" y="623688"/>
            <a:ext cx="4087847" cy="2819860"/>
          </a:xfrm>
          <a:prstGeom prst="rect">
            <a:avLst/>
          </a:prstGeom>
        </p:spPr>
      </p:pic>
      <p:sp>
        <p:nvSpPr>
          <p:cNvPr id="12" name="TextBox 11"/>
          <p:cNvSpPr txBox="1"/>
          <p:nvPr/>
        </p:nvSpPr>
        <p:spPr>
          <a:xfrm>
            <a:off x="3719816" y="3449090"/>
            <a:ext cx="292387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de-DE" sz="2800" dirty="0" smtClean="0"/>
              <a:t>         House keeper</a:t>
            </a:r>
            <a:endParaRPr lang="de-DE" sz="2800" dirty="0"/>
          </a:p>
        </p:txBody>
      </p:sp>
      <p:pic>
        <p:nvPicPr>
          <p:cNvPr id="13" name="Рисунок 12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-8143430" y="-11707692"/>
            <a:ext cx="11488086" cy="8977939"/>
          </a:xfrm>
          <a:prstGeom prst="rect">
            <a:avLst/>
          </a:prstGeom>
        </p:spPr>
      </p:pic>
      <p:pic>
        <p:nvPicPr>
          <p:cNvPr id="15" name="Рисунок 14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3695113" y="3972310"/>
            <a:ext cx="3915922" cy="2885690"/>
          </a:xfrm>
          <a:prstGeom prst="rect">
            <a:avLst/>
          </a:prstGeom>
        </p:spPr>
      </p:pic>
      <p:sp>
        <p:nvSpPr>
          <p:cNvPr id="16" name="TextBox 15"/>
          <p:cNvSpPr txBox="1"/>
          <p:nvPr/>
        </p:nvSpPr>
        <p:spPr>
          <a:xfrm>
            <a:off x="917574" y="154567"/>
            <a:ext cx="190137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Lifeguard</a:t>
            </a:r>
            <a:endParaRPr lang="en-US" sz="2800" dirty="0"/>
          </a:p>
        </p:txBody>
      </p:sp>
      <p:sp>
        <p:nvSpPr>
          <p:cNvPr id="17" name="TextBox 16"/>
          <p:cNvSpPr txBox="1"/>
          <p:nvPr/>
        </p:nvSpPr>
        <p:spPr>
          <a:xfrm>
            <a:off x="8014447" y="3449090"/>
            <a:ext cx="258487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de-DE" sz="2800" dirty="0" smtClean="0"/>
              <a:t>       Kitchen </a:t>
            </a:r>
            <a:r>
              <a:rPr lang="de-DE" sz="2800" dirty="0"/>
              <a:t>staff</a:t>
            </a:r>
          </a:p>
        </p:txBody>
      </p:sp>
      <p:sp>
        <p:nvSpPr>
          <p:cNvPr id="18" name="AutoShape 6" descr="ÐÐ°ÑÑÐ¸Ð½ÐºÐ¸ Ð¿Ð¾ Ð·Ð°Ð¿ÑÐ¾ÑÑ kitchen staff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19" name="AutoShape 8" descr="ÐÐ°ÑÑÐ¸Ð½ÐºÐ¸ Ð¿Ð¾ Ð·Ð°Ð¿ÑÐ¾ÑÑ kitchen staff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20" name="Рисунок 19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7863000" y="3964427"/>
            <a:ext cx="4318147" cy="287353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9848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837127" y="0"/>
            <a:ext cx="2524258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sz="2800" b="0" i="0" dirty="0" smtClean="0">
                <a:solidFill>
                  <a:srgbClr val="444444"/>
                </a:solidFill>
                <a:effectLst/>
                <a:latin typeface="Rosario"/>
              </a:rPr>
              <a:t>Front Desk</a:t>
            </a:r>
            <a:endParaRPr lang="de-DE" sz="2800" b="0" i="0" dirty="0">
              <a:solidFill>
                <a:srgbClr val="444444"/>
              </a:solidFill>
              <a:effectLst/>
              <a:latin typeface="Rosario"/>
            </a:endParaRPr>
          </a:p>
        </p:txBody>
      </p:sp>
      <p:pic>
        <p:nvPicPr>
          <p:cNvPr id="3076" name="Picture 4" descr="ÐÐ°ÑÑÐ¸Ð½ÐºÐ¸ Ð¿Ð¾ Ð·Ð°Ð¿ÑÐ¾ÑÑ front desk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2695" y="634396"/>
            <a:ext cx="5047491" cy="27302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6168980" y="0"/>
            <a:ext cx="5254579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de-DE" b="0" i="0" dirty="0" smtClean="0">
                <a:solidFill>
                  <a:srgbClr val="444444"/>
                </a:solidFill>
                <a:effectLst/>
                <a:latin typeface="Rosario"/>
              </a:rPr>
              <a:t>   </a:t>
            </a:r>
            <a:r>
              <a:rPr lang="de-DE" sz="2800" dirty="0" smtClean="0">
                <a:solidFill>
                  <a:srgbClr val="444444"/>
                </a:solidFill>
              </a:rPr>
              <a:t>Amusement p</a:t>
            </a:r>
            <a:r>
              <a:rPr lang="de-DE" sz="2800" b="0" i="0" dirty="0" smtClean="0">
                <a:solidFill>
                  <a:srgbClr val="444444"/>
                </a:solidFill>
                <a:effectLst/>
              </a:rPr>
              <a:t>ark attendant </a:t>
            </a:r>
            <a:endParaRPr lang="de-DE" sz="2800" b="0" i="0" dirty="0">
              <a:solidFill>
                <a:srgbClr val="444444"/>
              </a:solidFill>
              <a:effectLst/>
            </a:endParaRPr>
          </a:p>
        </p:txBody>
      </p:sp>
      <p:pic>
        <p:nvPicPr>
          <p:cNvPr id="3078" name="Picture 6" descr="ÐÐ°ÑÑÐ¸Ð½ÐºÐ¸ Ð¿Ð¾ Ð·Ð°Ð¿ÑÐ¾ÑÑ amusement park attendant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3406" y="634396"/>
            <a:ext cx="5410154" cy="28120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Прямоугольник 4"/>
          <p:cNvSpPr/>
          <p:nvPr/>
        </p:nvSpPr>
        <p:spPr>
          <a:xfrm>
            <a:off x="837127" y="3364604"/>
            <a:ext cx="689019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800" dirty="0" smtClean="0">
                <a:solidFill>
                  <a:srgbClr val="333333"/>
                </a:solidFill>
              </a:rPr>
              <a:t>Camp </a:t>
            </a:r>
            <a:r>
              <a:rPr lang="en-US" sz="2800" dirty="0">
                <a:solidFill>
                  <a:srgbClr val="333333"/>
                </a:solidFill>
              </a:rPr>
              <a:t>counselor </a:t>
            </a:r>
            <a:endParaRPr lang="en-US" sz="2800" dirty="0"/>
          </a:p>
        </p:txBody>
      </p:sp>
      <p:sp>
        <p:nvSpPr>
          <p:cNvPr id="6" name="AutoShape 8" descr="ÐÐ°ÑÑÐ¸Ð½ÐºÐ¸ Ð¿Ð¾ Ð·Ð°Ð¿ÑÐ¾ÑÑ CAMP COUNSELOR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7" name="AutoShape 10" descr="ÐÐ°ÑÑÐ¸Ð½ÐºÐ¸ Ð¿Ð¾ Ð·Ð°Ð¿ÑÐ¾ÑÑ CAMP COUNSELOR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8" name="AutoShape 12" descr="ÐÐ°ÑÑÐ¸Ð½ÐºÐ¸ Ð¿Ð¾ Ð·Ð°Ð¿ÑÐ¾ÑÑ CAMP COUNSELOR"/>
          <p:cNvSpPr>
            <a:spLocks noChangeAspect="1" noChangeArrowheads="1"/>
          </p:cNvSpPr>
          <p:nvPr/>
        </p:nvSpPr>
        <p:spPr bwMode="auto">
          <a:xfrm>
            <a:off x="460375" y="1603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5575" y="3887824"/>
            <a:ext cx="5124763" cy="2796312"/>
          </a:xfrm>
          <a:prstGeom prst="rect">
            <a:avLst/>
          </a:prstGeom>
        </p:spPr>
      </p:pic>
      <p:pic>
        <p:nvPicPr>
          <p:cNvPr id="10" name="Рисунок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013406" y="3887824"/>
            <a:ext cx="5286206" cy="2970176"/>
          </a:xfrm>
          <a:prstGeom prst="rect">
            <a:avLst/>
          </a:prstGeom>
        </p:spPr>
      </p:pic>
      <p:sp>
        <p:nvSpPr>
          <p:cNvPr id="11" name="TextBox 10"/>
          <p:cNvSpPr txBox="1"/>
          <p:nvPr/>
        </p:nvSpPr>
        <p:spPr>
          <a:xfrm>
            <a:off x="7031864" y="3405525"/>
            <a:ext cx="332274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dirty="0" smtClean="0"/>
              <a:t>Camp facility staff</a:t>
            </a:r>
            <a:endParaRPr lang="en-US" sz="2800" dirty="0"/>
          </a:p>
        </p:txBody>
      </p:sp>
    </p:spTree>
    <p:extLst>
      <p:ext uri="{BB962C8B-B14F-4D97-AF65-F5344CB8AC3E}">
        <p14:creationId xmlns:p14="http://schemas.microsoft.com/office/powerpoint/2010/main" val="344594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42047" y="296214"/>
            <a:ext cx="11537577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en-US" sz="2800" dirty="0"/>
          </a:p>
          <a:p>
            <a:endParaRPr lang="en-US" sz="2800" dirty="0" smtClean="0"/>
          </a:p>
          <a:p>
            <a:r>
              <a:rPr lang="en-US" sz="2800" i="1" dirty="0" smtClean="0"/>
              <a:t>INTERVIEWER:</a:t>
            </a:r>
            <a:r>
              <a:rPr lang="en-US" sz="2800" dirty="0" smtClean="0"/>
              <a:t> I am ready to offer you the position of……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(I am NOT ready to offer you the position of……)</a:t>
            </a:r>
          </a:p>
          <a:p>
            <a:endParaRPr lang="en-US" sz="2800" dirty="0"/>
          </a:p>
          <a:p>
            <a:r>
              <a:rPr lang="en-US" sz="2800" i="1" dirty="0" smtClean="0"/>
              <a:t>YOU:</a:t>
            </a:r>
            <a:r>
              <a:rPr lang="en-US" sz="2800" dirty="0" smtClean="0"/>
              <a:t> I am ready to accept the offer.</a:t>
            </a:r>
          </a:p>
          <a:p>
            <a:r>
              <a:rPr lang="en-US" sz="2800" dirty="0"/>
              <a:t> </a:t>
            </a:r>
            <a:r>
              <a:rPr lang="en-US" sz="2800" dirty="0" smtClean="0"/>
              <a:t>         (I’m afraid I should turn down the offer.)</a:t>
            </a:r>
          </a:p>
          <a:p>
            <a:endParaRPr lang="en-US" sz="2800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8415" y="2164976"/>
            <a:ext cx="4502267" cy="43837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7600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584100" y="1468192"/>
            <a:ext cx="7031865" cy="440120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4000" dirty="0" smtClean="0"/>
              <a:t>I regularly went to the camp when I was a child.</a:t>
            </a:r>
          </a:p>
          <a:p>
            <a:pPr marL="342900" indent="-342900">
              <a:buAutoNum type="arabicPeriod"/>
            </a:pPr>
            <a:endParaRPr lang="en-US" sz="4000" dirty="0"/>
          </a:p>
          <a:p>
            <a:pPr marL="342900" indent="-342900">
              <a:buAutoNum type="arabicPeriod"/>
            </a:pPr>
            <a:r>
              <a:rPr lang="en-US" sz="4000" dirty="0" smtClean="0"/>
              <a:t>I’m energetic person.</a:t>
            </a:r>
          </a:p>
          <a:p>
            <a:pPr marL="342900" indent="-342900">
              <a:buAutoNum type="arabicPeriod"/>
            </a:pPr>
            <a:endParaRPr lang="en-US" sz="4000" dirty="0"/>
          </a:p>
          <a:p>
            <a:pPr marL="342900" indent="-342900">
              <a:buAutoNum type="arabicPeriod"/>
            </a:pPr>
            <a:r>
              <a:rPr lang="en-US" sz="4000" dirty="0" smtClean="0"/>
              <a:t>You have worked before, have you?</a:t>
            </a:r>
            <a:endParaRPr lang="en-US" sz="4000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458009" y="612259"/>
            <a:ext cx="351401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b="1" dirty="0"/>
              <a:t>IS IT CORRECT TO SAY?</a:t>
            </a:r>
          </a:p>
        </p:txBody>
      </p:sp>
    </p:spTree>
    <p:extLst>
      <p:ext uri="{BB962C8B-B14F-4D97-AF65-F5344CB8AC3E}">
        <p14:creationId xmlns:p14="http://schemas.microsoft.com/office/powerpoint/2010/main" val="2330854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2" descr="ÐÐ°ÑÑÐ¸Ð½ÐºÐ¸ Ð¿Ð¾ Ð·Ð°Ð¿ÑÐ¾ÑÑ well done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 rotWithShape="1">
          <a:blip r:embed="rId2"/>
          <a:srcRect b="7018"/>
          <a:stretch/>
        </p:blipFill>
        <p:spPr>
          <a:xfrm>
            <a:off x="307975" y="160338"/>
            <a:ext cx="11617862" cy="652379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865425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5861" t="4780" b="14154"/>
          <a:stretch/>
        </p:blipFill>
        <p:spPr>
          <a:xfrm>
            <a:off x="0" y="-121024"/>
            <a:ext cx="12883898" cy="6979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586235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2"/>
          <a:srcRect l="14621" t="4780" b="14154"/>
          <a:stretch/>
        </p:blipFill>
        <p:spPr>
          <a:xfrm>
            <a:off x="0" y="-94130"/>
            <a:ext cx="12507446" cy="69521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014022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64776" y="2433918"/>
            <a:ext cx="8705138" cy="47089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indent="-342900">
              <a:buAutoNum type="arabicPeriod"/>
            </a:pPr>
            <a:r>
              <a:rPr lang="en-US" sz="2400" b="1" dirty="0" smtClean="0"/>
              <a:t>How did you find out about the job?</a:t>
            </a:r>
          </a:p>
          <a:p>
            <a:pPr marL="342900" indent="-342900">
              <a:buAutoNum type="arabicPeriod"/>
            </a:pPr>
            <a:endParaRPr lang="en-US" sz="2400" b="1" dirty="0"/>
          </a:p>
          <a:p>
            <a:pPr marL="342900" indent="-342900">
              <a:buAutoNum type="arabicPeriod"/>
            </a:pPr>
            <a:r>
              <a:rPr lang="en-US" sz="2400" b="1" dirty="0" smtClean="0"/>
              <a:t>You’ve  worked in sales before, haven’t you?</a:t>
            </a:r>
          </a:p>
          <a:p>
            <a:pPr marL="342900" indent="-342900">
              <a:buAutoNum type="arabicPeriod"/>
            </a:pPr>
            <a:endParaRPr lang="en-US" sz="2400" b="1" dirty="0" smtClean="0"/>
          </a:p>
          <a:p>
            <a:pPr marL="342900" indent="-342900">
              <a:buAutoNum type="arabicPeriod"/>
            </a:pPr>
            <a:r>
              <a:rPr lang="en-US" sz="2400" b="1" dirty="0" smtClean="0"/>
              <a:t>What did you do there?</a:t>
            </a:r>
          </a:p>
          <a:p>
            <a:pPr marL="342900" indent="-342900">
              <a:buAutoNum type="arabicPeriod"/>
            </a:pPr>
            <a:endParaRPr lang="en-US" sz="2400" b="1" dirty="0"/>
          </a:p>
          <a:p>
            <a:pPr marL="342900" indent="-342900">
              <a:buAutoNum type="arabicPeriod"/>
            </a:pPr>
            <a:r>
              <a:rPr lang="en-US" sz="2400" b="1" dirty="0" smtClean="0"/>
              <a:t>You worked there for nearly two years, didn’t you?</a:t>
            </a:r>
          </a:p>
          <a:p>
            <a:pPr marL="342900" indent="-342900">
              <a:buAutoNum type="arabicPeriod"/>
            </a:pPr>
            <a:endParaRPr lang="en-US" sz="2400" b="1" dirty="0"/>
          </a:p>
          <a:p>
            <a:pPr marL="342900" indent="-342900">
              <a:buAutoNum type="arabicPeriod"/>
            </a:pPr>
            <a:r>
              <a:rPr lang="en-US" sz="2400" b="1" dirty="0" smtClean="0"/>
              <a:t>Why do you think you’re the right person for this job?</a:t>
            </a:r>
          </a:p>
          <a:p>
            <a:pPr marL="342900" indent="-342900">
              <a:buAutoNum type="arabicPeriod"/>
            </a:pPr>
            <a:endParaRPr lang="en-US" sz="2400" b="1" dirty="0"/>
          </a:p>
          <a:p>
            <a:pPr marL="342900" indent="-342900">
              <a:buAutoNum type="arabicPeriod"/>
            </a:pPr>
            <a:r>
              <a:rPr lang="en-US" sz="2400" b="1" dirty="0" smtClean="0"/>
              <a:t>When could you start?</a:t>
            </a:r>
          </a:p>
          <a:p>
            <a:pPr marL="342900" indent="-342900">
              <a:buAutoNum type="arabicPeriod"/>
            </a:pPr>
            <a:endParaRPr lang="en-US" dirty="0"/>
          </a:p>
          <a:p>
            <a:pPr marL="342900" indent="-342900">
              <a:buAutoNum type="arabicPeriod"/>
            </a:pPr>
            <a:endParaRPr lang="en-US" dirty="0"/>
          </a:p>
        </p:txBody>
      </p:sp>
      <p:sp>
        <p:nvSpPr>
          <p:cNvPr id="3" name="TextBox 2"/>
          <p:cNvSpPr txBox="1"/>
          <p:nvPr/>
        </p:nvSpPr>
        <p:spPr>
          <a:xfrm>
            <a:off x="927848" y="242048"/>
            <a:ext cx="680966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b="1" dirty="0" smtClean="0"/>
              <a:t>INTERVIEWER’S QUESTIONS</a:t>
            </a:r>
            <a:r>
              <a:rPr lang="en-US" sz="3600" dirty="0" smtClean="0"/>
              <a:t> :</a:t>
            </a:r>
            <a:endParaRPr lang="en-US" sz="3600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53237" y="440548"/>
            <a:ext cx="5338763" cy="41045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92156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095018" cy="658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CHOOSE THE CORRECT ANSWER FOR EACH QUESTION: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1. Charlotte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found the job advertisement: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newspaper.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Internet.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the recruitment agency.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2. Charlotte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says about her current job situation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is still working in the clothes shop but needs a change.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hasn’t worked in sales before.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worked in the shop but hasn’t been employed any longer.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3. What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liked about her work most was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hanging up clothes.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serving customers.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tidying up the shop.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4. 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 work because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entered the University.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started preparing for the exam.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preferred another job.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5. Why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she think that she is the right person for this job?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likes working with people.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can start work immediately.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marL="342900" lvl="0" indent="-342900">
              <a:lnSpc>
                <a:spcPct val="107000"/>
              </a:lnSpc>
              <a:spcAft>
                <a:spcPts val="800"/>
              </a:spcAft>
              <a:buFont typeface="+mj-lt"/>
              <a:buAutoNum type="alphaLcPeriod"/>
            </a:pP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Her work experience is enough to take this position.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1463248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0" y="0"/>
            <a:ext cx="12095018" cy="658653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800" b="1" dirty="0" smtClean="0">
                <a:effectLst/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CHOOSE THE CORRECT ANSWER FOR EACH QUESTION: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1. Charlotte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found the job advertisement: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In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newspaper.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In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Internet.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In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the recruitment agency.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2. Charlotte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says about her current job situation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that 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is still working in the clothes shop but needs a change.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hasn’t worked in sales before.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worked in the shop but hasn’t been employed any longer.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3. What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liked about her work most was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hanging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 clothes.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serving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customers.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tidying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up the shop.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4. 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left work because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entered the University.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started preparing for the exam.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preferred another job.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                   5. Why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does she think that she is the right person for this job?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b="1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a. </a:t>
            </a: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likes working with people.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b. She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can start work immediately.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lvl="0">
              <a:lnSpc>
                <a:spcPct val="107000"/>
              </a:lnSpc>
              <a:spcAft>
                <a:spcPts val="800"/>
              </a:spcAft>
            </a:pPr>
            <a:r>
              <a:rPr lang="en-US" dirty="0" smtClean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c. Her </a:t>
            </a:r>
            <a:r>
              <a:rPr lang="en-US" dirty="0">
                <a:latin typeface="Calibri" panose="020F0502020204030204" pitchFamily="34" charset="0"/>
                <a:ea typeface="Calibri" panose="020F0502020204030204" pitchFamily="34" charset="0"/>
                <a:cs typeface="Times New Roman" panose="02020603050405020304" pitchFamily="18" charset="0"/>
              </a:rPr>
              <a:t>work experience is enough to take this position.</a:t>
            </a:r>
            <a:endParaRPr lang="ru-RU" dirty="0"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9270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514349" y="485776"/>
            <a:ext cx="2328864" cy="1171574"/>
          </a:xfrm>
          <a:prstGeom prst="ellipse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DETERMINED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6032185" y="2180855"/>
            <a:ext cx="2357438" cy="1456818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COOPERATIVE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9982200" y="2250280"/>
            <a:ext cx="2057400" cy="1014414"/>
          </a:xfrm>
          <a:prstGeom prst="ellipse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CONFIDENT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9829800" y="5286374"/>
            <a:ext cx="2362200" cy="13001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THOUGHTFUL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67993" y="3821301"/>
            <a:ext cx="2678001" cy="1240096"/>
          </a:xfrm>
          <a:prstGeom prst="ellipse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RELIABLE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457949" y="328612"/>
            <a:ext cx="2728913" cy="1128712"/>
          </a:xfrm>
          <a:prstGeom prst="ellipse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CONSCIENTIOUS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514348" y="2107404"/>
            <a:ext cx="2328865" cy="1028701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WELL-MANNERED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3821905" y="735807"/>
            <a:ext cx="2321719" cy="1164431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SUPPORTIVE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5303982" y="4374284"/>
            <a:ext cx="2307934" cy="1137874"/>
          </a:xfrm>
          <a:prstGeom prst="ellipse">
            <a:avLst/>
          </a:prstGeom>
          <a:solidFill>
            <a:schemeClr val="bg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POLITE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8758912" y="3543696"/>
            <a:ext cx="1933236" cy="121061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RESOLUTE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3145994" y="2554034"/>
            <a:ext cx="2228450" cy="119803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THOROUGH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2567249" y="5300056"/>
            <a:ext cx="1996226" cy="1207295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SELF-ASSURED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9344696" y="825103"/>
            <a:ext cx="2694904" cy="985837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TRUSTWORTHY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7493792" y="5672137"/>
            <a:ext cx="1572933" cy="914400"/>
          </a:xfrm>
          <a:prstGeom prst="ellipse">
            <a:avLst/>
          </a:prstGeom>
          <a:solidFill>
            <a:schemeClr val="bg1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TEAM-PLAYER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963384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вал 1"/>
          <p:cNvSpPr/>
          <p:nvPr/>
        </p:nvSpPr>
        <p:spPr>
          <a:xfrm>
            <a:off x="9832252" y="2628863"/>
            <a:ext cx="2328864" cy="1171574"/>
          </a:xfrm>
          <a:prstGeom prst="ellipse">
            <a:avLst/>
          </a:prstGeom>
          <a:solidFill>
            <a:schemeClr val="accent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DETERMINED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3" name="Овал 2"/>
          <p:cNvSpPr/>
          <p:nvPr/>
        </p:nvSpPr>
        <p:spPr>
          <a:xfrm>
            <a:off x="3806951" y="3778709"/>
            <a:ext cx="2357438" cy="1456818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5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COOPERATIVE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4" name="Овал 3"/>
          <p:cNvSpPr/>
          <p:nvPr/>
        </p:nvSpPr>
        <p:spPr>
          <a:xfrm>
            <a:off x="6927755" y="3703316"/>
            <a:ext cx="2057400" cy="1186247"/>
          </a:xfrm>
          <a:prstGeom prst="ellipse">
            <a:avLst/>
          </a:prstGeom>
          <a:solidFill>
            <a:schemeClr val="accent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CONFIDENT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5" name="Овал 4"/>
          <p:cNvSpPr/>
          <p:nvPr/>
        </p:nvSpPr>
        <p:spPr>
          <a:xfrm>
            <a:off x="783794" y="456078"/>
            <a:ext cx="2362200" cy="1300163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THOUGHTFUL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6" name="Овал 5"/>
          <p:cNvSpPr/>
          <p:nvPr/>
        </p:nvSpPr>
        <p:spPr>
          <a:xfrm>
            <a:off x="484444" y="3418317"/>
            <a:ext cx="2678001" cy="1240096"/>
          </a:xfrm>
          <a:prstGeom prst="ellipse">
            <a:avLst/>
          </a:prstGeom>
          <a:solidFill>
            <a:schemeClr val="accent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RELIABLE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7" name="Овал 6"/>
          <p:cNvSpPr/>
          <p:nvPr/>
        </p:nvSpPr>
        <p:spPr>
          <a:xfrm>
            <a:off x="6457949" y="328612"/>
            <a:ext cx="2728913" cy="1128712"/>
          </a:xfrm>
          <a:prstGeom prst="ellipse">
            <a:avLst/>
          </a:prstGeom>
          <a:solidFill>
            <a:schemeClr val="accent1"/>
          </a:solidFill>
          <a:ln w="762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CONSCIENTIOUS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8" name="Овал 7"/>
          <p:cNvSpPr/>
          <p:nvPr/>
        </p:nvSpPr>
        <p:spPr>
          <a:xfrm>
            <a:off x="3930606" y="2209420"/>
            <a:ext cx="2328865" cy="1106611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WELL-MANNERED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9" name="Овал 8"/>
          <p:cNvSpPr/>
          <p:nvPr/>
        </p:nvSpPr>
        <p:spPr>
          <a:xfrm>
            <a:off x="824275" y="1774941"/>
            <a:ext cx="2321719" cy="1164431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SUPPORTIVE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0" name="Овал 9"/>
          <p:cNvSpPr/>
          <p:nvPr/>
        </p:nvSpPr>
        <p:spPr>
          <a:xfrm>
            <a:off x="3951537" y="1071546"/>
            <a:ext cx="2307934" cy="1137874"/>
          </a:xfrm>
          <a:prstGeom prst="ellipse">
            <a:avLst/>
          </a:prstGeom>
          <a:solidFill>
            <a:schemeClr val="accent1"/>
          </a:solidFill>
          <a:ln w="76200"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POLITE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3" name="Овал 12"/>
          <p:cNvSpPr/>
          <p:nvPr/>
        </p:nvSpPr>
        <p:spPr>
          <a:xfrm>
            <a:off x="6927755" y="4889563"/>
            <a:ext cx="2203438" cy="1334114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SELF-ASSURED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4" name="Овал 13"/>
          <p:cNvSpPr/>
          <p:nvPr/>
        </p:nvSpPr>
        <p:spPr>
          <a:xfrm>
            <a:off x="6523503" y="1457324"/>
            <a:ext cx="2597803" cy="1198037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THOROUGH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6" name="Овал 15"/>
          <p:cNvSpPr/>
          <p:nvPr/>
        </p:nvSpPr>
        <p:spPr>
          <a:xfrm>
            <a:off x="9915412" y="3800437"/>
            <a:ext cx="2162545" cy="1282551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RESOLUTE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7" name="Овал 16"/>
          <p:cNvSpPr/>
          <p:nvPr/>
        </p:nvSpPr>
        <p:spPr>
          <a:xfrm>
            <a:off x="637682" y="4658413"/>
            <a:ext cx="2694904" cy="1285187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TRUSTWORTHY</a:t>
            </a:r>
            <a:endParaRPr lang="en-US" sz="2000" b="1" dirty="0">
              <a:solidFill>
                <a:schemeClr val="tx1"/>
              </a:solidFill>
            </a:endParaRPr>
          </a:p>
        </p:txBody>
      </p:sp>
      <p:sp>
        <p:nvSpPr>
          <p:cNvPr id="18" name="Овал 17"/>
          <p:cNvSpPr/>
          <p:nvPr/>
        </p:nvSpPr>
        <p:spPr>
          <a:xfrm>
            <a:off x="3858494" y="5235527"/>
            <a:ext cx="2291608" cy="1453531"/>
          </a:xfrm>
          <a:prstGeom prst="ellipse">
            <a:avLst/>
          </a:prstGeom>
          <a:solidFill>
            <a:schemeClr val="accent4"/>
          </a:solidFill>
          <a:ln w="76200">
            <a:solidFill>
              <a:schemeClr val="accent4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smtClean="0">
                <a:solidFill>
                  <a:schemeClr val="tx1"/>
                </a:solidFill>
              </a:rPr>
              <a:t>TEAM-PLAYER</a:t>
            </a:r>
            <a:endParaRPr lang="en-US" sz="2000" b="1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949087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721215" y="1094705"/>
            <a:ext cx="10560677" cy="56323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3600" dirty="0" smtClean="0"/>
              <a:t>WHAT ARE YOUR MAIN STRENGTHS?</a:t>
            </a:r>
          </a:p>
          <a:p>
            <a:endParaRPr lang="en-US" sz="3600" dirty="0"/>
          </a:p>
          <a:p>
            <a:endParaRPr lang="en-US" sz="3600" dirty="0" smtClean="0"/>
          </a:p>
          <a:p>
            <a:pPr marL="342900" indent="-342900">
              <a:buAutoNum type="arabicPeriod"/>
            </a:pPr>
            <a:r>
              <a:rPr lang="en-US" sz="3600" dirty="0" smtClean="0"/>
              <a:t>I can adapt to any situation easily.</a:t>
            </a:r>
          </a:p>
          <a:p>
            <a:pPr marL="342900" indent="-342900">
              <a:buAutoNum type="arabicPeriod"/>
            </a:pPr>
            <a:endParaRPr lang="en-US" sz="3600" dirty="0"/>
          </a:p>
          <a:p>
            <a:pPr marL="342900" indent="-342900">
              <a:buAutoNum type="arabicPeriod"/>
            </a:pPr>
            <a:r>
              <a:rPr lang="en-US" sz="3600" dirty="0" smtClean="0"/>
              <a:t>I know that I can cope with any task, face any challenge.</a:t>
            </a:r>
          </a:p>
          <a:p>
            <a:pPr marL="342900" indent="-342900">
              <a:buAutoNum type="arabicPeriod"/>
            </a:pPr>
            <a:endParaRPr lang="en-US" sz="3600" dirty="0"/>
          </a:p>
          <a:p>
            <a:pPr marL="342900" indent="-342900">
              <a:buAutoNum type="arabicPeriod"/>
            </a:pPr>
            <a:r>
              <a:rPr lang="en-US" sz="3600" dirty="0" smtClean="0"/>
              <a:t>I’m good at meeting deadlines and I can cope with working under pressure</a:t>
            </a:r>
            <a:r>
              <a:rPr lang="en-US" dirty="0" smtClean="0"/>
              <a:t>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43650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Wisp</Template>
  <TotalTime>535</TotalTime>
  <Words>623</Words>
  <Application>Microsoft Office PowerPoint</Application>
  <PresentationFormat>Широкоэкранный</PresentationFormat>
  <Paragraphs>123</Paragraphs>
  <Slides>15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6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22" baseType="lpstr">
      <vt:lpstr>Arial</vt:lpstr>
      <vt:lpstr>Calibri</vt:lpstr>
      <vt:lpstr>Calibri Light</vt:lpstr>
      <vt:lpstr>Rosario</vt:lpstr>
      <vt:lpstr>Times New Roman</vt:lpstr>
      <vt:lpstr>Wingdings</vt:lpstr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Fujitsu</dc:creator>
  <cp:lastModifiedBy>Fujitsu</cp:lastModifiedBy>
  <cp:revision>33</cp:revision>
  <dcterms:created xsi:type="dcterms:W3CDTF">2018-10-21T11:40:53Z</dcterms:created>
  <dcterms:modified xsi:type="dcterms:W3CDTF">2018-11-11T19:26:44Z</dcterms:modified>
</cp:coreProperties>
</file>