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4" r:id="rId2"/>
    <p:sldId id="272" r:id="rId3"/>
    <p:sldId id="273" r:id="rId4"/>
    <p:sldId id="271" r:id="rId5"/>
    <p:sldId id="263" r:id="rId6"/>
    <p:sldId id="262" r:id="rId7"/>
    <p:sldId id="261" r:id="rId8"/>
    <p:sldId id="260" r:id="rId9"/>
    <p:sldId id="257" r:id="rId10"/>
    <p:sldId id="258" r:id="rId11"/>
    <p:sldId id="266" r:id="rId12"/>
    <p:sldId id="264" r:id="rId13"/>
    <p:sldId id="270" r:id="rId14"/>
    <p:sldId id="267" r:id="rId15"/>
    <p:sldId id="268" r:id="rId16"/>
    <p:sldId id="26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660066"/>
    <a:srgbClr val="66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678" autoAdjust="0"/>
  </p:normalViewPr>
  <p:slideViewPr>
    <p:cSldViewPr>
      <p:cViewPr varScale="1">
        <p:scale>
          <a:sx n="52" d="100"/>
          <a:sy n="52" d="100"/>
        </p:scale>
        <p:origin x="-942" y="-90"/>
      </p:cViewPr>
      <p:guideLst>
        <p:guide orient="horz" pos="2160"/>
        <p:guide pos="2880"/>
      </p:guideLst>
    </p:cSldViewPr>
  </p:slid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2508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0AFFFF-B36C-4194-8EEA-24F4933C89B2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930697-3065-4DD1-945F-35FB942A6C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2642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1.Greeting and Aim</a:t>
            </a:r>
          </a:p>
          <a:p>
            <a:r>
              <a:rPr lang="en-US" dirty="0" smtClean="0"/>
              <a:t>T: Good morning,</a:t>
            </a:r>
            <a:r>
              <a:rPr lang="en-US" baseline="0" dirty="0" smtClean="0"/>
              <a:t> students. Nice to see, you. Today we continue our work at the topic “ Sport”.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930697-3065-4DD1-945F-35FB942A6C29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 2.</a:t>
            </a:r>
            <a:r>
              <a:rPr lang="en-US" sz="1200" baseline="0" dirty="0" smtClean="0"/>
              <a:t> </a:t>
            </a:r>
            <a:r>
              <a:rPr lang="en-US" sz="1200" dirty="0" smtClean="0"/>
              <a:t>Warming up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930697-3065-4DD1-945F-35FB942A6C29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T:Students,</a:t>
            </a:r>
            <a:r>
              <a:rPr lang="en-US" baseline="0" dirty="0" smtClean="0"/>
              <a:t> there are a lot of proverbs about sport. Let us remember some of them. I’ll tell you the beginning and you’ll tell me the end. Look at the board, please.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930697-3065-4DD1-945F-35FB942A6C29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T: Now look at the board,</a:t>
            </a:r>
            <a:r>
              <a:rPr lang="en-US" baseline="0" dirty="0" smtClean="0"/>
              <a:t> please. Let’s remember the kinds of sport, we’ve already learnt. Be attentive, repeat after the video.  And  then we’ll do some exercises.  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930697-3065-4DD1-945F-35FB942A6C29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T:</a:t>
            </a:r>
            <a:r>
              <a:rPr lang="en-US" baseline="0" dirty="0" smtClean="0"/>
              <a:t> Right now, we’ll do some lexical and grammatical exercises.</a:t>
            </a:r>
          </a:p>
          <a:p>
            <a:r>
              <a:rPr lang="en-US" baseline="0" dirty="0" smtClean="0"/>
              <a:t>  You’ll see the sentences on the board, your task is to guess the kind of sport.</a:t>
            </a:r>
          </a:p>
          <a:p>
            <a:r>
              <a:rPr lang="en-US" baseline="0" dirty="0" smtClean="0"/>
              <a:t>   Are you ready? Let’s start. </a:t>
            </a:r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930697-3065-4DD1-945F-35FB942A6C29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T:</a:t>
            </a:r>
            <a:r>
              <a:rPr lang="en-US" baseline="0" dirty="0" smtClean="0"/>
              <a:t> </a:t>
            </a:r>
            <a:r>
              <a:rPr lang="en-US" dirty="0" smtClean="0"/>
              <a:t>And</a:t>
            </a:r>
            <a:r>
              <a:rPr lang="en-US" baseline="0" dirty="0" smtClean="0"/>
              <a:t> now, let’s do a crossword. Your task is to guess the word number</a:t>
            </a:r>
            <a:r>
              <a:rPr lang="ru-RU" baseline="0" dirty="0" smtClean="0"/>
              <a:t> </a:t>
            </a:r>
            <a:r>
              <a:rPr lang="ru-RU" b="1" baseline="0" dirty="0" smtClean="0"/>
              <a:t>№</a:t>
            </a:r>
            <a:r>
              <a:rPr lang="en-US" b="1" baseline="0" dirty="0" smtClean="0"/>
              <a:t> 9</a:t>
            </a:r>
            <a:r>
              <a:rPr lang="en-US" b="0" baseline="0" dirty="0" smtClean="0"/>
              <a:t>.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930697-3065-4DD1-945F-35FB942A6C29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T: It’s time to revise a</a:t>
            </a:r>
            <a:r>
              <a:rPr lang="en-US" baseline="0" dirty="0" smtClean="0"/>
              <a:t> grammar material. </a:t>
            </a:r>
          </a:p>
          <a:p>
            <a:r>
              <a:rPr lang="en-US" baseline="0" dirty="0" smtClean="0"/>
              <a:t>    Remember this rule and be attentive while using the appropriate verb.</a:t>
            </a:r>
          </a:p>
          <a:p>
            <a:r>
              <a:rPr lang="en-US" baseline="0" dirty="0" smtClean="0"/>
              <a:t>    </a:t>
            </a:r>
            <a:r>
              <a:rPr lang="en-US" dirty="0" smtClean="0"/>
              <a:t>Look at</a:t>
            </a:r>
            <a:r>
              <a:rPr lang="en-US" baseline="0" dirty="0" smtClean="0"/>
              <a:t> the board and answer my questions.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930697-3065-4DD1-945F-35FB942A6C29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T: Let us</a:t>
            </a:r>
            <a:r>
              <a:rPr lang="en-US" baseline="0" dirty="0" smtClean="0"/>
              <a:t> practice. Please, open your copy- books, make up sentences and write them down. You have two minutes. 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930697-3065-4DD1-945F-35FB942A6C29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T: Next exercise is </a:t>
            </a:r>
            <a:r>
              <a:rPr lang="en-US" baseline="0" dirty="0" smtClean="0"/>
              <a:t>using </a:t>
            </a:r>
            <a:r>
              <a:rPr lang="en-US" b="1" baseline="0" dirty="0" smtClean="0"/>
              <a:t>play, do, go. 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930697-3065-4DD1-945F-35FB942A6C29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T:</a:t>
            </a:r>
            <a:r>
              <a:rPr lang="en-US" baseline="0" dirty="0" smtClean="0"/>
              <a:t> Now, I’ll show you some photos of famous Ukrainian sportsmen. Your task is to say:” Who is this?”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930697-3065-4DD1-945F-35FB942A6C29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CB2C2-176C-4BFA-B045-E9C16E7125D7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252C2-63C5-4DD1-8435-A36BEAF9A7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CB2C2-176C-4BFA-B045-E9C16E7125D7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252C2-63C5-4DD1-8435-A36BEAF9A7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CB2C2-176C-4BFA-B045-E9C16E7125D7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252C2-63C5-4DD1-8435-A36BEAF9A7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CB2C2-176C-4BFA-B045-E9C16E7125D7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252C2-63C5-4DD1-8435-A36BEAF9A7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CB2C2-176C-4BFA-B045-E9C16E7125D7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252C2-63C5-4DD1-8435-A36BEAF9A7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CB2C2-176C-4BFA-B045-E9C16E7125D7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252C2-63C5-4DD1-8435-A36BEAF9A7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CB2C2-176C-4BFA-B045-E9C16E7125D7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252C2-63C5-4DD1-8435-A36BEAF9A7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CB2C2-176C-4BFA-B045-E9C16E7125D7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252C2-63C5-4DD1-8435-A36BEAF9A7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CB2C2-176C-4BFA-B045-E9C16E7125D7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252C2-63C5-4DD1-8435-A36BEAF9A7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CB2C2-176C-4BFA-B045-E9C16E7125D7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252C2-63C5-4DD1-8435-A36BEAF9A7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CB2C2-176C-4BFA-B045-E9C16E7125D7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C252C2-63C5-4DD1-8435-A36BEAF9A7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CB2C2-176C-4BFA-B045-E9C16E7125D7}" type="datetimeFigureOut">
              <a:rPr lang="ru-RU" smtClean="0"/>
              <a:pPr/>
              <a:t>12.12.2018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C252C2-63C5-4DD1-8435-A36BEAF9A70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sh119@ukr.net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Max\Desktop\&#1082;%20&#1072;&#1090;&#1077;&#1089;&#1090;&#1072;&#1094;&#1080;&#1080;\&#1043;&#1086;&#1090;&#1086;&#1074;&#1099;&#1077;%20&#1087;&#1088;&#1077;&#1079;&#1077;&#1085;&#1090;&#1072;&#1094;&#1080;&#1080;\&#1091;&#1088;&#1086;&#1082;%20Sport%206\sport-gotovo.avi" TargetMode="Externa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7422" y="836712"/>
            <a:ext cx="3929090" cy="1800200"/>
          </a:xfrm>
        </p:spPr>
        <p:txBody>
          <a:bodyPr>
            <a:normAutofit fontScale="90000"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УКРАЇНА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І–ІІІ СТУПЕНІВ № 119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ДЕСНЯНСЬКОГО РАЙОНУ МІСТА КИЄВА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Закревського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15-Б, м.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Київ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02217, тел./факс: (044) 515-88-86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E-mail</a:t>
            </a:r>
            <a:r>
              <a:rPr lang="en-US" sz="20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sh119@ukr.net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Код ЄДРПОУ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03598707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/>
              <a:t> </a:t>
            </a:r>
            <a:r>
              <a:rPr lang="uk-UA" sz="2000" dirty="0"/>
              <a:t/>
            </a:r>
            <a:br>
              <a:rPr lang="uk-UA" sz="2000" dirty="0"/>
            </a:br>
            <a:endParaRPr lang="uk-UA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4176464"/>
          </a:xfrm>
        </p:spPr>
        <p:txBody>
          <a:bodyPr>
            <a:normAutofit/>
          </a:bodyPr>
          <a:lstStyle/>
          <a:p>
            <a:endParaRPr lang="en-US" sz="1600" dirty="0" smtClean="0"/>
          </a:p>
          <a:p>
            <a:endParaRPr lang="en-US" sz="1600" dirty="0" smtClean="0"/>
          </a:p>
          <a:p>
            <a:pPr algn="ctr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лан – конспект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 медіа – презентація)</a:t>
            </a:r>
          </a:p>
          <a:p>
            <a:pPr algn="ctr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Підсумкового уроку</a:t>
            </a:r>
          </a:p>
          <a:p>
            <a:pPr algn="ctr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 англійської мови</a:t>
            </a:r>
          </a:p>
          <a:p>
            <a:pPr algn="ctr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6-Б класі на тему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“Sport”</a:t>
            </a:r>
          </a:p>
          <a:p>
            <a:pPr algn="ctr">
              <a:buNone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Учитель: Руденко І.Г.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>
          <a:gsLst>
            <a:gs pos="0">
              <a:schemeClr val="accent3"/>
            </a:gs>
            <a:gs pos="0">
              <a:schemeClr val="accent3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4868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60932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b="1" dirty="0" smtClean="0"/>
              <a:t>Subject:</a:t>
            </a:r>
            <a:r>
              <a:rPr lang="en-US" sz="4000" b="1" dirty="0" smtClean="0"/>
              <a:t> </a:t>
            </a:r>
            <a:r>
              <a:rPr lang="en-US" sz="4000" b="1" u="sng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Sport</a:t>
            </a:r>
            <a:r>
              <a:rPr lang="en-US" sz="2800" dirty="0" smtClean="0"/>
              <a:t> </a:t>
            </a:r>
            <a:endParaRPr lang="ru-RU" sz="2800" dirty="0" smtClean="0"/>
          </a:p>
          <a:p>
            <a:pPr>
              <a:buNone/>
            </a:pPr>
            <a:r>
              <a:rPr lang="en-US" sz="2800" b="1" dirty="0" smtClean="0"/>
              <a:t>Objectives:</a:t>
            </a:r>
          </a:p>
          <a:p>
            <a:r>
              <a:rPr lang="en-US" sz="2800" dirty="0" smtClean="0"/>
              <a:t> to systematize lexical materials on the topic;</a:t>
            </a:r>
            <a:endParaRPr lang="ru-RU" sz="2800" dirty="0" smtClean="0"/>
          </a:p>
          <a:p>
            <a:pPr lvl="0"/>
            <a:r>
              <a:rPr lang="en-US" sz="2800" dirty="0" smtClean="0"/>
              <a:t>to practice the active vocabulary of the topic;</a:t>
            </a:r>
            <a:endParaRPr lang="ru-RU" sz="2800" dirty="0" smtClean="0"/>
          </a:p>
          <a:p>
            <a:pPr lvl="0"/>
            <a:r>
              <a:rPr lang="en-US" sz="2800" dirty="0" smtClean="0"/>
              <a:t>to develop speaking, reading, writing skills through various activities;</a:t>
            </a:r>
            <a:endParaRPr lang="ru-RU" sz="2800" dirty="0" smtClean="0"/>
          </a:p>
          <a:p>
            <a:pPr lvl="0"/>
            <a:r>
              <a:rPr lang="ru-RU" sz="2800" dirty="0" err="1" smtClean="0"/>
              <a:t>to</a:t>
            </a:r>
            <a:r>
              <a:rPr lang="ru-RU" sz="2800" dirty="0" smtClean="0"/>
              <a:t> </a:t>
            </a:r>
            <a:r>
              <a:rPr lang="ru-RU" sz="2800" dirty="0" err="1" smtClean="0"/>
              <a:t>present</a:t>
            </a:r>
            <a:r>
              <a:rPr lang="ru-RU" sz="2800" dirty="0" smtClean="0"/>
              <a:t> </a:t>
            </a:r>
            <a:r>
              <a:rPr lang="ru-RU" sz="2800" dirty="0" err="1" smtClean="0"/>
              <a:t>new</a:t>
            </a:r>
            <a:r>
              <a:rPr lang="ru-RU" sz="2800" dirty="0" smtClean="0"/>
              <a:t> </a:t>
            </a:r>
            <a:r>
              <a:rPr lang="ru-RU" sz="2800" dirty="0" err="1" smtClean="0"/>
              <a:t>grammar</a:t>
            </a:r>
            <a:r>
              <a:rPr lang="en-US" sz="2800" dirty="0" smtClean="0"/>
              <a:t> material;</a:t>
            </a:r>
            <a:endParaRPr lang="ru-RU" sz="2800" dirty="0" smtClean="0"/>
          </a:p>
          <a:p>
            <a:pPr lvl="0"/>
            <a:r>
              <a:rPr lang="en-US" sz="2800" dirty="0" smtClean="0"/>
              <a:t>to develop students’ thinking, memory, imagination, attention and creativeness.</a:t>
            </a:r>
            <a:endParaRPr lang="ru-RU" sz="2800" dirty="0" smtClean="0"/>
          </a:p>
          <a:p>
            <a:pPr>
              <a:buNone/>
            </a:pPr>
            <a:r>
              <a:rPr lang="en-US" sz="2800" b="1" dirty="0" smtClean="0"/>
              <a:t>Equipment :</a:t>
            </a:r>
            <a:r>
              <a:rPr lang="en-US" sz="2800" dirty="0" smtClean="0"/>
              <a:t> a computer, a multimedia projector, multimedia presentation, copy-book.</a:t>
            </a:r>
            <a:endParaRPr lang="ru-RU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>
          <a:gsLst>
            <a:gs pos="0">
              <a:schemeClr val="accent3"/>
            </a:gs>
            <a:gs pos="0">
              <a:schemeClr val="accent3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61206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Тема:</a:t>
            </a:r>
            <a:r>
              <a:rPr lang="uk-UA" sz="2000" dirty="0" smtClean="0"/>
              <a:t>  </a:t>
            </a:r>
            <a:r>
              <a:rPr lang="uk-UA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Спорт. Види спорту.</a:t>
            </a:r>
          </a:p>
          <a:p>
            <a:pPr>
              <a:buNone/>
            </a:pPr>
            <a:r>
              <a:rPr lang="uk-UA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Цілі:</a:t>
            </a:r>
          </a:p>
          <a:p>
            <a:pPr>
              <a:buNone/>
            </a:pPr>
            <a:r>
              <a:rPr lang="uk-UA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Практична:</a:t>
            </a:r>
            <a:r>
              <a:rPr lang="uk-UA" sz="2000" dirty="0" smtClean="0"/>
              <a:t> практикувати активний словник теми уроку, вчити правильно артикулювати слова, розвивати вміння учнів логічно та послідовно викладати думки англійською мовою.</a:t>
            </a:r>
          </a:p>
          <a:p>
            <a:pPr>
              <a:buNone/>
            </a:pPr>
            <a:r>
              <a:rPr lang="uk-UA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Освітня: </a:t>
            </a:r>
            <a:r>
              <a:rPr lang="uk-UA" sz="2000" dirty="0" smtClean="0"/>
              <a:t>практикувати учнів у вживанні </a:t>
            </a:r>
            <a:r>
              <a:rPr lang="uk-UA" sz="2000" dirty="0" err="1" smtClean="0"/>
              <a:t>л.о</a:t>
            </a:r>
            <a:r>
              <a:rPr lang="uk-UA" sz="2000" dirty="0" smtClean="0"/>
              <a:t> в усному мовленні та у вивчених граматичних структурах, поглибити знання учнів про види спорту і формувати навички читання та аудіювання.</a:t>
            </a:r>
          </a:p>
          <a:p>
            <a:pPr>
              <a:buNone/>
            </a:pPr>
            <a:r>
              <a:rPr lang="uk-UA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Розвиваюча: </a:t>
            </a:r>
            <a:r>
              <a:rPr lang="uk-UA" sz="2000" dirty="0" smtClean="0"/>
              <a:t>розвивати комунікативні навички, мовну здогадку, </a:t>
            </a:r>
            <a:r>
              <a:rPr lang="uk-UA" sz="2000" dirty="0" err="1" smtClean="0"/>
              <a:t>пам</a:t>
            </a:r>
            <a:r>
              <a:rPr lang="en-US" sz="2000" dirty="0" smtClean="0"/>
              <a:t>’</a:t>
            </a:r>
            <a:r>
              <a:rPr lang="uk-UA" sz="2000" dirty="0" smtClean="0"/>
              <a:t>ять, увагу, розвивати пізнавальний інтерес  до англійської мови.</a:t>
            </a:r>
          </a:p>
          <a:p>
            <a:pPr>
              <a:buNone/>
            </a:pPr>
            <a:r>
              <a:rPr lang="uk-UA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Виховна: </a:t>
            </a:r>
            <a:r>
              <a:rPr lang="uk-UA" sz="2000" dirty="0" smtClean="0"/>
              <a:t>виховувати культуру спілкування, зацікавленість у розширенні своїх знань, виховувати любов до занять спортом.</a:t>
            </a:r>
          </a:p>
          <a:p>
            <a:pPr>
              <a:buNone/>
            </a:pPr>
            <a:r>
              <a:rPr lang="uk-UA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Обладнання: </a:t>
            </a:r>
            <a:r>
              <a:rPr lang="uk-UA" sz="2000" dirty="0" smtClean="0"/>
              <a:t>мультимедійний проектор, презентація до уроку, підручник для 6 класу, робочий зошит.</a:t>
            </a:r>
          </a:p>
          <a:p>
            <a:pPr>
              <a:buNone/>
            </a:pPr>
            <a:r>
              <a:rPr lang="uk-UA" sz="2000" dirty="0" smtClean="0"/>
              <a:t>  </a:t>
            </a:r>
            <a:endParaRPr lang="ru-RU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>
          <a:gsLst>
            <a:gs pos="0">
              <a:schemeClr val="accent3"/>
            </a:gs>
            <a:gs pos="0">
              <a:schemeClr val="accent3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64704"/>
          </a:xfrm>
        </p:spPr>
        <p:txBody>
          <a:bodyPr>
            <a:normAutofit/>
          </a:bodyPr>
          <a:lstStyle/>
          <a:p>
            <a:r>
              <a:rPr lang="en-US" b="1" u="sng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Procedure</a:t>
            </a:r>
            <a:r>
              <a:rPr lang="en-US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620688"/>
            <a:ext cx="8229600" cy="6021288"/>
          </a:xfrm>
        </p:spPr>
        <p:txBody>
          <a:bodyPr>
            <a:normAutofit lnSpcReduction="10000"/>
          </a:bodyPr>
          <a:lstStyle/>
          <a:p>
            <a:pPr marL="571500" indent="-571500">
              <a:buFont typeface="+mj-lt"/>
              <a:buAutoNum type="romanUcPeriod"/>
            </a:pPr>
            <a:r>
              <a:rPr lang="en-US" b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Lead in 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</a:t>
            </a:r>
          </a:p>
          <a:p>
            <a:pPr marL="571500" indent="-571500">
              <a:lnSpc>
                <a:spcPct val="12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2800" dirty="0" smtClean="0"/>
              <a:t>Greeting and aim</a:t>
            </a:r>
          </a:p>
          <a:p>
            <a:pPr marL="571500" indent="-571500">
              <a:lnSpc>
                <a:spcPct val="12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2800" dirty="0" smtClean="0"/>
              <a:t>Warming up</a:t>
            </a:r>
          </a:p>
          <a:p>
            <a:pPr marL="571500" indent="-571500">
              <a:buFont typeface="+mj-lt"/>
              <a:buAutoNum type="romanUcPeriod" startAt="2"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basic part of the lesson</a:t>
            </a:r>
          </a:p>
          <a:p>
            <a:pPr marL="571500" indent="-571500">
              <a:lnSpc>
                <a:spcPct val="11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2800" dirty="0" smtClean="0"/>
              <a:t>Vocabulary revision</a:t>
            </a:r>
          </a:p>
          <a:p>
            <a:pPr marL="571500" indent="-571500">
              <a:lnSpc>
                <a:spcPct val="11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2800" dirty="0" smtClean="0"/>
              <a:t>Lexical training</a:t>
            </a:r>
          </a:p>
          <a:p>
            <a:pPr marL="571500" indent="-571500">
              <a:lnSpc>
                <a:spcPct val="11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2800" dirty="0" smtClean="0"/>
              <a:t>Grammar material</a:t>
            </a:r>
          </a:p>
          <a:p>
            <a:pPr marL="571500" indent="-571500">
              <a:lnSpc>
                <a:spcPct val="11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2800" dirty="0" smtClean="0"/>
              <a:t>Speaking</a:t>
            </a:r>
          </a:p>
          <a:p>
            <a:pPr marL="571500" indent="-571500">
              <a:buFont typeface="+mj-lt"/>
              <a:buAutoNum type="romanUcPeriod" startAt="3"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final part of the lesson</a:t>
            </a:r>
          </a:p>
          <a:p>
            <a:pPr marL="571500" indent="-571500">
              <a:lnSpc>
                <a:spcPct val="11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2800" dirty="0" smtClean="0"/>
              <a:t>Homework</a:t>
            </a:r>
          </a:p>
          <a:p>
            <a:pPr marL="571500" indent="-571500">
              <a:lnSpc>
                <a:spcPct val="11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2800" dirty="0" smtClean="0"/>
              <a:t>Summarizing</a:t>
            </a:r>
          </a:p>
          <a:p>
            <a:pPr marL="571500" indent="-571500">
              <a:lnSpc>
                <a:spcPct val="11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en-US" sz="2800" dirty="0" smtClean="0"/>
              <a:t>Saying “ Good-bye”</a:t>
            </a:r>
          </a:p>
          <a:p>
            <a:pPr marL="571500" indent="-571500">
              <a:buFont typeface="+mj-lt"/>
              <a:buAutoNum type="arabicPeriod"/>
            </a:pPr>
            <a:endParaRPr lang="en-US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71500" indent="-571500">
              <a:buFont typeface="+mj-lt"/>
              <a:buAutoNum type="arabicPeriod"/>
            </a:pPr>
            <a:endParaRPr lang="en-US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71500" indent="-571500">
              <a:buFont typeface="+mj-lt"/>
              <a:buAutoNum type="arabicPeriod"/>
            </a:pPr>
            <a:endParaRPr lang="en-US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71500" indent="-571500">
              <a:buFont typeface="+mj-lt"/>
              <a:buAutoNum type="arabicPeriod"/>
            </a:pPr>
            <a:endParaRPr lang="en-US" sz="2800" dirty="0" smtClean="0"/>
          </a:p>
          <a:p>
            <a:pPr marL="571500" indent="-571500">
              <a:buNone/>
            </a:pPr>
            <a:endParaRPr lang="en-US" sz="2800" dirty="0" smtClean="0"/>
          </a:p>
          <a:p>
            <a:pPr marL="571500" indent="-571500">
              <a:buFont typeface="+mj-lt"/>
              <a:buAutoNum type="romanUcPeriod"/>
            </a:pP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0">
              <a:schemeClr val="accent3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50"/>
            <a:ext cx="9144000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764704"/>
            <a:ext cx="7488832" cy="3960440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Sport</a:t>
            </a:r>
            <a:endParaRPr lang="ru-RU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to="3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192" y="260648"/>
            <a:ext cx="2962672" cy="3312368"/>
          </a:xfrm>
        </p:spPr>
        <p:txBody>
          <a:bodyPr>
            <a:normAutofit/>
          </a:bodyPr>
          <a:lstStyle/>
          <a:p>
            <a:r>
              <a:rPr lang="en-US" sz="4800" dirty="0" smtClean="0"/>
              <a:t>The motto of the lesson is: </a:t>
            </a:r>
            <a:endParaRPr lang="ru-RU" sz="4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75856" y="2388021"/>
            <a:ext cx="3384376" cy="406531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4000" b="1" i="1" dirty="0" smtClean="0">
                <a:latin typeface="Adobe Garamond Pro" pitchFamily="18" charset="0"/>
                <a:cs typeface="Adobe Arabic" pitchFamily="18" charset="-78"/>
              </a:rPr>
              <a:t>“We’ll be good,</a:t>
            </a:r>
          </a:p>
          <a:p>
            <a:pPr>
              <a:buNone/>
            </a:pPr>
            <a:r>
              <a:rPr lang="en-US" sz="4000" b="1" i="1" dirty="0" smtClean="0">
                <a:latin typeface="Adobe Garamond Pro" pitchFamily="18" charset="0"/>
                <a:cs typeface="Adobe Arabic" pitchFamily="18" charset="-78"/>
              </a:rPr>
              <a:t>We’ll be fine,</a:t>
            </a:r>
          </a:p>
          <a:p>
            <a:pPr>
              <a:buNone/>
            </a:pPr>
            <a:r>
              <a:rPr lang="en-US" sz="4000" b="1" i="1" dirty="0" smtClean="0">
                <a:latin typeface="Adobe Garamond Pro" pitchFamily="18" charset="0"/>
                <a:cs typeface="Adobe Arabic" pitchFamily="18" charset="-78"/>
              </a:rPr>
              <a:t>We’ll be clever every time”.</a:t>
            </a:r>
            <a:endParaRPr lang="ru-RU" sz="4000" b="1" i="1" dirty="0">
              <a:cs typeface="Adobe Arabic" pitchFamily="18" charset="-78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7404" y="3132236"/>
            <a:ext cx="2662428" cy="332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84108" y="54496"/>
            <a:ext cx="2052388" cy="3734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195736" y="188640"/>
            <a:ext cx="46085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Warming  up</a:t>
            </a:r>
            <a:endParaRPr lang="ru-RU" sz="4400" b="1" dirty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260648"/>
            <a:ext cx="4536504" cy="1143000"/>
          </a:xfrm>
        </p:spPr>
        <p:txBody>
          <a:bodyPr/>
          <a:lstStyle/>
          <a:p>
            <a:r>
              <a:rPr lang="en-US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Proverbs</a:t>
            </a:r>
            <a:endParaRPr lang="ru-RU" b="1" dirty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3898776" cy="233285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A sound mind…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Health is better…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One apple a day…</a:t>
            </a:r>
            <a:endParaRPr lang="ru-RU" dirty="0"/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4716016" y="1628800"/>
            <a:ext cx="3168352" cy="57606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dirty="0" smtClean="0">
                <a:solidFill>
                  <a:srgbClr val="C00000"/>
                </a:solidFill>
              </a:rPr>
              <a:t>in a sound body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Содержимое 2"/>
          <p:cNvSpPr txBox="1">
            <a:spLocks/>
          </p:cNvSpPr>
          <p:nvPr/>
        </p:nvSpPr>
        <p:spPr>
          <a:xfrm>
            <a:off x="4716016" y="2492896"/>
            <a:ext cx="3168352" cy="57606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dirty="0" smtClean="0">
                <a:solidFill>
                  <a:srgbClr val="C00000"/>
                </a:solidFill>
              </a:rPr>
              <a:t>t</a:t>
            </a:r>
            <a:r>
              <a:rPr lang="en-US" sz="3200" noProof="0" dirty="0" err="1" smtClean="0">
                <a:solidFill>
                  <a:srgbClr val="C00000"/>
                </a:solidFill>
              </a:rPr>
              <a:t>han</a:t>
            </a:r>
            <a:r>
              <a:rPr lang="en-US" sz="3200" noProof="0" dirty="0" smtClean="0">
                <a:solidFill>
                  <a:srgbClr val="C00000"/>
                </a:solidFill>
              </a:rPr>
              <a:t> wealth 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>
            <a:off x="4716016" y="3356992"/>
            <a:ext cx="3168352" cy="57606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200" dirty="0" smtClean="0">
                <a:solidFill>
                  <a:srgbClr val="C00000"/>
                </a:solidFill>
              </a:rPr>
              <a:t>keeps doctor away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134789"/>
            <a:ext cx="2304256" cy="2723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4149080"/>
            <a:ext cx="2028418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188640"/>
            <a:ext cx="5760640" cy="792088"/>
          </a:xfrm>
        </p:spPr>
        <p:txBody>
          <a:bodyPr/>
          <a:lstStyle/>
          <a:p>
            <a:r>
              <a:rPr lang="en-US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Vocabulary revision</a:t>
            </a:r>
            <a:endParaRPr lang="ru-RU" b="1" dirty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sport-gotovo.avi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0" y="980728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52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0">
              <a:schemeClr val="accent3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414" y="3356992"/>
            <a:ext cx="2292338" cy="3466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107504" y="1700808"/>
            <a:ext cx="6192688" cy="3096344"/>
          </a:xfrm>
        </p:spPr>
        <p:txBody>
          <a:bodyPr>
            <a:normAutofit/>
          </a:bodyPr>
          <a:lstStyle/>
          <a:p>
            <a:r>
              <a:rPr lang="en-US" dirty="0" smtClean="0"/>
              <a:t>T: Pupils listen some</a:t>
            </a:r>
            <a:br>
              <a:rPr lang="en-US" dirty="0" smtClean="0"/>
            </a:br>
            <a:r>
              <a:rPr lang="en-US" dirty="0" smtClean="0"/>
              <a:t>sentences and guess</a:t>
            </a:r>
            <a:br>
              <a:rPr lang="en-US" dirty="0" smtClean="0"/>
            </a:br>
            <a:r>
              <a:rPr lang="en-US" dirty="0" smtClean="0"/>
              <a:t>what is the kind</a:t>
            </a:r>
            <a:br>
              <a:rPr lang="en-US" dirty="0" smtClean="0"/>
            </a:br>
            <a:r>
              <a:rPr lang="en-US" dirty="0" smtClean="0"/>
              <a:t>of sport?</a:t>
            </a:r>
            <a:endParaRPr lang="ru-RU" dirty="0"/>
          </a:p>
        </p:txBody>
      </p:sp>
      <p:sp>
        <p:nvSpPr>
          <p:cNvPr id="11" name="Подзаголовок 10"/>
          <p:cNvSpPr>
            <a:spLocks noGrp="1"/>
          </p:cNvSpPr>
          <p:nvPr>
            <p:ph type="subTitle" idx="1"/>
          </p:nvPr>
        </p:nvSpPr>
        <p:spPr>
          <a:xfrm>
            <a:off x="1475656" y="288032"/>
            <a:ext cx="4968552" cy="1196752"/>
          </a:xfrm>
        </p:spPr>
        <p:txBody>
          <a:bodyPr>
            <a:normAutofit/>
          </a:bodyPr>
          <a:lstStyle/>
          <a:p>
            <a:r>
              <a:rPr lang="en-US" sz="48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Lexical training</a:t>
            </a:r>
            <a:endParaRPr lang="ru-RU" sz="4800" b="1" dirty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 descr="1441502944&amp;&amp;TITLE_IMG_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84168" y="1124744"/>
            <a:ext cx="2850120" cy="35142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0">
              <a:schemeClr val="accent3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836712"/>
            <a:ext cx="6768752" cy="5544616"/>
          </a:xfrm>
        </p:spPr>
        <p:txBody>
          <a:bodyPr>
            <a:noAutofit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en-US" sz="2000" dirty="0"/>
              <a:t>A game for two teams that you play with a ball and a basket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sz="2000" dirty="0"/>
              <a:t>A game that you play on board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sz="2000" dirty="0"/>
              <a:t>A game for two teams that you play with the sticks on the ice-ground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sz="2000" dirty="0"/>
              <a:t>A game for two people that you play with a small ball on the table. </a:t>
            </a:r>
            <a:endParaRPr lang="ru-RU" sz="20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sz="2000" dirty="0"/>
              <a:t>An English popular game</a:t>
            </a:r>
            <a:r>
              <a:rPr lang="en-US" sz="2000" dirty="0" smtClean="0"/>
              <a:t>.</a:t>
            </a:r>
            <a:endParaRPr lang="ru-RU" sz="20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sz="2000" dirty="0"/>
              <a:t>This kind of sport includes things like running, jumping, etc. </a:t>
            </a:r>
            <a:endParaRPr lang="ru-RU" sz="20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sz="2000" dirty="0"/>
              <a:t>Canada’s national sport is</a:t>
            </a:r>
            <a:r>
              <a:rPr lang="en-US" sz="2000" dirty="0" smtClean="0"/>
              <a:t>…</a:t>
            </a:r>
            <a:endParaRPr lang="ru-RU" sz="20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sz="2000" dirty="0"/>
              <a:t>You can swim there in </a:t>
            </a:r>
            <a:r>
              <a:rPr lang="en-US" sz="2000" dirty="0" smtClean="0"/>
              <a:t>winter</a:t>
            </a:r>
            <a:endParaRPr lang="ru-RU" sz="2000" dirty="0" smtClean="0"/>
          </a:p>
          <a:p>
            <a:pPr marL="514350" lvl="0" indent="-514350">
              <a:buFont typeface="+mj-lt"/>
              <a:buAutoNum type="arabicPeriod"/>
            </a:pPr>
            <a:r>
              <a:rPr lang="en-US" sz="2000" dirty="0"/>
              <a:t>A place where boys and girls go in for sports</a:t>
            </a:r>
            <a:r>
              <a:rPr lang="en-US" sz="2000" dirty="0" smtClean="0"/>
              <a:t>…</a:t>
            </a:r>
            <a:endParaRPr lang="ru-RU" sz="2000" dirty="0" smtClean="0"/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 </a:t>
            </a:r>
            <a:r>
              <a:rPr lang="en-US" sz="2000" dirty="0" smtClean="0"/>
              <a:t> </a:t>
            </a:r>
            <a:r>
              <a:rPr lang="en-US" sz="2000" dirty="0"/>
              <a:t>A person that trains sportsmen in this or that kind of sport</a:t>
            </a:r>
            <a:r>
              <a:rPr lang="en-US" sz="2000" dirty="0" smtClean="0"/>
              <a:t>…</a:t>
            </a:r>
            <a:endParaRPr lang="ru-RU" sz="2000" dirty="0"/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6767736" y="836712"/>
            <a:ext cx="2376264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 algn="ctr">
              <a:spcBef>
                <a:spcPct val="20000"/>
              </a:spcBef>
            </a:pPr>
            <a:r>
              <a:rPr lang="en-US" sz="2000" b="1" dirty="0" smtClean="0">
                <a:solidFill>
                  <a:srgbClr val="FF0000"/>
                </a:solidFill>
              </a:rPr>
              <a:t>basketball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6767736" y="1412776"/>
            <a:ext cx="2376264" cy="36004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 algn="ctr">
              <a:spcBef>
                <a:spcPct val="20000"/>
              </a:spcBef>
            </a:pPr>
            <a:r>
              <a:rPr lang="en-US" sz="2000" b="1" dirty="0" smtClean="0">
                <a:solidFill>
                  <a:srgbClr val="FF0000"/>
                </a:solidFill>
              </a:rPr>
              <a:t>chess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Содержимое 2"/>
          <p:cNvSpPr txBox="1">
            <a:spLocks/>
          </p:cNvSpPr>
          <p:nvPr/>
        </p:nvSpPr>
        <p:spPr>
          <a:xfrm>
            <a:off x="6767736" y="1844824"/>
            <a:ext cx="2376264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 algn="ctr">
              <a:spcBef>
                <a:spcPct val="20000"/>
              </a:spcBef>
            </a:pPr>
            <a:r>
              <a:rPr lang="en-US" sz="2000" b="1" dirty="0" smtClean="0">
                <a:solidFill>
                  <a:srgbClr val="FF0000"/>
                </a:solidFill>
              </a:rPr>
              <a:t>ice- hockey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>
            <a:off x="6948264" y="2492896"/>
            <a:ext cx="2376264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 algn="ctr">
              <a:spcBef>
                <a:spcPct val="20000"/>
              </a:spcBef>
            </a:pPr>
            <a:r>
              <a:rPr lang="en-US" sz="2000" b="1" dirty="0" smtClean="0">
                <a:solidFill>
                  <a:srgbClr val="FF0000"/>
                </a:solidFill>
              </a:rPr>
              <a:t>table -tennis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Содержимое 2"/>
          <p:cNvSpPr txBox="1">
            <a:spLocks/>
          </p:cNvSpPr>
          <p:nvPr/>
        </p:nvSpPr>
        <p:spPr>
          <a:xfrm>
            <a:off x="6767736" y="3212976"/>
            <a:ext cx="2376264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 algn="ctr">
              <a:spcBef>
                <a:spcPct val="20000"/>
              </a:spcBef>
            </a:pPr>
            <a:r>
              <a:rPr lang="en-US" sz="2000" b="1" dirty="0" smtClean="0">
                <a:solidFill>
                  <a:srgbClr val="FF0000"/>
                </a:solidFill>
              </a:rPr>
              <a:t>football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Содержимое 2"/>
          <p:cNvSpPr txBox="1">
            <a:spLocks/>
          </p:cNvSpPr>
          <p:nvPr/>
        </p:nvSpPr>
        <p:spPr>
          <a:xfrm>
            <a:off x="6767736" y="3645024"/>
            <a:ext cx="2376264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 algn="ctr">
              <a:spcBef>
                <a:spcPct val="20000"/>
              </a:spcBef>
            </a:pPr>
            <a:r>
              <a:rPr lang="en-US" sz="2000" b="1" dirty="0" smtClean="0">
                <a:solidFill>
                  <a:srgbClr val="FF0000"/>
                </a:solidFill>
              </a:rPr>
              <a:t>athletics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Содержимое 2"/>
          <p:cNvSpPr txBox="1">
            <a:spLocks/>
          </p:cNvSpPr>
          <p:nvPr/>
        </p:nvSpPr>
        <p:spPr>
          <a:xfrm>
            <a:off x="6767736" y="4221088"/>
            <a:ext cx="2376264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 algn="ctr">
              <a:spcBef>
                <a:spcPct val="20000"/>
              </a:spcBef>
            </a:pPr>
            <a:r>
              <a:rPr lang="en-US" sz="2000" b="1" dirty="0" smtClean="0">
                <a:solidFill>
                  <a:srgbClr val="FF0000"/>
                </a:solidFill>
              </a:rPr>
              <a:t>hockey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>
            <a:off x="6767736" y="4653136"/>
            <a:ext cx="2376264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 algn="ctr">
              <a:spcBef>
                <a:spcPct val="20000"/>
              </a:spcBef>
            </a:pPr>
            <a:r>
              <a:rPr lang="en-US" sz="2000" b="1" dirty="0" smtClean="0">
                <a:solidFill>
                  <a:srgbClr val="FF0000"/>
                </a:solidFill>
              </a:rPr>
              <a:t>swimming- pool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Содержимое 2"/>
          <p:cNvSpPr txBox="1">
            <a:spLocks/>
          </p:cNvSpPr>
          <p:nvPr/>
        </p:nvSpPr>
        <p:spPr>
          <a:xfrm>
            <a:off x="6767736" y="5013176"/>
            <a:ext cx="2376264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 algn="ctr">
              <a:spcBef>
                <a:spcPct val="20000"/>
              </a:spcBef>
            </a:pPr>
            <a:r>
              <a:rPr lang="en-US" sz="2000" b="1" dirty="0" smtClean="0">
                <a:solidFill>
                  <a:srgbClr val="FF0000"/>
                </a:solidFill>
              </a:rPr>
              <a:t>gymnasium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Содержимое 2"/>
          <p:cNvSpPr txBox="1">
            <a:spLocks/>
          </p:cNvSpPr>
          <p:nvPr/>
        </p:nvSpPr>
        <p:spPr>
          <a:xfrm>
            <a:off x="6767736" y="5445224"/>
            <a:ext cx="237626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514350" lvl="0" indent="-514350" algn="ctr">
              <a:spcBef>
                <a:spcPct val="20000"/>
              </a:spcBef>
            </a:pPr>
            <a:r>
              <a:rPr lang="en-US" sz="2000" b="1" dirty="0" smtClean="0">
                <a:solidFill>
                  <a:srgbClr val="FF0000"/>
                </a:solidFill>
              </a:rPr>
              <a:t>trainer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  <p:bldP spid="10" grpId="0" build="allAtOnce"/>
      <p:bldP spid="11" grpId="0" build="allAtOnce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0">
              <a:schemeClr val="accent3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0"/>
            <a:ext cx="4896544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D60093"/>
                </a:solidFill>
              </a:rPr>
              <a:t/>
            </a:r>
            <a:br>
              <a:rPr lang="en-US" dirty="0" smtClean="0">
                <a:solidFill>
                  <a:srgbClr val="D60093"/>
                </a:solidFill>
              </a:rPr>
            </a:br>
            <a:r>
              <a:rPr lang="en-US" dirty="0">
                <a:solidFill>
                  <a:srgbClr val="D60093"/>
                </a:solidFill>
              </a:rPr>
              <a:t/>
            </a:r>
            <a:br>
              <a:rPr lang="en-US" dirty="0">
                <a:solidFill>
                  <a:srgbClr val="D60093"/>
                </a:solidFill>
              </a:rPr>
            </a:br>
            <a:r>
              <a:rPr lang="en-US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Crossword</a:t>
            </a:r>
            <a:r>
              <a:rPr lang="ru-RU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smtClean="0">
                <a:solidFill>
                  <a:srgbClr val="D60093"/>
                </a:solidFill>
              </a:rPr>
              <a:t/>
            </a:r>
            <a:br>
              <a:rPr lang="ru-RU" dirty="0" smtClean="0">
                <a:solidFill>
                  <a:srgbClr val="D60093"/>
                </a:solidFill>
              </a:rPr>
            </a:br>
            <a:endParaRPr lang="ru-RU" dirty="0"/>
          </a:p>
        </p:txBody>
      </p:sp>
      <p:pic>
        <p:nvPicPr>
          <p:cNvPr id="4" name="Содержимое 3" descr="https://fs00.infourok.ru/images/doc/282/288199/img6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" y="868362"/>
            <a:ext cx="9144002" cy="59896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16" name="Заголовок 1"/>
          <p:cNvSpPr txBox="1">
            <a:spLocks/>
          </p:cNvSpPr>
          <p:nvPr/>
        </p:nvSpPr>
        <p:spPr>
          <a:xfrm>
            <a:off x="6372200" y="3645024"/>
            <a:ext cx="1080120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F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  o  </a:t>
            </a:r>
            <a:r>
              <a:rPr lang="en-US" sz="4400" dirty="0" err="1" smtClean="0">
                <a:latin typeface="+mj-lt"/>
                <a:ea typeface="+mj-ea"/>
                <a:cs typeface="+mj-cs"/>
              </a:rPr>
              <a:t>o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  t</a:t>
            </a: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5893594" y="3933056"/>
            <a:ext cx="1558726" cy="3293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latin typeface="+mj-lt"/>
                <a:ea typeface="+mj-ea"/>
                <a:cs typeface="+mj-cs"/>
              </a:rPr>
              <a:t>s</a:t>
            </a:r>
            <a:r>
              <a:rPr lang="en-US" sz="4400" noProof="0" dirty="0" smtClean="0">
                <a:latin typeface="+mj-lt"/>
                <a:ea typeface="+mj-ea"/>
                <a:cs typeface="+mj-cs"/>
              </a:rPr>
              <a:t>  p   </a:t>
            </a:r>
            <a:r>
              <a:rPr lang="en-US" sz="4400" b="1" noProof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o</a:t>
            </a:r>
            <a:r>
              <a:rPr lang="en-US" sz="4400" noProof="0" dirty="0" smtClean="0">
                <a:latin typeface="+mj-lt"/>
                <a:ea typeface="+mj-ea"/>
                <a:cs typeface="+mj-cs"/>
              </a:rPr>
              <a:t>   r   t   s </a:t>
            </a: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6041311" y="4278231"/>
            <a:ext cx="1728191" cy="3580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latin typeface="+mj-lt"/>
                <a:ea typeface="+mj-ea"/>
                <a:cs typeface="+mj-cs"/>
              </a:rPr>
              <a:t>h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  </a:t>
            </a: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o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  c  k  e  y</a:t>
            </a: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6228185" y="4634161"/>
            <a:ext cx="1885932" cy="3580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  e  </a:t>
            </a:r>
            <a:r>
              <a:rPr lang="en-US" sz="4400" dirty="0">
                <a:latin typeface="+mj-lt"/>
                <a:ea typeface="+mj-ea"/>
                <a:cs typeface="+mj-cs"/>
              </a:rPr>
              <a:t>n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  </a:t>
            </a:r>
            <a:r>
              <a:rPr lang="en-US" sz="4400" dirty="0" err="1">
                <a:latin typeface="+mj-lt"/>
                <a:ea typeface="+mj-ea"/>
                <a:cs typeface="+mj-cs"/>
              </a:rPr>
              <a:t>n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   </a:t>
            </a:r>
            <a:r>
              <a:rPr lang="en-US" sz="4400" dirty="0" err="1" smtClean="0">
                <a:latin typeface="+mj-lt"/>
                <a:ea typeface="+mj-ea"/>
                <a:cs typeface="+mj-cs"/>
              </a:rPr>
              <a:t>i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  s</a:t>
            </a: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6266288" y="4991340"/>
            <a:ext cx="2736304" cy="3580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b</a:t>
            </a: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 a   s   k  e  t  b  a  l   </a:t>
            </a:r>
            <a:r>
              <a:rPr lang="en-US" sz="4400" dirty="0" err="1" smtClean="0">
                <a:latin typeface="+mj-lt"/>
                <a:ea typeface="+mj-ea"/>
                <a:cs typeface="+mj-cs"/>
              </a:rPr>
              <a:t>l</a:t>
            </a: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4499992" y="5329783"/>
            <a:ext cx="2736304" cy="3580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latin typeface="+mj-lt"/>
                <a:ea typeface="+mj-ea"/>
                <a:cs typeface="+mj-cs"/>
              </a:rPr>
              <a:t>v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  o   l   </a:t>
            </a:r>
            <a:r>
              <a:rPr lang="en-US" sz="4400" dirty="0" err="1" smtClean="0">
                <a:latin typeface="+mj-lt"/>
                <a:ea typeface="+mj-ea"/>
                <a:cs typeface="+mj-cs"/>
              </a:rPr>
              <a:t>l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  e  y  b  </a:t>
            </a: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a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  l   </a:t>
            </a:r>
            <a:r>
              <a:rPr lang="en-US" sz="4400" dirty="0" err="1" smtClean="0">
                <a:latin typeface="+mj-lt"/>
                <a:ea typeface="+mj-ea"/>
                <a:cs typeface="+mj-cs"/>
              </a:rPr>
              <a:t>l</a:t>
            </a: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7" name="Заголовок 1"/>
          <p:cNvSpPr txBox="1">
            <a:spLocks/>
          </p:cNvSpPr>
          <p:nvPr/>
        </p:nvSpPr>
        <p:spPr>
          <a:xfrm>
            <a:off x="4864224" y="5661248"/>
            <a:ext cx="2304256" cy="3580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latin typeface="+mj-lt"/>
                <a:ea typeface="+mj-ea"/>
                <a:cs typeface="+mj-cs"/>
              </a:rPr>
              <a:t>b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   </a:t>
            </a:r>
            <a:r>
              <a:rPr lang="en-US" sz="4400" dirty="0" err="1" smtClean="0">
                <a:latin typeface="+mj-lt"/>
                <a:ea typeface="+mj-ea"/>
                <a:cs typeface="+mj-cs"/>
              </a:rPr>
              <a:t>i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   c  y  c   </a:t>
            </a: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l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   e</a:t>
            </a: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5940152" y="6008588"/>
            <a:ext cx="1440160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latin typeface="+mj-lt"/>
                <a:ea typeface="+mj-ea"/>
                <a:cs typeface="+mj-cs"/>
              </a:rPr>
              <a:t>p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  </a:t>
            </a:r>
            <a:r>
              <a:rPr lang="en-US" sz="4400" b="1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l</a:t>
            </a:r>
            <a:r>
              <a:rPr lang="en-US" sz="44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400" dirty="0" smtClean="0">
                <a:latin typeface="+mj-lt"/>
                <a:ea typeface="+mj-ea"/>
                <a:cs typeface="+mj-cs"/>
              </a:rPr>
              <a:t>  a  </a:t>
            </a:r>
            <a:r>
              <a:rPr lang="en-US" sz="4400" dirty="0">
                <a:latin typeface="+mj-lt"/>
                <a:ea typeface="+mj-ea"/>
                <a:cs typeface="+mj-cs"/>
              </a:rPr>
              <a:t>y</a:t>
            </a: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0">
              <a:schemeClr val="accent3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Grammar material</a:t>
            </a:r>
            <a:endParaRPr lang="ru-RU" b="1" dirty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Remember</a:t>
            </a:r>
            <a:r>
              <a:rPr lang="en-US" dirty="0" smtClean="0"/>
              <a:t>, do we ”play football ”, “go football”  or ”do football”?</a:t>
            </a:r>
          </a:p>
          <a:p>
            <a:pPr>
              <a:buNone/>
            </a:pPr>
            <a:r>
              <a:rPr lang="en-US" dirty="0" smtClean="0"/>
              <a:t>                           </a:t>
            </a:r>
            <a:r>
              <a:rPr lang="en-US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play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smtClean="0"/>
              <a:t>with ball games</a:t>
            </a:r>
          </a:p>
          <a:p>
            <a:pPr marL="72000">
              <a:buNone/>
            </a:pPr>
            <a:r>
              <a:rPr lang="en-US" dirty="0" smtClean="0"/>
              <a:t>    </a:t>
            </a:r>
            <a:r>
              <a:rPr lang="en-US" b="1" u="sng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 use</a:t>
            </a:r>
            <a:r>
              <a:rPr lang="en-US" dirty="0" smtClean="0"/>
              <a:t>          </a:t>
            </a:r>
            <a:r>
              <a:rPr lang="en-US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smtClean="0"/>
              <a:t>with sports ending – </a:t>
            </a:r>
            <a:r>
              <a:rPr lang="en-US" dirty="0" err="1" smtClean="0"/>
              <a:t>ing</a:t>
            </a:r>
            <a:endParaRPr lang="en-US" dirty="0" smtClean="0"/>
          </a:p>
          <a:p>
            <a:pPr marL="7200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</a:t>
            </a:r>
            <a:r>
              <a:rPr lang="en-US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smtClean="0"/>
              <a:t>with other sports 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-72008" y="4653136"/>
            <a:ext cx="176368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105325"/>
            <a:ext cx="6912768" cy="2492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0">
              <a:schemeClr val="accent3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Содержимое 19"/>
          <p:cNvGraphicFramePr>
            <a:graphicFrameLocks noGrp="1"/>
          </p:cNvGraphicFramePr>
          <p:nvPr>
            <p:ph idx="1"/>
          </p:nvPr>
        </p:nvGraphicFramePr>
        <p:xfrm>
          <a:off x="457200" y="1628800"/>
          <a:ext cx="8229600" cy="46805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926274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play</a:t>
                      </a:r>
                      <a:endParaRPr lang="ru-RU" sz="4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go</a:t>
                      </a:r>
                      <a:endParaRPr lang="ru-RU" sz="4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do</a:t>
                      </a:r>
                      <a:endParaRPr lang="ru-RU" sz="4000" dirty="0"/>
                    </a:p>
                  </a:txBody>
                  <a:tcPr anchor="ctr"/>
                </a:tc>
              </a:tr>
              <a:tr h="938562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Tennis</a:t>
                      </a:r>
                      <a:endParaRPr lang="ru-RU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Swimming</a:t>
                      </a:r>
                      <a:endParaRPr lang="ru-RU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Aerobics</a:t>
                      </a:r>
                      <a:endParaRPr lang="ru-RU" sz="3200" dirty="0"/>
                    </a:p>
                  </a:txBody>
                  <a:tcPr anchor="ctr"/>
                </a:tc>
              </a:tr>
              <a:tr h="938562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Football</a:t>
                      </a:r>
                      <a:endParaRPr lang="ru-RU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Cycling</a:t>
                      </a:r>
                      <a:endParaRPr lang="ru-RU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Karate</a:t>
                      </a:r>
                      <a:endParaRPr lang="ru-RU" sz="3200" dirty="0"/>
                    </a:p>
                  </a:txBody>
                  <a:tcPr anchor="ctr"/>
                </a:tc>
              </a:tr>
              <a:tr h="938562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Basketball</a:t>
                      </a:r>
                      <a:endParaRPr lang="ru-RU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Skateboarding</a:t>
                      </a:r>
                      <a:endParaRPr lang="ru-RU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Judo</a:t>
                      </a:r>
                      <a:endParaRPr lang="ru-RU" sz="3200" dirty="0"/>
                    </a:p>
                  </a:txBody>
                  <a:tcPr anchor="ctr"/>
                </a:tc>
              </a:tr>
              <a:tr h="938562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Volleyball</a:t>
                      </a:r>
                      <a:endParaRPr lang="ru-RU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Windsurfing</a:t>
                      </a:r>
                      <a:endParaRPr lang="ru-RU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Athletics</a:t>
                      </a:r>
                      <a:endParaRPr lang="ru-RU" sz="32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1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like to(</a:t>
            </a:r>
            <a:r>
              <a:rPr lang="en-US" b="1" dirty="0" err="1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play,go,do</a:t>
            </a:r>
            <a:r>
              <a:rPr lang="en-US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br>
              <a:rPr lang="en-US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My friend likes to( </a:t>
            </a:r>
            <a:r>
              <a:rPr lang="en-US" b="1" dirty="0" err="1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play,go,do</a:t>
            </a:r>
            <a:r>
              <a:rPr lang="en-US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ru-RU" b="1" dirty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0">
              <a:schemeClr val="accent3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6080" y="4679528"/>
            <a:ext cx="1676400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5328592" cy="922114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Grammar training</a:t>
            </a:r>
            <a:endParaRPr lang="ru-RU" sz="4000" b="1" dirty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  T: Write down using the verbs </a:t>
            </a:r>
            <a:r>
              <a:rPr lang="en-US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/ Play/ Go</a:t>
            </a:r>
          </a:p>
          <a:p>
            <a:pPr>
              <a:buNone/>
            </a:pPr>
            <a:r>
              <a:rPr lang="en-US" dirty="0" smtClean="0"/>
              <a:t>  1. Every morning   I 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</a:t>
            </a:r>
            <a:r>
              <a:rPr lang="ru-RU" dirty="0" smtClean="0"/>
              <a:t> </a:t>
            </a:r>
            <a:r>
              <a:rPr lang="en-US" dirty="0" smtClean="0"/>
              <a:t>jogging.</a:t>
            </a:r>
            <a:endParaRPr lang="ru-RU" dirty="0" smtClean="0"/>
          </a:p>
          <a:p>
            <a:pPr>
              <a:buNone/>
            </a:pPr>
            <a:r>
              <a:rPr lang="en-US" dirty="0" smtClean="0"/>
              <a:t>  2</a:t>
            </a:r>
            <a:r>
              <a:rPr lang="en-US" dirty="0"/>
              <a:t>. On Saturday mornings my </a:t>
            </a:r>
            <a:r>
              <a:rPr lang="en-US" dirty="0" smtClean="0"/>
              <a:t>brothers    </a:t>
            </a:r>
            <a:r>
              <a:rPr lang="en-US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</a:t>
            </a:r>
            <a:r>
              <a:rPr lang="en-US" u="sng" dirty="0" smtClean="0">
                <a:solidFill>
                  <a:schemeClr val="accent2"/>
                </a:solidFill>
              </a:rPr>
              <a:t> </a:t>
            </a:r>
            <a:r>
              <a:rPr lang="en-US" dirty="0" smtClean="0"/>
              <a:t>football</a:t>
            </a:r>
            <a:r>
              <a:rPr lang="en-US" dirty="0"/>
              <a:t>.</a:t>
            </a:r>
            <a:endParaRPr lang="ru-RU" dirty="0"/>
          </a:p>
          <a:p>
            <a:pPr>
              <a:buNone/>
            </a:pPr>
            <a:r>
              <a:rPr lang="en-US" dirty="0" smtClean="0"/>
              <a:t>  3</a:t>
            </a:r>
            <a:r>
              <a:rPr lang="en-US" dirty="0"/>
              <a:t>. </a:t>
            </a:r>
            <a:r>
              <a:rPr lang="en-US" dirty="0" smtClean="0"/>
              <a:t>I  </a:t>
            </a:r>
            <a:r>
              <a:rPr lang="en-US" u="sng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</a:t>
            </a:r>
            <a:r>
              <a:rPr lang="en-US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dirty="0" smtClean="0"/>
              <a:t>gymnastics </a:t>
            </a:r>
            <a:r>
              <a:rPr lang="en-US" dirty="0"/>
              <a:t>on </a:t>
            </a:r>
            <a:r>
              <a:rPr lang="en-US" dirty="0" smtClean="0"/>
              <a:t>Saturdays.</a:t>
            </a:r>
            <a:endParaRPr lang="ru-RU" dirty="0" smtClean="0"/>
          </a:p>
          <a:p>
            <a:pPr>
              <a:buNone/>
            </a:pPr>
            <a:r>
              <a:rPr lang="en-US" dirty="0" smtClean="0"/>
              <a:t>  4. My mother and I </a:t>
            </a:r>
            <a:r>
              <a:rPr lang="en-US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______</a:t>
            </a:r>
            <a:r>
              <a:rPr lang="en-US" dirty="0" smtClean="0"/>
              <a:t>  aerobics every week.</a:t>
            </a:r>
            <a:endParaRPr lang="ru-RU" dirty="0" smtClean="0"/>
          </a:p>
          <a:p>
            <a:pPr>
              <a:buNone/>
            </a:pPr>
            <a:r>
              <a:rPr lang="en-US" dirty="0" smtClean="0"/>
              <a:t>  5</a:t>
            </a:r>
            <a:r>
              <a:rPr lang="en-US" dirty="0"/>
              <a:t>. My father and </a:t>
            </a:r>
            <a:r>
              <a:rPr lang="en-US" dirty="0" smtClean="0"/>
              <a:t>mother  </a:t>
            </a:r>
            <a:r>
              <a:rPr lang="en-US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</a:t>
            </a:r>
            <a:r>
              <a:rPr lang="en-US" dirty="0" smtClean="0"/>
              <a:t>  golf </a:t>
            </a:r>
            <a:r>
              <a:rPr lang="en-US" dirty="0"/>
              <a:t>at the </a:t>
            </a:r>
            <a:r>
              <a:rPr lang="en-US" dirty="0" smtClean="0"/>
              <a:t>weekend.</a:t>
            </a:r>
            <a:endParaRPr lang="ru-RU" dirty="0" smtClean="0"/>
          </a:p>
          <a:p>
            <a:pPr>
              <a:buNone/>
            </a:pPr>
            <a:r>
              <a:rPr lang="en-US" dirty="0" smtClean="0"/>
              <a:t>  6. In winter we  </a:t>
            </a:r>
            <a:r>
              <a:rPr lang="en-US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</a:t>
            </a:r>
            <a:r>
              <a:rPr lang="en-US" dirty="0" smtClean="0"/>
              <a:t>  skiing.</a:t>
            </a:r>
            <a:endParaRPr lang="ru-RU" dirty="0" smtClean="0"/>
          </a:p>
          <a:p>
            <a:pPr>
              <a:buNone/>
            </a:pPr>
            <a:r>
              <a:rPr lang="en-US" dirty="0" smtClean="0"/>
              <a:t>  7</a:t>
            </a:r>
            <a:r>
              <a:rPr lang="en-US" dirty="0"/>
              <a:t>. In summer </a:t>
            </a:r>
            <a:r>
              <a:rPr lang="en-US" dirty="0" smtClean="0"/>
              <a:t>we  </a:t>
            </a:r>
            <a:r>
              <a:rPr lang="en-US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</a:t>
            </a:r>
            <a:r>
              <a:rPr lang="en-US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dirty="0" smtClean="0"/>
              <a:t>tennis and  </a:t>
            </a:r>
            <a:r>
              <a:rPr lang="en-US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_____</a:t>
            </a:r>
            <a:r>
              <a:rPr lang="en-US" dirty="0" smtClean="0"/>
              <a:t> swimming</a:t>
            </a:r>
            <a:r>
              <a:rPr lang="en-US" dirty="0"/>
              <a:t>.</a:t>
            </a:r>
            <a:endParaRPr lang="ru-RU" dirty="0"/>
          </a:p>
          <a:p>
            <a:pPr>
              <a:buNone/>
            </a:pPr>
            <a:endParaRPr lang="ru-RU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6732240" y="1772816"/>
            <a:ext cx="1152128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en-US" sz="33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play</a:t>
            </a:r>
            <a:endParaRPr kumimoji="0" lang="ru-RU" sz="3300" b="1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3419872" y="5013176"/>
            <a:ext cx="1224136" cy="50405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n-US" sz="2800" dirty="0" smtClean="0">
                <a:solidFill>
                  <a:schemeClr val="accent2"/>
                </a:solidFill>
              </a:rPr>
              <a:t> </a:t>
            </a:r>
            <a:endParaRPr kumimoji="0" lang="ru-RU" sz="3200" b="1" i="0" u="sng" strike="noStrike" kern="120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3707904" y="3284984"/>
            <a:ext cx="936104" cy="360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n-US" sz="1200" dirty="0" smtClean="0"/>
              <a:t> </a:t>
            </a:r>
            <a:endParaRPr kumimoji="0" lang="ru-RU" sz="3200" b="1" i="0" u="sng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Содержимое 2"/>
          <p:cNvSpPr txBox="1">
            <a:spLocks/>
          </p:cNvSpPr>
          <p:nvPr/>
        </p:nvSpPr>
        <p:spPr>
          <a:xfrm>
            <a:off x="3059832" y="4509120"/>
            <a:ext cx="936104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n-US" sz="1200" dirty="0" smtClean="0"/>
              <a:t> </a:t>
            </a:r>
            <a:endParaRPr kumimoji="0" lang="ru-RU" sz="3200" b="1" i="0" u="sng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3923928" y="1268760"/>
            <a:ext cx="1008112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n-US" sz="3300" b="1" dirty="0" smtClean="0">
                <a:solidFill>
                  <a:schemeClr val="accent2"/>
                </a:solidFill>
              </a:rPr>
              <a:t>  </a:t>
            </a:r>
            <a:r>
              <a:rPr lang="en-US" sz="33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</a:t>
            </a:r>
            <a:endParaRPr kumimoji="0" lang="ru-RU" sz="3300" b="1" i="0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Содержимое 2"/>
          <p:cNvSpPr txBox="1">
            <a:spLocks/>
          </p:cNvSpPr>
          <p:nvPr/>
        </p:nvSpPr>
        <p:spPr>
          <a:xfrm>
            <a:off x="4644008" y="3717032"/>
            <a:ext cx="936104" cy="43204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n-US" sz="2800" dirty="0" smtClean="0"/>
              <a:t> </a:t>
            </a:r>
            <a:endParaRPr kumimoji="0" lang="ru-RU" sz="3200" b="1" i="0" u="sng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6588224" y="5013176"/>
            <a:ext cx="1224136" cy="43204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n-US" sz="2800" dirty="0" smtClean="0"/>
              <a:t> </a:t>
            </a:r>
            <a:endParaRPr kumimoji="0" lang="ru-RU" sz="3200" b="1" i="0" u="sng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Содержимое 2"/>
          <p:cNvSpPr txBox="1">
            <a:spLocks/>
          </p:cNvSpPr>
          <p:nvPr/>
        </p:nvSpPr>
        <p:spPr>
          <a:xfrm>
            <a:off x="1403648" y="2636912"/>
            <a:ext cx="972616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en-US" sz="33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</a:t>
            </a:r>
            <a:endParaRPr kumimoji="0" lang="ru-RU" sz="3300" b="1" i="0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Содержимое 2"/>
          <p:cNvSpPr txBox="1">
            <a:spLocks/>
          </p:cNvSpPr>
          <p:nvPr/>
        </p:nvSpPr>
        <p:spPr>
          <a:xfrm>
            <a:off x="3779912" y="3084200"/>
            <a:ext cx="972616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en-US" sz="33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</a:t>
            </a:r>
            <a:endParaRPr kumimoji="0" lang="ru-RU" sz="3300" b="1" i="0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Содержимое 2"/>
          <p:cNvSpPr txBox="1">
            <a:spLocks/>
          </p:cNvSpPr>
          <p:nvPr/>
        </p:nvSpPr>
        <p:spPr>
          <a:xfrm>
            <a:off x="6372200" y="4781912"/>
            <a:ext cx="1008112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n-US" sz="3300" b="1" dirty="0" smtClean="0">
                <a:solidFill>
                  <a:schemeClr val="accent2"/>
                </a:solidFill>
              </a:rPr>
              <a:t>  </a:t>
            </a:r>
            <a:r>
              <a:rPr lang="en-US" sz="33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</a:t>
            </a:r>
            <a:endParaRPr kumimoji="0" lang="ru-RU" sz="3300" b="1" i="0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Содержимое 2"/>
          <p:cNvSpPr txBox="1">
            <a:spLocks/>
          </p:cNvSpPr>
          <p:nvPr/>
        </p:nvSpPr>
        <p:spPr>
          <a:xfrm>
            <a:off x="3131840" y="4308336"/>
            <a:ext cx="1008112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n-US" sz="3300" b="1" dirty="0" smtClean="0">
                <a:solidFill>
                  <a:schemeClr val="accent2"/>
                </a:solidFill>
              </a:rPr>
              <a:t>  </a:t>
            </a:r>
            <a:r>
              <a:rPr lang="en-US" sz="33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</a:t>
            </a:r>
            <a:endParaRPr kumimoji="0" lang="ru-RU" sz="3300" b="1" i="0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Содержимое 2"/>
          <p:cNvSpPr txBox="1">
            <a:spLocks/>
          </p:cNvSpPr>
          <p:nvPr/>
        </p:nvSpPr>
        <p:spPr>
          <a:xfrm>
            <a:off x="4572000" y="3501008"/>
            <a:ext cx="1152128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en-US" sz="33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play</a:t>
            </a:r>
            <a:endParaRPr kumimoji="0" lang="ru-RU" sz="3300" b="1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Содержимое 2"/>
          <p:cNvSpPr txBox="1">
            <a:spLocks/>
          </p:cNvSpPr>
          <p:nvPr/>
        </p:nvSpPr>
        <p:spPr>
          <a:xfrm>
            <a:off x="3347864" y="4781912"/>
            <a:ext cx="1152128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en-US" sz="33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play</a:t>
            </a:r>
            <a:endParaRPr kumimoji="0" lang="ru-RU" sz="3300" b="1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2" grpId="0"/>
      <p:bldP spid="14" grpId="0"/>
      <p:bldP spid="16" grpId="0"/>
      <p:bldP spid="17" grpId="0"/>
      <p:bldP spid="18" grpId="0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0">
              <a:schemeClr val="accent3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Speaking</a:t>
            </a:r>
            <a:endParaRPr lang="ru-RU" b="1" dirty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Say” Who is this? “ Using   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This is…..</a:t>
            </a:r>
          </a:p>
          <a:p>
            <a:pPr algn="ctr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		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 is famous…</a:t>
            </a:r>
          </a:p>
          <a:p>
            <a:pPr>
              <a:buNone/>
            </a:pPr>
            <a:endParaRPr lang="ru-RU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333280"/>
            <a:ext cx="5125944" cy="440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564904"/>
            <a:ext cx="6277470" cy="3528392"/>
          </a:xfrm>
          <a:prstGeom prst="rect">
            <a:avLst/>
          </a:prstGeom>
          <a:noFill/>
        </p:spPr>
      </p:pic>
      <p:pic>
        <p:nvPicPr>
          <p:cNvPr id="6" name="Picture 7" descr="ÐÐ°ÑÑÐ¸Ð½ÐºÐ¸ Ð¿Ð¾ Ð·Ð°Ð¿ÑÐ¾ÑÑ ÑÐ¾ÑÐ¾ Ð²Ð¸ÑÐ°ÑÑÑÐºÐ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337358"/>
            <a:ext cx="5940152" cy="45145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0">
              <a:schemeClr val="accent3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r>
              <a:rPr lang="en-US" b="1" u="sng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The final part</a:t>
            </a:r>
            <a:endParaRPr lang="ru-RU" b="1" u="sng" dirty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Home work</a:t>
            </a:r>
          </a:p>
          <a:p>
            <a:pPr>
              <a:buNone/>
            </a:pPr>
            <a:r>
              <a:rPr lang="en-US" dirty="0" smtClean="0"/>
              <a:t>  To make a project “My favorite kind of  sport”</a:t>
            </a:r>
          </a:p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Summarizing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Did you enjoy the lesson?.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It’s time to estimate you.</a:t>
            </a:r>
          </a:p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Saying “ good-bye”</a:t>
            </a:r>
          </a:p>
          <a:p>
            <a:pPr>
              <a:buNone/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dirty="0" smtClean="0"/>
              <a:t>The lesson is over, good- bye.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95738" y="2924944"/>
            <a:ext cx="3166083" cy="346348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1004</TotalTime>
  <Words>908</Words>
  <Application>Microsoft Office PowerPoint</Application>
  <PresentationFormat>Экран (4:3)</PresentationFormat>
  <Paragraphs>168</Paragraphs>
  <Slides>16</Slides>
  <Notes>10</Notes>
  <HiddenSlides>3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УКРАЇНА ШКОЛА І–ІІІ СТУПЕНІВ № 119 ДЕСНЯНСЬКОГО РАЙОНУ МІСТА КИЄВА вул. Закревського, 15-Б, м. Київ, 02217, тел./факс: (044) 515-88-86 E-mail: sh119@ukr.net  Код ЄДРПОУ 03598707   </vt:lpstr>
      <vt:lpstr>Презентация PowerPoint</vt:lpstr>
      <vt:lpstr>Презентация PowerPoint</vt:lpstr>
      <vt:lpstr>Procedure </vt:lpstr>
      <vt:lpstr>Sport</vt:lpstr>
      <vt:lpstr>The motto of the lesson is: </vt:lpstr>
      <vt:lpstr>Proverbs</vt:lpstr>
      <vt:lpstr>Vocabulary revision</vt:lpstr>
      <vt:lpstr>T: Pupils listen some sentences and guess what is the kind of sport?</vt:lpstr>
      <vt:lpstr>Презентация PowerPoint</vt:lpstr>
      <vt:lpstr>  Crossword  </vt:lpstr>
      <vt:lpstr>Grammar material</vt:lpstr>
      <vt:lpstr>I like to(play,go,do) My friend likes to( play,go,do)</vt:lpstr>
      <vt:lpstr>Grammar training</vt:lpstr>
      <vt:lpstr>Speaking</vt:lpstr>
      <vt:lpstr>  The final part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Sport</dc:title>
  <dc:creator>user</dc:creator>
  <cp:lastModifiedBy>Admin</cp:lastModifiedBy>
  <cp:revision>140</cp:revision>
  <dcterms:created xsi:type="dcterms:W3CDTF">2018-10-31T13:07:16Z</dcterms:created>
  <dcterms:modified xsi:type="dcterms:W3CDTF">2018-12-12T11:12:18Z</dcterms:modified>
</cp:coreProperties>
</file>