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3" r:id="rId6"/>
    <p:sldId id="264" r:id="rId7"/>
    <p:sldId id="265" r:id="rId8"/>
    <p:sldId id="270" r:id="rId9"/>
    <p:sldId id="268" r:id="rId10"/>
    <p:sldId id="266" r:id="rId11"/>
    <p:sldId id="269"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8" autoAdjust="0"/>
  </p:normalViewPr>
  <p:slideViewPr>
    <p:cSldViewPr>
      <p:cViewPr varScale="1">
        <p:scale>
          <a:sx n="101" d="100"/>
          <a:sy n="101" d="100"/>
        </p:scale>
        <p:origin x="-26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ED6B177-D58B-4FB4-9154-C224FC014B6A}" type="datetimeFigureOut">
              <a:rPr lang="ru-RU" smtClean="0"/>
              <a:t>20.12.2018</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427B0A-9F84-4A80-BF5B-C70ADAB3648A}" type="slidenum">
              <a:rPr lang="ru-RU" smtClean="0"/>
              <a:t>‹#›</a:t>
            </a:fld>
            <a:endParaRPr lang="ru-RU" dirty="0"/>
          </a:p>
        </p:txBody>
      </p:sp>
    </p:spTree>
    <p:extLst>
      <p:ext uri="{BB962C8B-B14F-4D97-AF65-F5344CB8AC3E}">
        <p14:creationId xmlns:p14="http://schemas.microsoft.com/office/powerpoint/2010/main" val="33201626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D6B177-D58B-4FB4-9154-C224FC014B6A}" type="datetimeFigureOut">
              <a:rPr lang="ru-RU" smtClean="0"/>
              <a:t>20.12.2018</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427B0A-9F84-4A80-BF5B-C70ADAB3648A}" type="slidenum">
              <a:rPr lang="ru-RU" smtClean="0"/>
              <a:t>‹#›</a:t>
            </a:fld>
            <a:endParaRPr lang="ru-RU" dirty="0"/>
          </a:p>
        </p:txBody>
      </p:sp>
    </p:spTree>
    <p:extLst>
      <p:ext uri="{BB962C8B-B14F-4D97-AF65-F5344CB8AC3E}">
        <p14:creationId xmlns:p14="http://schemas.microsoft.com/office/powerpoint/2010/main" val="946859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D6B177-D58B-4FB4-9154-C224FC014B6A}" type="datetimeFigureOut">
              <a:rPr lang="ru-RU" smtClean="0"/>
              <a:t>20.12.2018</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427B0A-9F84-4A80-BF5B-C70ADAB3648A}" type="slidenum">
              <a:rPr lang="ru-RU" smtClean="0"/>
              <a:t>‹#›</a:t>
            </a:fld>
            <a:endParaRPr lang="ru-RU" dirty="0"/>
          </a:p>
        </p:txBody>
      </p:sp>
    </p:spTree>
    <p:extLst>
      <p:ext uri="{BB962C8B-B14F-4D97-AF65-F5344CB8AC3E}">
        <p14:creationId xmlns:p14="http://schemas.microsoft.com/office/powerpoint/2010/main" val="9897453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D6B177-D58B-4FB4-9154-C224FC014B6A}" type="datetimeFigureOut">
              <a:rPr lang="ru-RU" smtClean="0"/>
              <a:t>20.12.2018</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427B0A-9F84-4A80-BF5B-C70ADAB3648A}" type="slidenum">
              <a:rPr lang="ru-RU" smtClean="0"/>
              <a:t>‹#›</a:t>
            </a:fld>
            <a:endParaRPr lang="ru-RU" dirty="0"/>
          </a:p>
        </p:txBody>
      </p:sp>
    </p:spTree>
    <p:extLst>
      <p:ext uri="{BB962C8B-B14F-4D97-AF65-F5344CB8AC3E}">
        <p14:creationId xmlns:p14="http://schemas.microsoft.com/office/powerpoint/2010/main" val="2952200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ED6B177-D58B-4FB4-9154-C224FC014B6A}" type="datetimeFigureOut">
              <a:rPr lang="ru-RU" smtClean="0"/>
              <a:t>20.12.2018</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427B0A-9F84-4A80-BF5B-C70ADAB3648A}" type="slidenum">
              <a:rPr lang="ru-RU" smtClean="0"/>
              <a:t>‹#›</a:t>
            </a:fld>
            <a:endParaRPr lang="ru-RU" dirty="0"/>
          </a:p>
        </p:txBody>
      </p:sp>
    </p:spTree>
    <p:extLst>
      <p:ext uri="{BB962C8B-B14F-4D97-AF65-F5344CB8AC3E}">
        <p14:creationId xmlns:p14="http://schemas.microsoft.com/office/powerpoint/2010/main" val="30001547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ED6B177-D58B-4FB4-9154-C224FC014B6A}" type="datetimeFigureOut">
              <a:rPr lang="ru-RU" smtClean="0"/>
              <a:t>20.12.2018</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427B0A-9F84-4A80-BF5B-C70ADAB3648A}" type="slidenum">
              <a:rPr lang="ru-RU" smtClean="0"/>
              <a:t>‹#›</a:t>
            </a:fld>
            <a:endParaRPr lang="ru-RU" dirty="0"/>
          </a:p>
        </p:txBody>
      </p:sp>
    </p:spTree>
    <p:extLst>
      <p:ext uri="{BB962C8B-B14F-4D97-AF65-F5344CB8AC3E}">
        <p14:creationId xmlns:p14="http://schemas.microsoft.com/office/powerpoint/2010/main" val="761618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ED6B177-D58B-4FB4-9154-C224FC014B6A}" type="datetimeFigureOut">
              <a:rPr lang="ru-RU" smtClean="0"/>
              <a:t>20.12.2018</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2427B0A-9F84-4A80-BF5B-C70ADAB3648A}" type="slidenum">
              <a:rPr lang="ru-RU" smtClean="0"/>
              <a:t>‹#›</a:t>
            </a:fld>
            <a:endParaRPr lang="ru-RU" dirty="0"/>
          </a:p>
        </p:txBody>
      </p:sp>
    </p:spTree>
    <p:extLst>
      <p:ext uri="{BB962C8B-B14F-4D97-AF65-F5344CB8AC3E}">
        <p14:creationId xmlns:p14="http://schemas.microsoft.com/office/powerpoint/2010/main" val="1076459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ED6B177-D58B-4FB4-9154-C224FC014B6A}" type="datetimeFigureOut">
              <a:rPr lang="ru-RU" smtClean="0"/>
              <a:t>20.12.2018</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2427B0A-9F84-4A80-BF5B-C70ADAB3648A}" type="slidenum">
              <a:rPr lang="ru-RU" smtClean="0"/>
              <a:t>‹#›</a:t>
            </a:fld>
            <a:endParaRPr lang="ru-RU" dirty="0"/>
          </a:p>
        </p:txBody>
      </p:sp>
    </p:spTree>
    <p:extLst>
      <p:ext uri="{BB962C8B-B14F-4D97-AF65-F5344CB8AC3E}">
        <p14:creationId xmlns:p14="http://schemas.microsoft.com/office/powerpoint/2010/main" val="2214541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D6B177-D58B-4FB4-9154-C224FC014B6A}" type="datetimeFigureOut">
              <a:rPr lang="ru-RU" smtClean="0"/>
              <a:t>20.12.2018</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427B0A-9F84-4A80-BF5B-C70ADAB3648A}" type="slidenum">
              <a:rPr lang="ru-RU" smtClean="0"/>
              <a:t>‹#›</a:t>
            </a:fld>
            <a:endParaRPr lang="ru-RU" dirty="0"/>
          </a:p>
        </p:txBody>
      </p:sp>
    </p:spTree>
    <p:extLst>
      <p:ext uri="{BB962C8B-B14F-4D97-AF65-F5344CB8AC3E}">
        <p14:creationId xmlns:p14="http://schemas.microsoft.com/office/powerpoint/2010/main" val="688958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D6B177-D58B-4FB4-9154-C224FC014B6A}" type="datetimeFigureOut">
              <a:rPr lang="ru-RU" smtClean="0"/>
              <a:t>20.12.2018</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427B0A-9F84-4A80-BF5B-C70ADAB3648A}" type="slidenum">
              <a:rPr lang="ru-RU" smtClean="0"/>
              <a:t>‹#›</a:t>
            </a:fld>
            <a:endParaRPr lang="ru-RU" dirty="0"/>
          </a:p>
        </p:txBody>
      </p:sp>
    </p:spTree>
    <p:extLst>
      <p:ext uri="{BB962C8B-B14F-4D97-AF65-F5344CB8AC3E}">
        <p14:creationId xmlns:p14="http://schemas.microsoft.com/office/powerpoint/2010/main" val="994070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D6B177-D58B-4FB4-9154-C224FC014B6A}" type="datetimeFigureOut">
              <a:rPr lang="ru-RU" smtClean="0"/>
              <a:t>20.12.2018</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427B0A-9F84-4A80-BF5B-C70ADAB3648A}" type="slidenum">
              <a:rPr lang="ru-RU" smtClean="0"/>
              <a:t>‹#›</a:t>
            </a:fld>
            <a:endParaRPr lang="ru-RU" dirty="0"/>
          </a:p>
        </p:txBody>
      </p:sp>
    </p:spTree>
    <p:extLst>
      <p:ext uri="{BB962C8B-B14F-4D97-AF65-F5344CB8AC3E}">
        <p14:creationId xmlns:p14="http://schemas.microsoft.com/office/powerpoint/2010/main" val="25571924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D6B177-D58B-4FB4-9154-C224FC014B6A}" type="datetimeFigureOut">
              <a:rPr lang="ru-RU" smtClean="0"/>
              <a:t>20.12.2018</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427B0A-9F84-4A80-BF5B-C70ADAB3648A}" type="slidenum">
              <a:rPr lang="ru-RU" smtClean="0"/>
              <a:t>‹#›</a:t>
            </a:fld>
            <a:endParaRPr lang="ru-RU" dirty="0"/>
          </a:p>
        </p:txBody>
      </p:sp>
    </p:spTree>
    <p:extLst>
      <p:ext uri="{BB962C8B-B14F-4D97-AF65-F5344CB8AC3E}">
        <p14:creationId xmlns:p14="http://schemas.microsoft.com/office/powerpoint/2010/main" val="10976037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l="3922" t="3585"/>
          <a:stretch/>
        </p:blipFill>
        <p:spPr>
          <a:xfrm rot="5400000">
            <a:off x="959236" y="-1103302"/>
            <a:ext cx="7077478" cy="9324532"/>
          </a:xfrm>
          <a:prstGeom prst="rect">
            <a:avLst/>
          </a:prstGeom>
        </p:spPr>
      </p:pic>
      <p:sp>
        <p:nvSpPr>
          <p:cNvPr id="5" name="Заголовок 4"/>
          <p:cNvSpPr>
            <a:spLocks noGrp="1"/>
          </p:cNvSpPr>
          <p:nvPr>
            <p:ph type="ctrTitle"/>
          </p:nvPr>
        </p:nvSpPr>
        <p:spPr>
          <a:xfrm>
            <a:off x="685800" y="1484784"/>
            <a:ext cx="7772400" cy="3744415"/>
          </a:xfrm>
        </p:spPr>
        <p:txBody>
          <a:bodyPr>
            <a:noAutofit/>
          </a:bodyPr>
          <a:lstStyle/>
          <a:p>
            <a:r>
              <a:rPr lang="en-US" sz="10000" b="1" dirty="0" smtClean="0">
                <a:latin typeface="Harrington" panose="04040505050A02020702" pitchFamily="82" charset="0"/>
              </a:rPr>
              <a:t>Home</a:t>
            </a:r>
            <a:br>
              <a:rPr lang="en-US" sz="10000" b="1" dirty="0" smtClean="0">
                <a:latin typeface="Harrington" panose="04040505050A02020702" pitchFamily="82" charset="0"/>
              </a:rPr>
            </a:br>
            <a:r>
              <a:rPr lang="en-US" sz="10000" b="1" dirty="0" smtClean="0">
                <a:latin typeface="Harrington" panose="04040505050A02020702" pitchFamily="82" charset="0"/>
              </a:rPr>
              <a:t>Sweet Home</a:t>
            </a:r>
            <a:endParaRPr lang="ru-RU" sz="10000" b="1" dirty="0"/>
          </a:p>
        </p:txBody>
      </p:sp>
    </p:spTree>
    <p:extLst>
      <p:ext uri="{BB962C8B-B14F-4D97-AF65-F5344CB8AC3E}">
        <p14:creationId xmlns:p14="http://schemas.microsoft.com/office/powerpoint/2010/main" val="1266823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Liudmila\Desktop\Lesson\green_and_gold_christmas_living_room_2131101_015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866" y="0"/>
            <a:ext cx="934737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6592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heel(1)">
                                      <p:cBhvr>
                                        <p:cTn id="7"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l="3922" t="3585"/>
          <a:stretch/>
        </p:blipFill>
        <p:spPr>
          <a:xfrm rot="5400000">
            <a:off x="959236" y="-1103302"/>
            <a:ext cx="7077478" cy="9324532"/>
          </a:xfrm>
          <a:prstGeom prst="rect">
            <a:avLst/>
          </a:prstGeom>
        </p:spPr>
      </p:pic>
      <p:sp>
        <p:nvSpPr>
          <p:cNvPr id="5" name="Прямоугольник 4"/>
          <p:cNvSpPr/>
          <p:nvPr/>
        </p:nvSpPr>
        <p:spPr>
          <a:xfrm>
            <a:off x="899592" y="2636912"/>
            <a:ext cx="7668344" cy="3108543"/>
          </a:xfrm>
          <a:prstGeom prst="rect">
            <a:avLst/>
          </a:prstGeom>
        </p:spPr>
        <p:txBody>
          <a:bodyPr wrap="square">
            <a:spAutoFit/>
          </a:bodyPr>
          <a:lstStyle/>
          <a:p>
            <a:pPr marL="342900" lvl="0" indent="-342900">
              <a:buAutoNum type="arabicPeriod"/>
            </a:pPr>
            <a:r>
              <a:rPr lang="en-US" sz="2800" dirty="0" smtClean="0">
                <a:latin typeface="Times New Roman" panose="02020603050405020304" pitchFamily="18" charset="0"/>
                <a:cs typeface="Times New Roman" panose="02020603050405020304" pitchFamily="18" charset="0"/>
              </a:rPr>
              <a:t>There </a:t>
            </a:r>
            <a:r>
              <a:rPr lang="en-US" sz="2800" dirty="0">
                <a:latin typeface="Times New Roman" panose="02020603050405020304" pitchFamily="18" charset="0"/>
                <a:cs typeface="Times New Roman" panose="02020603050405020304" pitchFamily="18" charset="0"/>
              </a:rPr>
              <a:t>are photos </a:t>
            </a:r>
            <a:r>
              <a:rPr lang="en-US" sz="2800" b="1" i="1" u="sng" dirty="0" smtClean="0">
                <a:solidFill>
                  <a:srgbClr val="FF0000"/>
                </a:solidFill>
                <a:latin typeface="Times New Roman" panose="02020603050405020304" pitchFamily="18" charset="0"/>
                <a:cs typeface="Times New Roman" panose="02020603050405020304" pitchFamily="18" charset="0"/>
              </a:rPr>
              <a:t>on</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the </a:t>
            </a:r>
            <a:r>
              <a:rPr lang="en-US" sz="2800" dirty="0" smtClean="0">
                <a:latin typeface="Times New Roman" panose="02020603050405020304" pitchFamily="18" charset="0"/>
                <a:cs typeface="Times New Roman" panose="02020603050405020304" pitchFamily="18" charset="0"/>
              </a:rPr>
              <a:t>wall.</a:t>
            </a:r>
          </a:p>
          <a:p>
            <a:pPr marL="342900" lvl="0" indent="-342900">
              <a:buAutoNum type="arabicPeriod"/>
            </a:pPr>
            <a:r>
              <a:rPr lang="en-US" sz="2800" dirty="0" smtClean="0">
                <a:latin typeface="Times New Roman" panose="02020603050405020304" pitchFamily="18" charset="0"/>
                <a:cs typeface="Times New Roman" panose="02020603050405020304" pitchFamily="18" charset="0"/>
              </a:rPr>
              <a:t>There </a:t>
            </a:r>
            <a:r>
              <a:rPr lang="en-US" sz="2800" dirty="0">
                <a:latin typeface="Times New Roman" panose="02020603050405020304" pitchFamily="18" charset="0"/>
                <a:cs typeface="Times New Roman" panose="02020603050405020304" pitchFamily="18" charset="0"/>
              </a:rPr>
              <a:t>is a plant </a:t>
            </a:r>
            <a:r>
              <a:rPr lang="en-US" sz="2800" b="1" i="1" u="sng" dirty="0">
                <a:solidFill>
                  <a:srgbClr val="FF0000"/>
                </a:solidFill>
                <a:latin typeface="Times New Roman" panose="02020603050405020304" pitchFamily="18" charset="0"/>
                <a:cs typeface="Times New Roman" panose="02020603050405020304" pitchFamily="18" charset="0"/>
              </a:rPr>
              <a:t>behind </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the </a:t>
            </a:r>
            <a:r>
              <a:rPr lang="en-US" sz="2800" dirty="0" smtClean="0">
                <a:latin typeface="Times New Roman" panose="02020603050405020304" pitchFamily="18" charset="0"/>
                <a:cs typeface="Times New Roman" panose="02020603050405020304" pitchFamily="18" charset="0"/>
              </a:rPr>
              <a:t>chair.</a:t>
            </a:r>
          </a:p>
          <a:p>
            <a:pPr marL="342900" lvl="0" indent="-342900">
              <a:buAutoNum type="arabicPeriod"/>
            </a:pPr>
            <a:r>
              <a:rPr lang="en-US" sz="2800" dirty="0" smtClean="0">
                <a:latin typeface="Times New Roman" panose="02020603050405020304" pitchFamily="18" charset="0"/>
                <a:cs typeface="Times New Roman" panose="02020603050405020304" pitchFamily="18" charset="0"/>
              </a:rPr>
              <a:t>There </a:t>
            </a:r>
            <a:r>
              <a:rPr lang="en-US" sz="2800" dirty="0">
                <a:latin typeface="Times New Roman" panose="02020603050405020304" pitchFamily="18" charset="0"/>
                <a:cs typeface="Times New Roman" panose="02020603050405020304" pitchFamily="18" charset="0"/>
              </a:rPr>
              <a:t>is a Christmas tree </a:t>
            </a:r>
            <a:r>
              <a:rPr lang="en-US" sz="2800" b="1" i="1" u="sng" dirty="0">
                <a:solidFill>
                  <a:srgbClr val="FF0000"/>
                </a:solidFill>
                <a:latin typeface="Times New Roman" panose="02020603050405020304" pitchFamily="18" charset="0"/>
                <a:cs typeface="Times New Roman" panose="02020603050405020304" pitchFamily="18" charset="0"/>
              </a:rPr>
              <a:t>next </a:t>
            </a:r>
            <a:r>
              <a:rPr lang="en-US" sz="2800" b="1" i="1" u="sng" dirty="0" err="1" smtClean="0">
                <a:solidFill>
                  <a:srgbClr val="FF0000"/>
                </a:solidFill>
                <a:latin typeface="Times New Roman" panose="02020603050405020304" pitchFamily="18" charset="0"/>
                <a:cs typeface="Times New Roman" panose="02020603050405020304" pitchFamily="18" charset="0"/>
              </a:rPr>
              <a:t>to</a:t>
            </a:r>
            <a:r>
              <a:rPr lang="en-US" sz="2800" dirty="0" err="1" smtClean="0">
                <a:latin typeface="Times New Roman" panose="02020603050405020304" pitchFamily="18" charset="0"/>
                <a:cs typeface="Times New Roman" panose="02020603050405020304" pitchFamily="18" charset="0"/>
              </a:rPr>
              <a:t>the</a:t>
            </a:r>
            <a:r>
              <a:rPr lang="en-US" sz="2800" dirty="0" smtClean="0">
                <a:latin typeface="Times New Roman" panose="02020603050405020304" pitchFamily="18" charset="0"/>
                <a:cs typeface="Times New Roman" panose="02020603050405020304" pitchFamily="18" charset="0"/>
              </a:rPr>
              <a:t> window.</a:t>
            </a:r>
          </a:p>
          <a:p>
            <a:pPr marL="342900" lvl="0" indent="-342900">
              <a:buAutoNum type="arabicPeriod"/>
            </a:pPr>
            <a:r>
              <a:rPr lang="en-US" sz="2800" dirty="0" smtClean="0">
                <a:latin typeface="Times New Roman" panose="02020603050405020304" pitchFamily="18" charset="0"/>
                <a:cs typeface="Times New Roman" panose="02020603050405020304" pitchFamily="18" charset="0"/>
              </a:rPr>
              <a:t>There </a:t>
            </a:r>
            <a:r>
              <a:rPr lang="en-US" sz="2800" dirty="0">
                <a:latin typeface="Times New Roman" panose="02020603050405020304" pitchFamily="18" charset="0"/>
                <a:cs typeface="Times New Roman" panose="02020603050405020304" pitchFamily="18" charset="0"/>
              </a:rPr>
              <a:t>are some lamps </a:t>
            </a:r>
            <a:r>
              <a:rPr lang="en-US" sz="2800" b="1" i="1" u="sng" dirty="0" smtClean="0">
                <a:solidFill>
                  <a:srgbClr val="FF0000"/>
                </a:solidFill>
                <a:latin typeface="Times New Roman" panose="02020603050405020304" pitchFamily="18" charset="0"/>
                <a:cs typeface="Times New Roman" panose="02020603050405020304" pitchFamily="18" charset="0"/>
              </a:rPr>
              <a:t>on</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the bedside </a:t>
            </a:r>
            <a:r>
              <a:rPr lang="en-US" sz="2800" dirty="0" smtClean="0">
                <a:latin typeface="Times New Roman" panose="02020603050405020304" pitchFamily="18" charset="0"/>
                <a:cs typeface="Times New Roman" panose="02020603050405020304" pitchFamily="18" charset="0"/>
              </a:rPr>
              <a:t>cabinets.</a:t>
            </a:r>
          </a:p>
          <a:p>
            <a:pPr marL="342900" lvl="0" indent="-342900">
              <a:buAutoNum type="arabicPeriod"/>
            </a:pPr>
            <a:r>
              <a:rPr lang="en-US" sz="2800" dirty="0" smtClean="0">
                <a:latin typeface="Times New Roman" panose="02020603050405020304" pitchFamily="18" charset="0"/>
                <a:cs typeface="Times New Roman" panose="02020603050405020304" pitchFamily="18" charset="0"/>
              </a:rPr>
              <a:t>There </a:t>
            </a:r>
            <a:r>
              <a:rPr lang="en-US" sz="2800" dirty="0">
                <a:latin typeface="Times New Roman" panose="02020603050405020304" pitchFamily="18" charset="0"/>
                <a:cs typeface="Times New Roman" panose="02020603050405020304" pitchFamily="18" charset="0"/>
              </a:rPr>
              <a:t>is a table </a:t>
            </a:r>
            <a:r>
              <a:rPr lang="en-US" sz="2800" b="1" i="1" u="sng" dirty="0">
                <a:solidFill>
                  <a:srgbClr val="FF0000"/>
                </a:solidFill>
                <a:latin typeface="Times New Roman" panose="02020603050405020304" pitchFamily="18" charset="0"/>
                <a:cs typeface="Times New Roman" panose="02020603050405020304" pitchFamily="18" charset="0"/>
              </a:rPr>
              <a:t>in front </a:t>
            </a:r>
            <a:r>
              <a:rPr lang="en-US" sz="2800" b="1" i="1" u="sng" dirty="0" smtClean="0">
                <a:solidFill>
                  <a:srgbClr val="FF0000"/>
                </a:solidFill>
                <a:latin typeface="Times New Roman" panose="02020603050405020304" pitchFamily="18" charset="0"/>
                <a:cs typeface="Times New Roman" panose="02020603050405020304" pitchFamily="18" charset="0"/>
              </a:rPr>
              <a:t>of</a:t>
            </a:r>
            <a:r>
              <a:rPr lang="en-US" sz="2800" b="1" i="1" u="sng"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the </a:t>
            </a:r>
            <a:r>
              <a:rPr lang="en-US" sz="2800" dirty="0" smtClean="0">
                <a:latin typeface="Times New Roman" panose="02020603050405020304" pitchFamily="18" charset="0"/>
                <a:cs typeface="Times New Roman" panose="02020603050405020304" pitchFamily="18" charset="0"/>
              </a:rPr>
              <a:t>sofa</a:t>
            </a:r>
          </a:p>
          <a:p>
            <a:pPr marL="342900" lvl="0" indent="-342900">
              <a:buAutoNum type="arabicPeriod"/>
            </a:pPr>
            <a:r>
              <a:rPr lang="en-US" sz="2800" dirty="0" smtClean="0">
                <a:latin typeface="Times New Roman" panose="02020603050405020304" pitchFamily="18" charset="0"/>
                <a:cs typeface="Times New Roman" panose="02020603050405020304" pitchFamily="18" charset="0"/>
              </a:rPr>
              <a:t>There </a:t>
            </a:r>
            <a:r>
              <a:rPr lang="en-US" sz="2800" dirty="0">
                <a:latin typeface="Times New Roman" panose="02020603050405020304" pitchFamily="18" charset="0"/>
                <a:cs typeface="Times New Roman" panose="02020603050405020304" pitchFamily="18" charset="0"/>
              </a:rPr>
              <a:t>are many presents </a:t>
            </a:r>
            <a:r>
              <a:rPr lang="en-US" sz="2800" b="1" i="1" u="sng" dirty="0" smtClean="0">
                <a:solidFill>
                  <a:srgbClr val="FF0000"/>
                </a:solidFill>
                <a:latin typeface="Times New Roman" panose="02020603050405020304" pitchFamily="18" charset="0"/>
                <a:cs typeface="Times New Roman" panose="02020603050405020304" pitchFamily="18" charset="0"/>
              </a:rPr>
              <a:t>under</a:t>
            </a:r>
            <a:r>
              <a:rPr lang="en-US" sz="2800" dirty="0" smtClean="0">
                <a:solidFill>
                  <a:srgbClr val="FF0000"/>
                </a:solidFill>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the Christmas tree.</a:t>
            </a:r>
            <a:endParaRPr lang="ru-RU" sz="2800" dirty="0">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395536" y="1556792"/>
            <a:ext cx="1915396" cy="523220"/>
          </a:xfrm>
          <a:prstGeom prst="rect">
            <a:avLst/>
          </a:prstGeom>
        </p:spPr>
        <p:txBody>
          <a:bodyPr wrap="none">
            <a:spAutoFit/>
          </a:bodyPr>
          <a:lstStyle/>
          <a:p>
            <a:pPr lvl="0"/>
            <a:r>
              <a:rPr lang="ru-RU" sz="2800" b="1" dirty="0" smtClean="0">
                <a:latin typeface="Times New Roman" panose="02020603050405020304" pitchFamily="18" charset="0"/>
                <a:cs typeface="Times New Roman" panose="02020603050405020304" pitchFamily="18" charset="0"/>
              </a:rPr>
              <a:t>Let’s check</a:t>
            </a:r>
            <a:endParaRPr lang="ru-RU"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3798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l="3922" t="3585"/>
          <a:stretch/>
        </p:blipFill>
        <p:spPr>
          <a:xfrm rot="5400000">
            <a:off x="959236" y="-1103302"/>
            <a:ext cx="7077478" cy="9324532"/>
          </a:xfrm>
          <a:prstGeom prst="rect">
            <a:avLst/>
          </a:prstGeom>
        </p:spPr>
      </p:pic>
      <p:sp>
        <p:nvSpPr>
          <p:cNvPr id="11" name="Прямоугольник 10"/>
          <p:cNvSpPr/>
          <p:nvPr/>
        </p:nvSpPr>
        <p:spPr>
          <a:xfrm>
            <a:off x="81448" y="1340768"/>
            <a:ext cx="5616624" cy="1384995"/>
          </a:xfrm>
          <a:prstGeom prst="rect">
            <a:avLst/>
          </a:prstGeom>
        </p:spPr>
        <p:txBody>
          <a:bodyPr wrap="square">
            <a:spAutoFit/>
          </a:bodyPr>
          <a:lstStyle/>
          <a:p>
            <a:pPr lvl="0"/>
            <a:r>
              <a:rPr lang="en-US" sz="2800" b="1" dirty="0" smtClean="0">
                <a:latin typeface="Times New Roman" panose="02020603050405020304" pitchFamily="18" charset="0"/>
                <a:cs typeface="Times New Roman" panose="02020603050405020304" pitchFamily="18" charset="0"/>
              </a:rPr>
              <a:t>Home task: </a:t>
            </a:r>
          </a:p>
          <a:p>
            <a:pPr lvl="0"/>
            <a:r>
              <a:rPr lang="en-US" sz="2800" b="1" dirty="0" smtClean="0">
                <a:latin typeface="Times New Roman" panose="02020603050405020304" pitchFamily="18" charset="0"/>
                <a:cs typeface="Times New Roman" panose="02020603050405020304" pitchFamily="18" charset="0"/>
              </a:rPr>
              <a:t>To describe the room you like in your house or flat.</a:t>
            </a:r>
            <a:endParaRPr lang="ru-RU" sz="2800" b="1" dirty="0">
              <a:latin typeface="Times New Roman" panose="02020603050405020304" pitchFamily="18" charset="0"/>
              <a:cs typeface="Times New Roman" panose="02020603050405020304" pitchFamily="18" charset="0"/>
            </a:endParaRPr>
          </a:p>
        </p:txBody>
      </p:sp>
      <p:sp>
        <p:nvSpPr>
          <p:cNvPr id="12" name="Прямоугольник 11"/>
          <p:cNvSpPr/>
          <p:nvPr/>
        </p:nvSpPr>
        <p:spPr>
          <a:xfrm>
            <a:off x="-164291" y="3140968"/>
            <a:ext cx="8552342" cy="1569660"/>
          </a:xfrm>
          <a:prstGeom prst="rect">
            <a:avLst/>
          </a:prstGeom>
        </p:spPr>
        <p:txBody>
          <a:bodyPr wrap="none">
            <a:spAutoFit/>
          </a:bodyPr>
          <a:lstStyle/>
          <a:p>
            <a:pPr lvl="0" algn="ctr"/>
            <a:r>
              <a:rPr lang="en-US" sz="4800" b="1" dirty="0" smtClean="0">
                <a:latin typeface="Harrington" panose="04040505050A02020702" pitchFamily="82" charset="0"/>
                <a:cs typeface="Times New Roman" panose="02020603050405020304" pitchFamily="18" charset="0"/>
              </a:rPr>
              <a:t>And remember</a:t>
            </a:r>
            <a:r>
              <a:rPr lang="en-US" sz="4800" b="1" dirty="0" smtClean="0">
                <a:latin typeface="Harrington" panose="04040505050A02020702" pitchFamily="82" charset="0"/>
                <a:cs typeface="Times New Roman" panose="02020603050405020304" pitchFamily="18" charset="0"/>
              </a:rPr>
              <a:t>:</a:t>
            </a:r>
          </a:p>
          <a:p>
            <a:pPr lvl="0" algn="ctr"/>
            <a:r>
              <a:rPr lang="en-US" sz="4800" b="1" dirty="0" smtClean="0">
                <a:latin typeface="Harrington" panose="04040505050A02020702" pitchFamily="82" charset="0"/>
                <a:cs typeface="Times New Roman" panose="02020603050405020304" pitchFamily="18" charset="0"/>
              </a:rPr>
              <a:t> </a:t>
            </a:r>
            <a:r>
              <a:rPr lang="en-US" sz="4800" b="1" dirty="0" smtClean="0">
                <a:latin typeface="Harrington" panose="04040505050A02020702" pitchFamily="82" charset="0"/>
                <a:cs typeface="Times New Roman" panose="02020603050405020304" pitchFamily="18" charset="0"/>
              </a:rPr>
              <a:t>“East or West – Home is Best</a:t>
            </a:r>
            <a:r>
              <a:rPr lang="en-US" sz="4800" b="1" dirty="0" smtClean="0">
                <a:latin typeface="Harrington" panose="04040505050A02020702" pitchFamily="82" charset="0"/>
                <a:cs typeface="Times New Roman" panose="02020603050405020304" pitchFamily="18" charset="0"/>
              </a:rPr>
              <a:t>!”</a:t>
            </a:r>
            <a:endParaRPr lang="ru-RU" sz="4800" b="1" dirty="0">
              <a:latin typeface="Times New Roman" panose="02020603050405020304" pitchFamily="18" charset="0"/>
              <a:cs typeface="Times New Roman" panose="02020603050405020304" pitchFamily="18" charset="0"/>
            </a:endParaRPr>
          </a:p>
        </p:txBody>
      </p:sp>
      <p:sp>
        <p:nvSpPr>
          <p:cNvPr id="13" name="Прямоугольник 12"/>
          <p:cNvSpPr/>
          <p:nvPr/>
        </p:nvSpPr>
        <p:spPr>
          <a:xfrm>
            <a:off x="5292079" y="5968444"/>
            <a:ext cx="2694969" cy="769441"/>
          </a:xfrm>
          <a:prstGeom prst="rect">
            <a:avLst/>
          </a:prstGeom>
        </p:spPr>
        <p:txBody>
          <a:bodyPr wrap="none">
            <a:spAutoFit/>
          </a:bodyPr>
          <a:lstStyle/>
          <a:p>
            <a:pPr lvl="0"/>
            <a:r>
              <a:rPr lang="en-US" sz="4400" b="1" dirty="0" smtClean="0">
                <a:latin typeface="Harrington" panose="04040505050A02020702" pitchFamily="82" charset="0"/>
                <a:cs typeface="Times New Roman" panose="02020603050405020304" pitchFamily="18" charset="0"/>
              </a:rPr>
              <a:t>Good luck</a:t>
            </a:r>
            <a:endParaRPr lang="ru-RU" sz="4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24668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80">
                                          <p:stCondLst>
                                            <p:cond delay="0"/>
                                          </p:stCondLst>
                                        </p:cTn>
                                        <p:tgtEl>
                                          <p:spTgt spid="12"/>
                                        </p:tgtEl>
                                      </p:cBhvr>
                                    </p:animEffect>
                                    <p:anim calcmode="lin" valueType="num">
                                      <p:cBhvr>
                                        <p:cTn id="2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1" dur="26">
                                          <p:stCondLst>
                                            <p:cond delay="650"/>
                                          </p:stCondLst>
                                        </p:cTn>
                                        <p:tgtEl>
                                          <p:spTgt spid="12"/>
                                        </p:tgtEl>
                                      </p:cBhvr>
                                      <p:to x="100000" y="60000"/>
                                    </p:animScale>
                                    <p:animScale>
                                      <p:cBhvr>
                                        <p:cTn id="32" dur="166" decel="50000">
                                          <p:stCondLst>
                                            <p:cond delay="676"/>
                                          </p:stCondLst>
                                        </p:cTn>
                                        <p:tgtEl>
                                          <p:spTgt spid="12"/>
                                        </p:tgtEl>
                                      </p:cBhvr>
                                      <p:to x="100000" y="100000"/>
                                    </p:animScale>
                                    <p:animScale>
                                      <p:cBhvr>
                                        <p:cTn id="33" dur="26">
                                          <p:stCondLst>
                                            <p:cond delay="1312"/>
                                          </p:stCondLst>
                                        </p:cTn>
                                        <p:tgtEl>
                                          <p:spTgt spid="12"/>
                                        </p:tgtEl>
                                      </p:cBhvr>
                                      <p:to x="100000" y="80000"/>
                                    </p:animScale>
                                    <p:animScale>
                                      <p:cBhvr>
                                        <p:cTn id="34" dur="166" decel="50000">
                                          <p:stCondLst>
                                            <p:cond delay="1338"/>
                                          </p:stCondLst>
                                        </p:cTn>
                                        <p:tgtEl>
                                          <p:spTgt spid="12"/>
                                        </p:tgtEl>
                                      </p:cBhvr>
                                      <p:to x="100000" y="100000"/>
                                    </p:animScale>
                                    <p:animScale>
                                      <p:cBhvr>
                                        <p:cTn id="35" dur="26">
                                          <p:stCondLst>
                                            <p:cond delay="1642"/>
                                          </p:stCondLst>
                                        </p:cTn>
                                        <p:tgtEl>
                                          <p:spTgt spid="12"/>
                                        </p:tgtEl>
                                      </p:cBhvr>
                                      <p:to x="100000" y="90000"/>
                                    </p:animScale>
                                    <p:animScale>
                                      <p:cBhvr>
                                        <p:cTn id="36" dur="166" decel="50000">
                                          <p:stCondLst>
                                            <p:cond delay="1668"/>
                                          </p:stCondLst>
                                        </p:cTn>
                                        <p:tgtEl>
                                          <p:spTgt spid="12"/>
                                        </p:tgtEl>
                                      </p:cBhvr>
                                      <p:to x="100000" y="100000"/>
                                    </p:animScale>
                                    <p:animScale>
                                      <p:cBhvr>
                                        <p:cTn id="37" dur="26">
                                          <p:stCondLst>
                                            <p:cond delay="1808"/>
                                          </p:stCondLst>
                                        </p:cTn>
                                        <p:tgtEl>
                                          <p:spTgt spid="12"/>
                                        </p:tgtEl>
                                      </p:cBhvr>
                                      <p:to x="100000" y="95000"/>
                                    </p:animScale>
                                    <p:animScale>
                                      <p:cBhvr>
                                        <p:cTn id="38" dur="166" decel="50000">
                                          <p:stCondLst>
                                            <p:cond delay="1834"/>
                                          </p:stCondLst>
                                        </p:cTn>
                                        <p:tgtEl>
                                          <p:spTgt spid="12"/>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80">
                                          <p:stCondLst>
                                            <p:cond delay="0"/>
                                          </p:stCondLst>
                                        </p:cTn>
                                        <p:tgtEl>
                                          <p:spTgt spid="13"/>
                                        </p:tgtEl>
                                      </p:cBhvr>
                                    </p:animEffect>
                                    <p:anim calcmode="lin" valueType="num">
                                      <p:cBhvr>
                                        <p:cTn id="4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49" dur="26">
                                          <p:stCondLst>
                                            <p:cond delay="650"/>
                                          </p:stCondLst>
                                        </p:cTn>
                                        <p:tgtEl>
                                          <p:spTgt spid="13"/>
                                        </p:tgtEl>
                                      </p:cBhvr>
                                      <p:to x="100000" y="60000"/>
                                    </p:animScale>
                                    <p:animScale>
                                      <p:cBhvr>
                                        <p:cTn id="50" dur="166" decel="50000">
                                          <p:stCondLst>
                                            <p:cond delay="676"/>
                                          </p:stCondLst>
                                        </p:cTn>
                                        <p:tgtEl>
                                          <p:spTgt spid="13"/>
                                        </p:tgtEl>
                                      </p:cBhvr>
                                      <p:to x="100000" y="100000"/>
                                    </p:animScale>
                                    <p:animScale>
                                      <p:cBhvr>
                                        <p:cTn id="51" dur="26">
                                          <p:stCondLst>
                                            <p:cond delay="1312"/>
                                          </p:stCondLst>
                                        </p:cTn>
                                        <p:tgtEl>
                                          <p:spTgt spid="13"/>
                                        </p:tgtEl>
                                      </p:cBhvr>
                                      <p:to x="100000" y="80000"/>
                                    </p:animScale>
                                    <p:animScale>
                                      <p:cBhvr>
                                        <p:cTn id="52" dur="166" decel="50000">
                                          <p:stCondLst>
                                            <p:cond delay="1338"/>
                                          </p:stCondLst>
                                        </p:cTn>
                                        <p:tgtEl>
                                          <p:spTgt spid="13"/>
                                        </p:tgtEl>
                                      </p:cBhvr>
                                      <p:to x="100000" y="100000"/>
                                    </p:animScale>
                                    <p:animScale>
                                      <p:cBhvr>
                                        <p:cTn id="53" dur="26">
                                          <p:stCondLst>
                                            <p:cond delay="1642"/>
                                          </p:stCondLst>
                                        </p:cTn>
                                        <p:tgtEl>
                                          <p:spTgt spid="13"/>
                                        </p:tgtEl>
                                      </p:cBhvr>
                                      <p:to x="100000" y="90000"/>
                                    </p:animScale>
                                    <p:animScale>
                                      <p:cBhvr>
                                        <p:cTn id="54" dur="166" decel="50000">
                                          <p:stCondLst>
                                            <p:cond delay="1668"/>
                                          </p:stCondLst>
                                        </p:cTn>
                                        <p:tgtEl>
                                          <p:spTgt spid="13"/>
                                        </p:tgtEl>
                                      </p:cBhvr>
                                      <p:to x="100000" y="100000"/>
                                    </p:animScale>
                                    <p:animScale>
                                      <p:cBhvr>
                                        <p:cTn id="55" dur="26">
                                          <p:stCondLst>
                                            <p:cond delay="1808"/>
                                          </p:stCondLst>
                                        </p:cTn>
                                        <p:tgtEl>
                                          <p:spTgt spid="13"/>
                                        </p:tgtEl>
                                      </p:cBhvr>
                                      <p:to x="100000" y="95000"/>
                                    </p:animScale>
                                    <p:animScale>
                                      <p:cBhvr>
                                        <p:cTn id="56"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l="3922" t="3585"/>
          <a:stretch/>
        </p:blipFill>
        <p:spPr>
          <a:xfrm rot="5400000">
            <a:off x="959236" y="-1103302"/>
            <a:ext cx="7077478" cy="9324532"/>
          </a:xfrm>
          <a:prstGeom prst="rect">
            <a:avLst/>
          </a:prstGeom>
        </p:spPr>
      </p:pic>
      <p:sp>
        <p:nvSpPr>
          <p:cNvPr id="5" name="Заголовок 4"/>
          <p:cNvSpPr>
            <a:spLocks noGrp="1"/>
          </p:cNvSpPr>
          <p:nvPr>
            <p:ph type="ctrTitle"/>
          </p:nvPr>
        </p:nvSpPr>
        <p:spPr>
          <a:xfrm>
            <a:off x="1403648" y="2296632"/>
            <a:ext cx="6840760" cy="4536503"/>
          </a:xfrm>
        </p:spPr>
        <p:txBody>
          <a:bodyPr>
            <a:noAutofit/>
          </a:bodyPr>
          <a:lstStyle/>
          <a:p>
            <a:pPr algn="l"/>
            <a:r>
              <a:rPr lang="en-US" sz="3200" b="1" dirty="0">
                <a:latin typeface="Times New Roman" panose="02020603050405020304" pitchFamily="18" charset="0"/>
                <a:cs typeface="Times New Roman" panose="02020603050405020304" pitchFamily="18" charset="0"/>
              </a:rPr>
              <a:t>[a:]</a:t>
            </a:r>
            <a:r>
              <a:rPr lang="en-US" sz="3200" dirty="0">
                <a:latin typeface="Times New Roman" panose="02020603050405020304" pitchFamily="18" charset="0"/>
                <a:cs typeface="Times New Roman" panose="02020603050405020304" pitchFamily="18" charset="0"/>
              </a:rPr>
              <a:t> – carpet, bath, bathroom</a:t>
            </a:r>
            <a:r>
              <a:rPr lang="ru-RU" sz="3200" dirty="0">
                <a:latin typeface="Times New Roman" panose="02020603050405020304" pitchFamily="18" charset="0"/>
                <a:cs typeface="Times New Roman" panose="02020603050405020304" pitchFamily="18" charset="0"/>
              </a:rPr>
              <a:t/>
            </a:r>
            <a:br>
              <a:rPr lang="ru-RU" sz="3200" dirty="0">
                <a:latin typeface="Times New Roman" panose="02020603050405020304" pitchFamily="18" charset="0"/>
                <a:cs typeface="Times New Roman" panose="02020603050405020304" pitchFamily="18" charset="0"/>
              </a:rPr>
            </a:br>
            <a:r>
              <a:rPr lang="en-US" sz="3200" b="1" dirty="0" smtClean="0">
                <a:latin typeface="Times New Roman" panose="02020603050405020304" pitchFamily="18" charset="0"/>
                <a:cs typeface="Times New Roman" panose="02020603050405020304" pitchFamily="18" charset="0"/>
              </a:rPr>
              <a:t>[</a:t>
            </a:r>
            <a:r>
              <a:rPr lang="en-US" sz="3200" b="1" dirty="0">
                <a:latin typeface="Times New Roman" panose="02020603050405020304" pitchFamily="18" charset="0"/>
                <a:cs typeface="Times New Roman" panose="02020603050405020304" pitchFamily="18" charset="0"/>
              </a:rPr>
              <a:t>i]</a:t>
            </a:r>
            <a:r>
              <a:rPr lang="en-US" sz="3200" dirty="0">
                <a:latin typeface="Times New Roman" panose="02020603050405020304" pitchFamily="18" charset="0"/>
                <a:cs typeface="Times New Roman" panose="02020603050405020304" pitchFamily="18" charset="0"/>
              </a:rPr>
              <a:t> – sink, living room, mirror;</a:t>
            </a:r>
            <a:r>
              <a:rPr lang="ru-RU" sz="3200" dirty="0">
                <a:latin typeface="Times New Roman" panose="02020603050405020304" pitchFamily="18" charset="0"/>
                <a:cs typeface="Times New Roman" panose="02020603050405020304" pitchFamily="18" charset="0"/>
              </a:rPr>
              <a:t/>
            </a:r>
            <a:br>
              <a:rPr lang="ru-RU" sz="3200" dirty="0">
                <a:latin typeface="Times New Roman" panose="02020603050405020304" pitchFamily="18" charset="0"/>
                <a:cs typeface="Times New Roman" panose="02020603050405020304" pitchFamily="18" charset="0"/>
              </a:rPr>
            </a:br>
            <a:r>
              <a:rPr lang="en-US" sz="3200" b="1" dirty="0" smtClean="0">
                <a:latin typeface="Times New Roman" panose="02020603050405020304" pitchFamily="18" charset="0"/>
                <a:cs typeface="Times New Roman" panose="02020603050405020304" pitchFamily="18" charset="0"/>
              </a:rPr>
              <a:t>[</a:t>
            </a:r>
            <a:r>
              <a:rPr lang="en-US" sz="3200" b="1" dirty="0">
                <a:latin typeface="Times New Roman" panose="02020603050405020304" pitchFamily="18" charset="0"/>
                <a:cs typeface="Times New Roman" panose="02020603050405020304" pitchFamily="18" charset="0"/>
              </a:rPr>
              <a:t>w]</a:t>
            </a:r>
            <a:r>
              <a:rPr lang="en-US" sz="3200" dirty="0">
                <a:latin typeface="Times New Roman" panose="02020603050405020304" pitchFamily="18" charset="0"/>
                <a:cs typeface="Times New Roman" panose="02020603050405020304" pitchFamily="18" charset="0"/>
              </a:rPr>
              <a:t> – wardrobe, washbasin, </a:t>
            </a:r>
            <a:r>
              <a:rPr lang="en-US" sz="3200" dirty="0" smtClean="0">
                <a:latin typeface="Times New Roman" panose="02020603050405020304" pitchFamily="18" charset="0"/>
                <a:cs typeface="Times New Roman" panose="02020603050405020304" pitchFamily="18" charset="0"/>
              </a:rPr>
              <a:t>wall</a:t>
            </a:r>
            <a:r>
              <a:rPr lang="ru-RU" sz="3200" dirty="0" smtClean="0">
                <a:latin typeface="Times New Roman" panose="02020603050405020304" pitchFamily="18" charset="0"/>
                <a:cs typeface="Times New Roman" panose="02020603050405020304" pitchFamily="18" charset="0"/>
              </a:rPr>
              <a:t/>
            </a:r>
            <a:br>
              <a:rPr lang="ru-RU" sz="3200" dirty="0" smtClean="0">
                <a:latin typeface="Times New Roman" panose="02020603050405020304" pitchFamily="18" charset="0"/>
                <a:cs typeface="Times New Roman" panose="02020603050405020304" pitchFamily="18" charset="0"/>
              </a:rPr>
            </a:br>
            <a:r>
              <a:rPr lang="en-US" sz="3200" b="1" dirty="0" smtClean="0">
                <a:latin typeface="Times New Roman" panose="02020603050405020304" pitchFamily="18" charset="0"/>
                <a:cs typeface="Times New Roman" panose="02020603050405020304" pitchFamily="18" charset="0"/>
              </a:rPr>
              <a:t>[u</a:t>
            </a:r>
            <a:r>
              <a:rPr lang="en-US" sz="3200" b="1" dirty="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 – bookcase, cooker</a:t>
            </a:r>
            <a:r>
              <a:rPr lang="ru-RU" sz="3200" dirty="0">
                <a:latin typeface="Times New Roman" panose="02020603050405020304" pitchFamily="18" charset="0"/>
                <a:cs typeface="Times New Roman" panose="02020603050405020304" pitchFamily="18" charset="0"/>
              </a:rPr>
              <a:t/>
            </a:r>
            <a:br>
              <a:rPr lang="ru-RU" sz="3200" dirty="0">
                <a:latin typeface="Times New Roman" panose="02020603050405020304" pitchFamily="18" charset="0"/>
                <a:cs typeface="Times New Roman" panose="02020603050405020304" pitchFamily="18" charset="0"/>
              </a:rPr>
            </a:br>
            <a:r>
              <a:rPr lang="en-US" sz="3200" b="1" dirty="0">
                <a:latin typeface="Times New Roman" panose="02020603050405020304" pitchFamily="18" charset="0"/>
                <a:cs typeface="Times New Roman" panose="02020603050405020304" pitchFamily="18" charset="0"/>
              </a:rPr>
              <a:t>[ð]</a:t>
            </a:r>
            <a:r>
              <a:rPr lang="en-US" sz="3200" dirty="0">
                <a:latin typeface="Times New Roman" panose="02020603050405020304" pitchFamily="18" charset="0"/>
                <a:cs typeface="Times New Roman" panose="02020603050405020304" pitchFamily="18" charset="0"/>
              </a:rPr>
              <a:t> – this, there, the</a:t>
            </a:r>
            <a:r>
              <a:rPr lang="ru-RU" sz="3200" dirty="0">
                <a:latin typeface="Times New Roman" panose="02020603050405020304" pitchFamily="18" charset="0"/>
                <a:cs typeface="Times New Roman" panose="02020603050405020304" pitchFamily="18" charset="0"/>
              </a:rPr>
              <a:t/>
            </a:r>
            <a:br>
              <a:rPr lang="ru-RU" sz="3200" dirty="0">
                <a:latin typeface="Times New Roman" panose="02020603050405020304" pitchFamily="18" charset="0"/>
                <a:cs typeface="Times New Roman" panose="02020603050405020304" pitchFamily="18" charset="0"/>
              </a:rPr>
            </a:br>
            <a:r>
              <a:rPr lang="en-US" sz="3200" b="1" dirty="0">
                <a:latin typeface="Times New Roman" panose="02020603050405020304" pitchFamily="18" charset="0"/>
                <a:cs typeface="Times New Roman" panose="02020603050405020304" pitchFamily="18" charset="0"/>
              </a:rPr>
              <a:t>[ou]</a:t>
            </a:r>
            <a:r>
              <a:rPr lang="en-US" sz="3200" dirty="0">
                <a:latin typeface="Times New Roman" panose="02020603050405020304" pitchFamily="18" charset="0"/>
                <a:cs typeface="Times New Roman" panose="02020603050405020304" pitchFamily="18" charset="0"/>
              </a:rPr>
              <a:t> – home, sofa, poster</a:t>
            </a:r>
            <a:r>
              <a:rPr lang="ru-RU" sz="3200" dirty="0">
                <a:latin typeface="Times New Roman" panose="02020603050405020304" pitchFamily="18" charset="0"/>
                <a:cs typeface="Times New Roman" panose="02020603050405020304" pitchFamily="18" charset="0"/>
              </a:rPr>
              <a:t/>
            </a:r>
            <a:br>
              <a:rPr lang="ru-RU" sz="3200" dirty="0">
                <a:latin typeface="Times New Roman" panose="02020603050405020304" pitchFamily="18" charset="0"/>
                <a:cs typeface="Times New Roman" panose="02020603050405020304" pitchFamily="18" charset="0"/>
              </a:rPr>
            </a:br>
            <a:r>
              <a:rPr lang="en-US" sz="3200" b="1" dirty="0">
                <a:latin typeface="Times New Roman" panose="02020603050405020304" pitchFamily="18" charset="0"/>
                <a:cs typeface="Times New Roman" panose="02020603050405020304" pitchFamily="18" charset="0"/>
              </a:rPr>
              <a:t>[tʃ]</a:t>
            </a:r>
            <a:r>
              <a:rPr lang="en-US" sz="3200" dirty="0">
                <a:latin typeface="Times New Roman" panose="02020603050405020304" pitchFamily="18" charset="0"/>
                <a:cs typeface="Times New Roman" panose="02020603050405020304" pitchFamily="18" charset="0"/>
              </a:rPr>
              <a:t> – kitchen, chair, armchair</a:t>
            </a:r>
            <a:r>
              <a:rPr lang="ru-RU" sz="3200" dirty="0">
                <a:latin typeface="Times New Roman" panose="02020603050405020304" pitchFamily="18" charset="0"/>
                <a:cs typeface="Times New Roman" panose="02020603050405020304" pitchFamily="18" charset="0"/>
              </a:rPr>
              <a:t/>
            </a:r>
            <a:br>
              <a:rPr lang="ru-RU" sz="3200" dirty="0">
                <a:latin typeface="Times New Roman" panose="02020603050405020304" pitchFamily="18" charset="0"/>
                <a:cs typeface="Times New Roman" panose="02020603050405020304" pitchFamily="18" charset="0"/>
              </a:rPr>
            </a:br>
            <a:r>
              <a:rPr lang="en-US" sz="3200" b="1" dirty="0">
                <a:latin typeface="Times New Roman" panose="02020603050405020304" pitchFamily="18" charset="0"/>
                <a:cs typeface="Times New Roman" panose="02020603050405020304" pitchFamily="18" charset="0"/>
              </a:rPr>
              <a:t>[d]</a:t>
            </a:r>
            <a:r>
              <a:rPr lang="en-US" sz="3200" dirty="0">
                <a:latin typeface="Times New Roman" panose="02020603050405020304" pitchFamily="18" charset="0"/>
                <a:cs typeface="Times New Roman" panose="02020603050405020304" pitchFamily="18" charset="0"/>
              </a:rPr>
              <a:t> – desk, dining room, dressing table</a:t>
            </a:r>
            <a:r>
              <a:rPr lang="ru-RU" sz="3200" dirty="0">
                <a:latin typeface="Times New Roman" panose="02020603050405020304" pitchFamily="18" charset="0"/>
                <a:cs typeface="Times New Roman" panose="02020603050405020304" pitchFamily="18" charset="0"/>
              </a:rPr>
              <a:t/>
            </a:r>
            <a:br>
              <a:rPr lang="ru-RU" sz="3200" dirty="0">
                <a:latin typeface="Times New Roman" panose="02020603050405020304" pitchFamily="18" charset="0"/>
                <a:cs typeface="Times New Roman" panose="02020603050405020304" pitchFamily="18" charset="0"/>
              </a:rPr>
            </a:br>
            <a:endParaRPr lang="ru-RU"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59701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l="3922" t="3585"/>
          <a:stretch/>
        </p:blipFill>
        <p:spPr>
          <a:xfrm rot="5400000">
            <a:off x="959236" y="-1103302"/>
            <a:ext cx="7077478" cy="9324532"/>
          </a:xfrm>
          <a:prstGeom prst="rect">
            <a:avLst/>
          </a:prstGeom>
        </p:spPr>
      </p:pic>
      <p:graphicFrame>
        <p:nvGraphicFramePr>
          <p:cNvPr id="6" name="Таблица 5"/>
          <p:cNvGraphicFramePr>
            <a:graphicFrameLocks noGrp="1"/>
          </p:cNvGraphicFramePr>
          <p:nvPr>
            <p:extLst>
              <p:ext uri="{D42A27DB-BD31-4B8C-83A1-F6EECF244321}">
                <p14:modId xmlns:p14="http://schemas.microsoft.com/office/powerpoint/2010/main" val="1523888582"/>
              </p:ext>
            </p:extLst>
          </p:nvPr>
        </p:nvGraphicFramePr>
        <p:xfrm>
          <a:off x="1115616" y="2564904"/>
          <a:ext cx="7056786" cy="4824536"/>
        </p:xfrm>
        <a:graphic>
          <a:graphicData uri="http://schemas.openxmlformats.org/drawingml/2006/table">
            <a:tbl>
              <a:tblPr firstRow="1" firstCol="1" bandRow="1">
                <a:tableStyleId>{2D5ABB26-0587-4C30-8999-92F81FD0307C}</a:tableStyleId>
              </a:tblPr>
              <a:tblGrid>
                <a:gridCol w="2352262"/>
                <a:gridCol w="2352262"/>
                <a:gridCol w="2352262"/>
              </a:tblGrid>
              <a:tr h="932126">
                <a:tc>
                  <a:txBody>
                    <a:bodyPr/>
                    <a:lstStyle/>
                    <a:p>
                      <a:pPr algn="l">
                        <a:lnSpc>
                          <a:spcPct val="115000"/>
                        </a:lnSpc>
                        <a:spcAft>
                          <a:spcPts val="0"/>
                        </a:spcAft>
                      </a:pPr>
                      <a:r>
                        <a:rPr lang="ru-RU" sz="3500" dirty="0">
                          <a:effectLst/>
                          <a:latin typeface="Times New Roman" panose="02020603050405020304" pitchFamily="18" charset="0"/>
                          <a:cs typeface="Times New Roman" panose="02020603050405020304" pitchFamily="18" charset="0"/>
                        </a:rPr>
                        <a:t>Bedroom</a:t>
                      </a:r>
                      <a:endParaRPr lang="ru-RU" sz="3500" dirty="0">
                        <a:effectLst/>
                        <a:latin typeface="Times New Roman" panose="02020603050405020304" pitchFamily="18" charset="0"/>
                        <a:ea typeface="Calibri"/>
                        <a:cs typeface="Times New Roman" panose="02020603050405020304" pitchFamily="18" charset="0"/>
                      </a:endParaRPr>
                    </a:p>
                  </a:txBody>
                  <a:tcPr marL="95250" marR="95250" marT="95250" marB="95250">
                    <a:lnL>
                      <a:noFill/>
                    </a:lnL>
                    <a:lnR>
                      <a:noFill/>
                    </a:lnR>
                    <a:lnT>
                      <a:noFill/>
                    </a:lnT>
                    <a:lnB>
                      <a:noFill/>
                    </a:lnB>
                    <a:lnTlToBr w="12700" cmpd="sng">
                      <a:noFill/>
                      <a:prstDash val="solid"/>
                    </a:lnTlToBr>
                    <a:lnBlToTr w="12700" cmpd="sng">
                      <a:noFill/>
                      <a:prstDash val="solid"/>
                    </a:lnBlToTr>
                  </a:tcPr>
                </a:tc>
                <a:tc>
                  <a:txBody>
                    <a:bodyPr/>
                    <a:lstStyle/>
                    <a:p>
                      <a:pPr algn="l">
                        <a:lnSpc>
                          <a:spcPct val="115000"/>
                        </a:lnSpc>
                        <a:spcAft>
                          <a:spcPts val="675"/>
                        </a:spcAft>
                      </a:pPr>
                      <a:r>
                        <a:rPr lang="ru-RU" sz="3500" dirty="0">
                          <a:effectLst/>
                          <a:latin typeface="Times New Roman" panose="02020603050405020304" pitchFamily="18" charset="0"/>
                          <a:cs typeface="Times New Roman" panose="02020603050405020304" pitchFamily="18" charset="0"/>
                        </a:rPr>
                        <a:t>Bathroom</a:t>
                      </a:r>
                      <a:endParaRPr lang="ru-RU" sz="3500" dirty="0">
                        <a:effectLst/>
                        <a:latin typeface="Times New Roman" panose="02020603050405020304" pitchFamily="18" charset="0"/>
                        <a:ea typeface="Calibri"/>
                        <a:cs typeface="Times New Roman" panose="02020603050405020304" pitchFamily="18" charset="0"/>
                      </a:endParaRPr>
                    </a:p>
                  </a:txBody>
                  <a:tcPr marL="95250" marR="95250" marT="95250" marB="95250">
                    <a:lnL>
                      <a:noFill/>
                    </a:lnL>
                  </a:tcPr>
                </a:tc>
                <a:tc>
                  <a:txBody>
                    <a:bodyPr/>
                    <a:lstStyle/>
                    <a:p>
                      <a:pPr algn="l">
                        <a:lnSpc>
                          <a:spcPct val="115000"/>
                        </a:lnSpc>
                        <a:spcAft>
                          <a:spcPts val="675"/>
                        </a:spcAft>
                      </a:pPr>
                      <a:r>
                        <a:rPr lang="ru-RU" sz="3500" dirty="0">
                          <a:effectLst/>
                          <a:latin typeface="Times New Roman" panose="02020603050405020304" pitchFamily="18" charset="0"/>
                          <a:cs typeface="Times New Roman" panose="02020603050405020304" pitchFamily="18" charset="0"/>
                        </a:rPr>
                        <a:t>Kitchen</a:t>
                      </a:r>
                      <a:endParaRPr lang="ru-RU" sz="3500" dirty="0">
                        <a:effectLst/>
                        <a:latin typeface="Times New Roman" panose="02020603050405020304" pitchFamily="18" charset="0"/>
                        <a:ea typeface="Calibri"/>
                        <a:cs typeface="Times New Roman" panose="02020603050405020304" pitchFamily="18" charset="0"/>
                      </a:endParaRPr>
                    </a:p>
                  </a:txBody>
                  <a:tcPr marL="95250" marR="95250" marT="95250" marB="95250"/>
                </a:tc>
              </a:tr>
              <a:tr h="3892410">
                <a:tc>
                  <a:txBody>
                    <a:bodyPr/>
                    <a:lstStyle/>
                    <a:p>
                      <a:pPr algn="l">
                        <a:lnSpc>
                          <a:spcPct val="115000"/>
                        </a:lnSpc>
                        <a:spcAft>
                          <a:spcPts val="0"/>
                        </a:spcAft>
                      </a:pPr>
                      <a:r>
                        <a:rPr lang="ru-RU" sz="3500" dirty="0">
                          <a:effectLst/>
                          <a:latin typeface="Times New Roman" panose="02020603050405020304" pitchFamily="18" charset="0"/>
                          <a:cs typeface="Times New Roman" panose="02020603050405020304" pitchFamily="18" charset="0"/>
                        </a:rPr>
                        <a:t>bo..kc..s..</a:t>
                      </a:r>
                      <a:br>
                        <a:rPr lang="ru-RU" sz="3500" dirty="0">
                          <a:effectLst/>
                          <a:latin typeface="Times New Roman" panose="02020603050405020304" pitchFamily="18" charset="0"/>
                          <a:cs typeface="Times New Roman" panose="02020603050405020304" pitchFamily="18" charset="0"/>
                        </a:rPr>
                      </a:br>
                      <a:r>
                        <a:rPr lang="ru-RU" sz="3500" dirty="0">
                          <a:effectLst/>
                          <a:latin typeface="Times New Roman" panose="02020603050405020304" pitchFamily="18" charset="0"/>
                          <a:cs typeface="Times New Roman" panose="02020603050405020304" pitchFamily="18" charset="0"/>
                        </a:rPr>
                        <a:t>so..a </a:t>
                      </a:r>
                      <a:br>
                        <a:rPr lang="ru-RU" sz="3500" dirty="0">
                          <a:effectLst/>
                          <a:latin typeface="Times New Roman" panose="02020603050405020304" pitchFamily="18" charset="0"/>
                          <a:cs typeface="Times New Roman" panose="02020603050405020304" pitchFamily="18" charset="0"/>
                        </a:rPr>
                      </a:br>
                      <a:r>
                        <a:rPr lang="ru-RU" sz="3500" dirty="0">
                          <a:effectLst/>
                          <a:latin typeface="Times New Roman" panose="02020603050405020304" pitchFamily="18" charset="0"/>
                          <a:cs typeface="Times New Roman" panose="02020603050405020304" pitchFamily="18" charset="0"/>
                        </a:rPr>
                        <a:t>l..m..</a:t>
                      </a:r>
                      <a:br>
                        <a:rPr lang="ru-RU" sz="3500" dirty="0">
                          <a:effectLst/>
                          <a:latin typeface="Times New Roman" panose="02020603050405020304" pitchFamily="18" charset="0"/>
                          <a:cs typeface="Times New Roman" panose="02020603050405020304" pitchFamily="18" charset="0"/>
                        </a:rPr>
                      </a:br>
                      <a:r>
                        <a:rPr lang="ru-RU" sz="3500" dirty="0">
                          <a:effectLst/>
                          <a:latin typeface="Times New Roman" panose="02020603050405020304" pitchFamily="18" charset="0"/>
                          <a:cs typeface="Times New Roman" panose="02020603050405020304" pitchFamily="18" charset="0"/>
                        </a:rPr>
                        <a:t>w..rd..o..e</a:t>
                      </a:r>
                      <a:endParaRPr lang="ru-RU" sz="3500" dirty="0">
                        <a:effectLst/>
                        <a:latin typeface="Times New Roman" panose="02020603050405020304" pitchFamily="18" charset="0"/>
                        <a:ea typeface="Calibri"/>
                        <a:cs typeface="Times New Roman" panose="02020603050405020304" pitchFamily="18" charset="0"/>
                      </a:endParaRPr>
                    </a:p>
                  </a:txBody>
                  <a:tcPr marL="95250" marR="95250" marT="95250" marB="95250">
                    <a:lnT>
                      <a:noFill/>
                    </a:lnT>
                  </a:tcPr>
                </a:tc>
                <a:tc>
                  <a:txBody>
                    <a:bodyPr/>
                    <a:lstStyle/>
                    <a:p>
                      <a:pPr algn="l">
                        <a:lnSpc>
                          <a:spcPct val="115000"/>
                        </a:lnSpc>
                        <a:spcAft>
                          <a:spcPts val="0"/>
                        </a:spcAft>
                      </a:pPr>
                      <a:r>
                        <a:rPr lang="ru-RU" sz="3500" dirty="0">
                          <a:effectLst/>
                          <a:latin typeface="Times New Roman" panose="02020603050405020304" pitchFamily="18" charset="0"/>
                          <a:cs typeface="Times New Roman" panose="02020603050405020304" pitchFamily="18" charset="0"/>
                        </a:rPr>
                        <a:t>mir..o..</a:t>
                      </a:r>
                      <a:br>
                        <a:rPr lang="ru-RU" sz="3500" dirty="0">
                          <a:effectLst/>
                          <a:latin typeface="Times New Roman" panose="02020603050405020304" pitchFamily="18" charset="0"/>
                          <a:cs typeface="Times New Roman" panose="02020603050405020304" pitchFamily="18" charset="0"/>
                        </a:rPr>
                      </a:br>
                      <a:r>
                        <a:rPr lang="ru-RU" sz="3500" dirty="0">
                          <a:effectLst/>
                          <a:latin typeface="Times New Roman" panose="02020603050405020304" pitchFamily="18" charset="0"/>
                          <a:cs typeface="Times New Roman" panose="02020603050405020304" pitchFamily="18" charset="0"/>
                        </a:rPr>
                        <a:t>w..shb..s..n</a:t>
                      </a:r>
                      <a:br>
                        <a:rPr lang="ru-RU" sz="3500" dirty="0">
                          <a:effectLst/>
                          <a:latin typeface="Times New Roman" panose="02020603050405020304" pitchFamily="18" charset="0"/>
                          <a:cs typeface="Times New Roman" panose="02020603050405020304" pitchFamily="18" charset="0"/>
                        </a:rPr>
                      </a:br>
                      <a:r>
                        <a:rPr lang="ru-RU" sz="3500" dirty="0">
                          <a:effectLst/>
                          <a:latin typeface="Times New Roman" panose="02020603050405020304" pitchFamily="18" charset="0"/>
                          <a:cs typeface="Times New Roman" panose="02020603050405020304" pitchFamily="18" charset="0"/>
                        </a:rPr>
                        <a:t>t..i..et</a:t>
                      </a:r>
                      <a:br>
                        <a:rPr lang="ru-RU" sz="3500" dirty="0">
                          <a:effectLst/>
                          <a:latin typeface="Times New Roman" panose="02020603050405020304" pitchFamily="18" charset="0"/>
                          <a:cs typeface="Times New Roman" panose="02020603050405020304" pitchFamily="18" charset="0"/>
                        </a:rPr>
                      </a:br>
                      <a:r>
                        <a:rPr lang="ru-RU" sz="3500" dirty="0">
                          <a:effectLst/>
                          <a:latin typeface="Times New Roman" panose="02020603050405020304" pitchFamily="18" charset="0"/>
                          <a:cs typeface="Times New Roman" panose="02020603050405020304" pitchFamily="18" charset="0"/>
                        </a:rPr>
                        <a:t>..a…h</a:t>
                      </a:r>
                      <a:endParaRPr lang="ru-RU" sz="3500" dirty="0">
                        <a:effectLst/>
                        <a:latin typeface="Times New Roman" panose="02020603050405020304" pitchFamily="18" charset="0"/>
                        <a:ea typeface="Calibri"/>
                        <a:cs typeface="Times New Roman" panose="02020603050405020304" pitchFamily="18" charset="0"/>
                      </a:endParaRPr>
                    </a:p>
                  </a:txBody>
                  <a:tcPr marL="95250" marR="95250" marT="95250" marB="95250"/>
                </a:tc>
                <a:tc>
                  <a:txBody>
                    <a:bodyPr/>
                    <a:lstStyle/>
                    <a:p>
                      <a:pPr algn="l">
                        <a:lnSpc>
                          <a:spcPct val="115000"/>
                        </a:lnSpc>
                        <a:spcAft>
                          <a:spcPts val="0"/>
                        </a:spcAft>
                      </a:pPr>
                      <a:r>
                        <a:rPr lang="ru-RU" sz="3500" dirty="0">
                          <a:effectLst/>
                          <a:latin typeface="Times New Roman" panose="02020603050405020304" pitchFamily="18" charset="0"/>
                          <a:cs typeface="Times New Roman" panose="02020603050405020304" pitchFamily="18" charset="0"/>
                        </a:rPr>
                        <a:t>c..ai..</a:t>
                      </a:r>
                      <a:br>
                        <a:rPr lang="ru-RU" sz="3500" dirty="0">
                          <a:effectLst/>
                          <a:latin typeface="Times New Roman" panose="02020603050405020304" pitchFamily="18" charset="0"/>
                          <a:cs typeface="Times New Roman" panose="02020603050405020304" pitchFamily="18" charset="0"/>
                        </a:rPr>
                      </a:br>
                      <a:r>
                        <a:rPr lang="ru-RU" sz="3500" dirty="0">
                          <a:effectLst/>
                          <a:latin typeface="Times New Roman" panose="02020603050405020304" pitchFamily="18" charset="0"/>
                          <a:cs typeface="Times New Roman" panose="02020603050405020304" pitchFamily="18" charset="0"/>
                        </a:rPr>
                        <a:t>..a..le</a:t>
                      </a:r>
                      <a:br>
                        <a:rPr lang="ru-RU" sz="3500" dirty="0">
                          <a:effectLst/>
                          <a:latin typeface="Times New Roman" panose="02020603050405020304" pitchFamily="18" charset="0"/>
                          <a:cs typeface="Times New Roman" panose="02020603050405020304" pitchFamily="18" charset="0"/>
                        </a:rPr>
                      </a:br>
                      <a:r>
                        <a:rPr lang="ru-RU" sz="3500" dirty="0">
                          <a:effectLst/>
                          <a:latin typeface="Times New Roman" panose="02020603050405020304" pitchFamily="18" charset="0"/>
                          <a:cs typeface="Times New Roman" panose="02020603050405020304" pitchFamily="18" charset="0"/>
                        </a:rPr>
                        <a:t>c.. ..k..r</a:t>
                      </a:r>
                      <a:br>
                        <a:rPr lang="ru-RU" sz="3500" dirty="0">
                          <a:effectLst/>
                          <a:latin typeface="Times New Roman" panose="02020603050405020304" pitchFamily="18" charset="0"/>
                          <a:cs typeface="Times New Roman" panose="02020603050405020304" pitchFamily="18" charset="0"/>
                        </a:rPr>
                      </a:br>
                      <a:r>
                        <a:rPr lang="ru-RU" sz="3500" dirty="0">
                          <a:effectLst/>
                          <a:latin typeface="Times New Roman" panose="02020603050405020304" pitchFamily="18" charset="0"/>
                          <a:cs typeface="Times New Roman" panose="02020603050405020304" pitchFamily="18" charset="0"/>
                        </a:rPr>
                        <a:t>s..n..</a:t>
                      </a:r>
                      <a:endParaRPr lang="ru-RU" sz="3500" dirty="0">
                        <a:effectLst/>
                        <a:latin typeface="Times New Roman" panose="02020603050405020304" pitchFamily="18" charset="0"/>
                        <a:ea typeface="Calibri"/>
                        <a:cs typeface="Times New Roman" panose="02020603050405020304" pitchFamily="18" charset="0"/>
                      </a:endParaRPr>
                    </a:p>
                  </a:txBody>
                  <a:tcPr marL="95250" marR="95250" marT="95250" marB="95250"/>
                </a:tc>
              </a:tr>
            </a:tbl>
          </a:graphicData>
        </a:graphic>
      </p:graphicFrame>
      <p:sp>
        <p:nvSpPr>
          <p:cNvPr id="7" name="Прямоугольник 6"/>
          <p:cNvSpPr/>
          <p:nvPr/>
        </p:nvSpPr>
        <p:spPr>
          <a:xfrm>
            <a:off x="0" y="1412776"/>
            <a:ext cx="3953326" cy="523220"/>
          </a:xfrm>
          <a:prstGeom prst="rect">
            <a:avLst/>
          </a:prstGeom>
        </p:spPr>
        <p:txBody>
          <a:bodyPr wrap="none">
            <a:spAutoFit/>
          </a:bodyPr>
          <a:lstStyle/>
          <a:p>
            <a:pPr lvl="0"/>
            <a:r>
              <a:rPr lang="en-US" sz="2800" b="1" dirty="0" smtClean="0">
                <a:latin typeface="Times New Roman" panose="02020603050405020304" pitchFamily="18" charset="0"/>
                <a:cs typeface="Times New Roman" panose="02020603050405020304" pitchFamily="18" charset="0"/>
              </a:rPr>
              <a:t>Fill in the missing letters</a:t>
            </a:r>
            <a:endParaRPr lang="ru-RU"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01787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l="3922" t="3585"/>
          <a:stretch/>
        </p:blipFill>
        <p:spPr>
          <a:xfrm rot="5400000">
            <a:off x="959236" y="-1103302"/>
            <a:ext cx="7077478" cy="9324532"/>
          </a:xfrm>
          <a:prstGeom prst="rect">
            <a:avLst/>
          </a:prstGeom>
        </p:spPr>
      </p:pic>
      <p:graphicFrame>
        <p:nvGraphicFramePr>
          <p:cNvPr id="6" name="Таблица 5"/>
          <p:cNvGraphicFramePr>
            <a:graphicFrameLocks noGrp="1"/>
          </p:cNvGraphicFramePr>
          <p:nvPr>
            <p:extLst>
              <p:ext uri="{D42A27DB-BD31-4B8C-83A1-F6EECF244321}">
                <p14:modId xmlns:p14="http://schemas.microsoft.com/office/powerpoint/2010/main" val="1293271677"/>
              </p:ext>
            </p:extLst>
          </p:nvPr>
        </p:nvGraphicFramePr>
        <p:xfrm>
          <a:off x="323528" y="1916832"/>
          <a:ext cx="7056786" cy="4824536"/>
        </p:xfrm>
        <a:graphic>
          <a:graphicData uri="http://schemas.openxmlformats.org/drawingml/2006/table">
            <a:tbl>
              <a:tblPr firstRow="1" firstCol="1" bandRow="1">
                <a:tableStyleId>{2D5ABB26-0587-4C30-8999-92F81FD0307C}</a:tableStyleId>
              </a:tblPr>
              <a:tblGrid>
                <a:gridCol w="2352262"/>
                <a:gridCol w="2352262"/>
                <a:gridCol w="2352262"/>
              </a:tblGrid>
              <a:tr h="932126">
                <a:tc>
                  <a:txBody>
                    <a:bodyPr/>
                    <a:lstStyle/>
                    <a:p>
                      <a:pPr algn="l">
                        <a:lnSpc>
                          <a:spcPct val="115000"/>
                        </a:lnSpc>
                        <a:spcAft>
                          <a:spcPts val="0"/>
                        </a:spcAft>
                      </a:pPr>
                      <a:r>
                        <a:rPr lang="ru-RU" sz="3500" dirty="0">
                          <a:effectLst/>
                          <a:latin typeface="Times New Roman" panose="02020603050405020304" pitchFamily="18" charset="0"/>
                          <a:cs typeface="Times New Roman" panose="02020603050405020304" pitchFamily="18" charset="0"/>
                        </a:rPr>
                        <a:t>Bedroom</a:t>
                      </a:r>
                      <a:endParaRPr lang="ru-RU" sz="3500" dirty="0">
                        <a:effectLst/>
                        <a:latin typeface="Times New Roman" panose="02020603050405020304" pitchFamily="18" charset="0"/>
                        <a:ea typeface="Calibri"/>
                        <a:cs typeface="Times New Roman" panose="02020603050405020304" pitchFamily="18" charset="0"/>
                      </a:endParaRPr>
                    </a:p>
                  </a:txBody>
                  <a:tcPr marL="95250" marR="95250" marT="95250" marB="95250">
                    <a:lnL>
                      <a:noFill/>
                    </a:lnL>
                    <a:lnR>
                      <a:noFill/>
                    </a:lnR>
                    <a:lnT>
                      <a:noFill/>
                    </a:lnT>
                    <a:lnB>
                      <a:noFill/>
                    </a:lnB>
                    <a:lnTlToBr w="12700" cmpd="sng">
                      <a:noFill/>
                      <a:prstDash val="solid"/>
                    </a:lnTlToBr>
                    <a:lnBlToTr w="12700" cmpd="sng">
                      <a:noFill/>
                      <a:prstDash val="solid"/>
                    </a:lnBlToTr>
                  </a:tcPr>
                </a:tc>
                <a:tc>
                  <a:txBody>
                    <a:bodyPr/>
                    <a:lstStyle/>
                    <a:p>
                      <a:pPr algn="l">
                        <a:lnSpc>
                          <a:spcPct val="115000"/>
                        </a:lnSpc>
                        <a:spcAft>
                          <a:spcPts val="675"/>
                        </a:spcAft>
                      </a:pPr>
                      <a:r>
                        <a:rPr lang="ru-RU" sz="3500" dirty="0">
                          <a:effectLst/>
                          <a:latin typeface="Times New Roman" panose="02020603050405020304" pitchFamily="18" charset="0"/>
                          <a:cs typeface="Times New Roman" panose="02020603050405020304" pitchFamily="18" charset="0"/>
                        </a:rPr>
                        <a:t>Bathroom</a:t>
                      </a:r>
                      <a:endParaRPr lang="ru-RU" sz="3500" dirty="0">
                        <a:effectLst/>
                        <a:latin typeface="Times New Roman" panose="02020603050405020304" pitchFamily="18" charset="0"/>
                        <a:ea typeface="Calibri"/>
                        <a:cs typeface="Times New Roman" panose="02020603050405020304" pitchFamily="18" charset="0"/>
                      </a:endParaRPr>
                    </a:p>
                  </a:txBody>
                  <a:tcPr marL="95250" marR="95250" marT="95250" marB="95250">
                    <a:lnL>
                      <a:noFill/>
                    </a:lnL>
                  </a:tcPr>
                </a:tc>
                <a:tc>
                  <a:txBody>
                    <a:bodyPr/>
                    <a:lstStyle/>
                    <a:p>
                      <a:pPr algn="l">
                        <a:lnSpc>
                          <a:spcPct val="115000"/>
                        </a:lnSpc>
                        <a:spcAft>
                          <a:spcPts val="675"/>
                        </a:spcAft>
                      </a:pPr>
                      <a:r>
                        <a:rPr lang="ru-RU" sz="3500" dirty="0">
                          <a:effectLst/>
                          <a:latin typeface="Times New Roman" panose="02020603050405020304" pitchFamily="18" charset="0"/>
                          <a:cs typeface="Times New Roman" panose="02020603050405020304" pitchFamily="18" charset="0"/>
                        </a:rPr>
                        <a:t>Kitchen</a:t>
                      </a:r>
                      <a:endParaRPr lang="ru-RU" sz="3500" dirty="0">
                        <a:effectLst/>
                        <a:latin typeface="Times New Roman" panose="02020603050405020304" pitchFamily="18" charset="0"/>
                        <a:ea typeface="Calibri"/>
                        <a:cs typeface="Times New Roman" panose="02020603050405020304" pitchFamily="18" charset="0"/>
                      </a:endParaRPr>
                    </a:p>
                  </a:txBody>
                  <a:tcPr marL="95250" marR="95250" marT="95250" marB="95250"/>
                </a:tc>
              </a:tr>
              <a:tr h="3892410">
                <a:tc>
                  <a:txBody>
                    <a:bodyPr/>
                    <a:lstStyle/>
                    <a:p>
                      <a:pPr algn="l">
                        <a:lnSpc>
                          <a:spcPct val="115000"/>
                        </a:lnSpc>
                        <a:spcAft>
                          <a:spcPts val="0"/>
                        </a:spcAft>
                      </a:pPr>
                      <a:r>
                        <a:rPr lang="ru-RU" sz="3500" dirty="0" err="1" smtClean="0">
                          <a:effectLst/>
                          <a:latin typeface="Times New Roman" panose="02020603050405020304" pitchFamily="18" charset="0"/>
                          <a:cs typeface="Times New Roman" panose="02020603050405020304" pitchFamily="18" charset="0"/>
                        </a:rPr>
                        <a:t>bo</a:t>
                      </a:r>
                      <a:r>
                        <a:rPr lang="en-US" sz="3500" dirty="0" smtClean="0">
                          <a:solidFill>
                            <a:srgbClr val="FF0000"/>
                          </a:solidFill>
                          <a:effectLst/>
                          <a:latin typeface="Times New Roman" panose="02020603050405020304" pitchFamily="18" charset="0"/>
                          <a:cs typeface="Times New Roman" panose="02020603050405020304" pitchFamily="18" charset="0"/>
                        </a:rPr>
                        <a:t>o</a:t>
                      </a:r>
                      <a:r>
                        <a:rPr lang="ru-RU" sz="3500" dirty="0" err="1" smtClean="0">
                          <a:effectLst/>
                          <a:latin typeface="Times New Roman" panose="02020603050405020304" pitchFamily="18" charset="0"/>
                          <a:cs typeface="Times New Roman" panose="02020603050405020304" pitchFamily="18" charset="0"/>
                        </a:rPr>
                        <a:t>kc</a:t>
                      </a:r>
                      <a:r>
                        <a:rPr lang="en-US" sz="3500" dirty="0" smtClean="0">
                          <a:solidFill>
                            <a:srgbClr val="FF0000"/>
                          </a:solidFill>
                          <a:effectLst/>
                          <a:latin typeface="Times New Roman" panose="02020603050405020304" pitchFamily="18" charset="0"/>
                          <a:cs typeface="Times New Roman" panose="02020603050405020304" pitchFamily="18" charset="0"/>
                        </a:rPr>
                        <a:t>a</a:t>
                      </a:r>
                      <a:r>
                        <a:rPr lang="ru-RU" sz="3500" dirty="0" smtClean="0">
                          <a:effectLst/>
                          <a:latin typeface="Times New Roman" panose="02020603050405020304" pitchFamily="18" charset="0"/>
                          <a:cs typeface="Times New Roman" panose="02020603050405020304" pitchFamily="18" charset="0"/>
                        </a:rPr>
                        <a:t>s</a:t>
                      </a:r>
                      <a:r>
                        <a:rPr lang="en-US" sz="3500" dirty="0" smtClean="0">
                          <a:solidFill>
                            <a:srgbClr val="FF0000"/>
                          </a:solidFill>
                          <a:effectLst/>
                          <a:latin typeface="Times New Roman" panose="02020603050405020304" pitchFamily="18" charset="0"/>
                          <a:cs typeface="Times New Roman" panose="02020603050405020304" pitchFamily="18" charset="0"/>
                        </a:rPr>
                        <a:t>e</a:t>
                      </a:r>
                      <a:r>
                        <a:rPr lang="ru-RU" sz="3500" dirty="0">
                          <a:effectLst/>
                          <a:latin typeface="Times New Roman" panose="02020603050405020304" pitchFamily="18" charset="0"/>
                          <a:cs typeface="Times New Roman" panose="02020603050405020304" pitchFamily="18" charset="0"/>
                        </a:rPr>
                        <a:t/>
                      </a:r>
                      <a:br>
                        <a:rPr lang="ru-RU" sz="3500" dirty="0">
                          <a:effectLst/>
                          <a:latin typeface="Times New Roman" panose="02020603050405020304" pitchFamily="18" charset="0"/>
                          <a:cs typeface="Times New Roman" panose="02020603050405020304" pitchFamily="18" charset="0"/>
                        </a:rPr>
                      </a:br>
                      <a:r>
                        <a:rPr lang="ru-RU" sz="3500" dirty="0" smtClean="0">
                          <a:effectLst/>
                          <a:latin typeface="Times New Roman" panose="02020603050405020304" pitchFamily="18" charset="0"/>
                          <a:cs typeface="Times New Roman" panose="02020603050405020304" pitchFamily="18" charset="0"/>
                        </a:rPr>
                        <a:t>so</a:t>
                      </a:r>
                      <a:r>
                        <a:rPr lang="en-US" sz="3500" dirty="0" smtClean="0">
                          <a:solidFill>
                            <a:srgbClr val="FF0000"/>
                          </a:solidFill>
                          <a:effectLst/>
                          <a:latin typeface="Times New Roman" panose="02020603050405020304" pitchFamily="18" charset="0"/>
                          <a:cs typeface="Times New Roman" panose="02020603050405020304" pitchFamily="18" charset="0"/>
                        </a:rPr>
                        <a:t>f</a:t>
                      </a:r>
                      <a:r>
                        <a:rPr lang="ru-RU" sz="3500" dirty="0" smtClean="0">
                          <a:effectLst/>
                          <a:latin typeface="Times New Roman" panose="02020603050405020304" pitchFamily="18" charset="0"/>
                          <a:cs typeface="Times New Roman" panose="02020603050405020304" pitchFamily="18" charset="0"/>
                        </a:rPr>
                        <a:t>a</a:t>
                      </a:r>
                      <a:r>
                        <a:rPr lang="ru-RU" sz="3500" dirty="0">
                          <a:effectLst/>
                          <a:latin typeface="Times New Roman" panose="02020603050405020304" pitchFamily="18" charset="0"/>
                          <a:cs typeface="Times New Roman" panose="02020603050405020304" pitchFamily="18" charset="0"/>
                        </a:rPr>
                        <a:t> </a:t>
                      </a:r>
                      <a:br>
                        <a:rPr lang="ru-RU" sz="3500" dirty="0">
                          <a:effectLst/>
                          <a:latin typeface="Times New Roman" panose="02020603050405020304" pitchFamily="18" charset="0"/>
                          <a:cs typeface="Times New Roman" panose="02020603050405020304" pitchFamily="18" charset="0"/>
                        </a:rPr>
                      </a:br>
                      <a:r>
                        <a:rPr lang="ru-RU" sz="3500" dirty="0" smtClean="0">
                          <a:effectLst/>
                          <a:latin typeface="Times New Roman" panose="02020603050405020304" pitchFamily="18" charset="0"/>
                          <a:cs typeface="Times New Roman" panose="02020603050405020304" pitchFamily="18" charset="0"/>
                        </a:rPr>
                        <a:t>l</a:t>
                      </a:r>
                      <a:r>
                        <a:rPr lang="en-US" sz="3500" dirty="0" smtClean="0">
                          <a:solidFill>
                            <a:srgbClr val="FF0000"/>
                          </a:solidFill>
                          <a:effectLst/>
                          <a:latin typeface="Times New Roman" panose="02020603050405020304" pitchFamily="18" charset="0"/>
                          <a:cs typeface="Times New Roman" panose="02020603050405020304" pitchFamily="18" charset="0"/>
                        </a:rPr>
                        <a:t>a</a:t>
                      </a:r>
                      <a:r>
                        <a:rPr lang="ru-RU" sz="3500" dirty="0" smtClean="0">
                          <a:effectLst/>
                          <a:latin typeface="Times New Roman" panose="02020603050405020304" pitchFamily="18" charset="0"/>
                          <a:cs typeface="Times New Roman" panose="02020603050405020304" pitchFamily="18" charset="0"/>
                        </a:rPr>
                        <a:t>m</a:t>
                      </a:r>
                      <a:r>
                        <a:rPr lang="en-US" sz="3500" dirty="0" smtClean="0">
                          <a:solidFill>
                            <a:srgbClr val="FF0000"/>
                          </a:solidFill>
                          <a:effectLst/>
                          <a:latin typeface="Times New Roman" panose="02020603050405020304" pitchFamily="18" charset="0"/>
                          <a:cs typeface="Times New Roman" panose="02020603050405020304" pitchFamily="18" charset="0"/>
                        </a:rPr>
                        <a:t>p</a:t>
                      </a:r>
                      <a:r>
                        <a:rPr lang="ru-RU" sz="3500" dirty="0">
                          <a:effectLst/>
                          <a:latin typeface="Times New Roman" panose="02020603050405020304" pitchFamily="18" charset="0"/>
                          <a:cs typeface="Times New Roman" panose="02020603050405020304" pitchFamily="18" charset="0"/>
                        </a:rPr>
                        <a:t/>
                      </a:r>
                      <a:br>
                        <a:rPr lang="ru-RU" sz="3500" dirty="0">
                          <a:effectLst/>
                          <a:latin typeface="Times New Roman" panose="02020603050405020304" pitchFamily="18" charset="0"/>
                          <a:cs typeface="Times New Roman" panose="02020603050405020304" pitchFamily="18" charset="0"/>
                        </a:rPr>
                      </a:br>
                      <a:r>
                        <a:rPr lang="ru-RU" sz="3500" dirty="0" smtClean="0">
                          <a:effectLst/>
                          <a:latin typeface="Times New Roman" panose="02020603050405020304" pitchFamily="18" charset="0"/>
                          <a:cs typeface="Times New Roman" panose="02020603050405020304" pitchFamily="18" charset="0"/>
                        </a:rPr>
                        <a:t>w</a:t>
                      </a:r>
                      <a:r>
                        <a:rPr lang="en-US" sz="3500" dirty="0" smtClean="0">
                          <a:solidFill>
                            <a:srgbClr val="FF0000"/>
                          </a:solidFill>
                          <a:effectLst/>
                          <a:latin typeface="Times New Roman" panose="02020603050405020304" pitchFamily="18" charset="0"/>
                          <a:cs typeface="Times New Roman" panose="02020603050405020304" pitchFamily="18" charset="0"/>
                        </a:rPr>
                        <a:t>a</a:t>
                      </a:r>
                      <a:r>
                        <a:rPr lang="ru-RU" sz="3500" dirty="0" smtClean="0">
                          <a:effectLst/>
                          <a:latin typeface="Times New Roman" panose="02020603050405020304" pitchFamily="18" charset="0"/>
                          <a:cs typeface="Times New Roman" panose="02020603050405020304" pitchFamily="18" charset="0"/>
                        </a:rPr>
                        <a:t>rd</a:t>
                      </a:r>
                      <a:r>
                        <a:rPr lang="en-US" sz="3500" dirty="0" smtClean="0">
                          <a:solidFill>
                            <a:srgbClr val="FF0000"/>
                          </a:solidFill>
                          <a:effectLst/>
                          <a:latin typeface="Times New Roman" panose="02020603050405020304" pitchFamily="18" charset="0"/>
                          <a:cs typeface="Times New Roman" panose="02020603050405020304" pitchFamily="18" charset="0"/>
                        </a:rPr>
                        <a:t>r</a:t>
                      </a:r>
                      <a:r>
                        <a:rPr lang="ru-RU" sz="3500" dirty="0" smtClean="0">
                          <a:effectLst/>
                          <a:latin typeface="Times New Roman" panose="02020603050405020304" pitchFamily="18" charset="0"/>
                          <a:cs typeface="Times New Roman" panose="02020603050405020304" pitchFamily="18" charset="0"/>
                        </a:rPr>
                        <a:t>o</a:t>
                      </a:r>
                      <a:r>
                        <a:rPr lang="en-US" sz="3500" dirty="0" smtClean="0">
                          <a:solidFill>
                            <a:srgbClr val="FF0000"/>
                          </a:solidFill>
                          <a:effectLst/>
                          <a:latin typeface="Times New Roman" panose="02020603050405020304" pitchFamily="18" charset="0"/>
                          <a:cs typeface="Times New Roman" panose="02020603050405020304" pitchFamily="18" charset="0"/>
                        </a:rPr>
                        <a:t>b</a:t>
                      </a:r>
                      <a:r>
                        <a:rPr lang="ru-RU" sz="3500" dirty="0" smtClean="0">
                          <a:effectLst/>
                          <a:latin typeface="Times New Roman" panose="02020603050405020304" pitchFamily="18" charset="0"/>
                          <a:cs typeface="Times New Roman" panose="02020603050405020304" pitchFamily="18" charset="0"/>
                        </a:rPr>
                        <a:t>e</a:t>
                      </a:r>
                      <a:endParaRPr lang="ru-RU" sz="3500" dirty="0">
                        <a:effectLst/>
                        <a:latin typeface="Times New Roman" panose="02020603050405020304" pitchFamily="18" charset="0"/>
                        <a:ea typeface="Calibri"/>
                        <a:cs typeface="Times New Roman" panose="02020603050405020304" pitchFamily="18" charset="0"/>
                      </a:endParaRPr>
                    </a:p>
                  </a:txBody>
                  <a:tcPr marL="95250" marR="95250" marT="95250" marB="95250">
                    <a:lnT>
                      <a:noFill/>
                    </a:lnT>
                  </a:tcPr>
                </a:tc>
                <a:tc>
                  <a:txBody>
                    <a:bodyPr/>
                    <a:lstStyle/>
                    <a:p>
                      <a:pPr algn="l">
                        <a:lnSpc>
                          <a:spcPct val="115000"/>
                        </a:lnSpc>
                        <a:spcAft>
                          <a:spcPts val="0"/>
                        </a:spcAft>
                      </a:pPr>
                      <a:r>
                        <a:rPr lang="ru-RU" sz="3500" dirty="0" smtClean="0">
                          <a:effectLst/>
                          <a:latin typeface="Times New Roman" panose="02020603050405020304" pitchFamily="18" charset="0"/>
                          <a:cs typeface="Times New Roman" panose="02020603050405020304" pitchFamily="18" charset="0"/>
                        </a:rPr>
                        <a:t>mir</a:t>
                      </a:r>
                      <a:r>
                        <a:rPr lang="en-US" sz="3500" dirty="0" smtClean="0">
                          <a:solidFill>
                            <a:srgbClr val="FF0000"/>
                          </a:solidFill>
                          <a:effectLst/>
                          <a:latin typeface="Times New Roman" panose="02020603050405020304" pitchFamily="18" charset="0"/>
                          <a:cs typeface="Times New Roman" panose="02020603050405020304" pitchFamily="18" charset="0"/>
                        </a:rPr>
                        <a:t>r</a:t>
                      </a:r>
                      <a:r>
                        <a:rPr lang="ru-RU" sz="3500" dirty="0" smtClean="0">
                          <a:effectLst/>
                          <a:latin typeface="Times New Roman" panose="02020603050405020304" pitchFamily="18" charset="0"/>
                          <a:cs typeface="Times New Roman" panose="02020603050405020304" pitchFamily="18" charset="0"/>
                        </a:rPr>
                        <a:t>o</a:t>
                      </a:r>
                      <a:r>
                        <a:rPr lang="en-US" sz="3500" dirty="0" smtClean="0">
                          <a:solidFill>
                            <a:srgbClr val="FF0000"/>
                          </a:solidFill>
                          <a:effectLst/>
                          <a:latin typeface="Times New Roman" panose="02020603050405020304" pitchFamily="18" charset="0"/>
                          <a:cs typeface="Times New Roman" panose="02020603050405020304" pitchFamily="18" charset="0"/>
                        </a:rPr>
                        <a:t>w</a:t>
                      </a:r>
                      <a:r>
                        <a:rPr lang="ru-RU" sz="3500" dirty="0">
                          <a:effectLst/>
                          <a:latin typeface="Times New Roman" panose="02020603050405020304" pitchFamily="18" charset="0"/>
                          <a:cs typeface="Times New Roman" panose="02020603050405020304" pitchFamily="18" charset="0"/>
                        </a:rPr>
                        <a:t/>
                      </a:r>
                      <a:br>
                        <a:rPr lang="ru-RU" sz="3500" dirty="0">
                          <a:effectLst/>
                          <a:latin typeface="Times New Roman" panose="02020603050405020304" pitchFamily="18" charset="0"/>
                          <a:cs typeface="Times New Roman" panose="02020603050405020304" pitchFamily="18" charset="0"/>
                        </a:rPr>
                      </a:br>
                      <a:r>
                        <a:rPr lang="ru-RU" sz="3500" dirty="0" smtClean="0">
                          <a:effectLst/>
                          <a:latin typeface="Times New Roman" panose="02020603050405020304" pitchFamily="18" charset="0"/>
                          <a:cs typeface="Times New Roman" panose="02020603050405020304" pitchFamily="18" charset="0"/>
                        </a:rPr>
                        <a:t>w</a:t>
                      </a:r>
                      <a:r>
                        <a:rPr lang="en-US" sz="3500" dirty="0" smtClean="0">
                          <a:solidFill>
                            <a:srgbClr val="FF0000"/>
                          </a:solidFill>
                          <a:effectLst/>
                          <a:latin typeface="Times New Roman" panose="02020603050405020304" pitchFamily="18" charset="0"/>
                          <a:cs typeface="Times New Roman" panose="02020603050405020304" pitchFamily="18" charset="0"/>
                        </a:rPr>
                        <a:t>a</a:t>
                      </a:r>
                      <a:r>
                        <a:rPr lang="ru-RU" sz="3500" dirty="0" smtClean="0">
                          <a:effectLst/>
                          <a:latin typeface="Times New Roman" panose="02020603050405020304" pitchFamily="18" charset="0"/>
                          <a:cs typeface="Times New Roman" panose="02020603050405020304" pitchFamily="18" charset="0"/>
                        </a:rPr>
                        <a:t>shb</a:t>
                      </a:r>
                      <a:r>
                        <a:rPr lang="en-US" sz="3500" dirty="0" smtClean="0">
                          <a:solidFill>
                            <a:srgbClr val="FF0000"/>
                          </a:solidFill>
                          <a:effectLst/>
                          <a:latin typeface="Times New Roman" panose="02020603050405020304" pitchFamily="18" charset="0"/>
                          <a:cs typeface="Times New Roman" panose="02020603050405020304" pitchFamily="18" charset="0"/>
                        </a:rPr>
                        <a:t>a</a:t>
                      </a:r>
                      <a:r>
                        <a:rPr lang="ru-RU" sz="3500" dirty="0" smtClean="0">
                          <a:effectLst/>
                          <a:latin typeface="Times New Roman" panose="02020603050405020304" pitchFamily="18" charset="0"/>
                          <a:cs typeface="Times New Roman" panose="02020603050405020304" pitchFamily="18" charset="0"/>
                        </a:rPr>
                        <a:t>s</a:t>
                      </a:r>
                      <a:r>
                        <a:rPr lang="en-US" sz="3500" dirty="0" smtClean="0">
                          <a:solidFill>
                            <a:srgbClr val="FF0000"/>
                          </a:solidFill>
                          <a:effectLst/>
                          <a:latin typeface="Times New Roman" panose="02020603050405020304" pitchFamily="18" charset="0"/>
                          <a:cs typeface="Times New Roman" panose="02020603050405020304" pitchFamily="18" charset="0"/>
                        </a:rPr>
                        <a:t>i</a:t>
                      </a:r>
                      <a:r>
                        <a:rPr lang="ru-RU" sz="3500" dirty="0" smtClean="0">
                          <a:effectLst/>
                          <a:latin typeface="Times New Roman" panose="02020603050405020304" pitchFamily="18" charset="0"/>
                          <a:cs typeface="Times New Roman" panose="02020603050405020304" pitchFamily="18" charset="0"/>
                        </a:rPr>
                        <a:t>n</a:t>
                      </a:r>
                      <a:r>
                        <a:rPr lang="ru-RU" sz="3500" dirty="0">
                          <a:effectLst/>
                          <a:latin typeface="Times New Roman" panose="02020603050405020304" pitchFamily="18" charset="0"/>
                          <a:cs typeface="Times New Roman" panose="02020603050405020304" pitchFamily="18" charset="0"/>
                        </a:rPr>
                        <a:t/>
                      </a:r>
                      <a:br>
                        <a:rPr lang="ru-RU" sz="3500" dirty="0">
                          <a:effectLst/>
                          <a:latin typeface="Times New Roman" panose="02020603050405020304" pitchFamily="18" charset="0"/>
                          <a:cs typeface="Times New Roman" panose="02020603050405020304" pitchFamily="18" charset="0"/>
                        </a:rPr>
                      </a:br>
                      <a:r>
                        <a:rPr lang="ru-RU" sz="3500" dirty="0" smtClean="0">
                          <a:effectLst/>
                          <a:latin typeface="Times New Roman" panose="02020603050405020304" pitchFamily="18" charset="0"/>
                          <a:cs typeface="Times New Roman" panose="02020603050405020304" pitchFamily="18" charset="0"/>
                        </a:rPr>
                        <a:t>t</a:t>
                      </a:r>
                      <a:r>
                        <a:rPr lang="en-US" sz="3500" dirty="0" smtClean="0">
                          <a:solidFill>
                            <a:srgbClr val="FF0000"/>
                          </a:solidFill>
                          <a:effectLst/>
                          <a:latin typeface="Times New Roman" panose="02020603050405020304" pitchFamily="18" charset="0"/>
                          <a:cs typeface="Times New Roman" panose="02020603050405020304" pitchFamily="18" charset="0"/>
                        </a:rPr>
                        <a:t>o</a:t>
                      </a:r>
                      <a:r>
                        <a:rPr lang="ru-RU" sz="3500" dirty="0" smtClean="0">
                          <a:effectLst/>
                          <a:latin typeface="Times New Roman" panose="02020603050405020304" pitchFamily="18" charset="0"/>
                          <a:cs typeface="Times New Roman" panose="02020603050405020304" pitchFamily="18" charset="0"/>
                        </a:rPr>
                        <a:t>i</a:t>
                      </a:r>
                      <a:r>
                        <a:rPr lang="en-US" sz="3500" dirty="0" smtClean="0">
                          <a:solidFill>
                            <a:srgbClr val="FF0000"/>
                          </a:solidFill>
                          <a:effectLst/>
                          <a:latin typeface="Times New Roman" panose="02020603050405020304" pitchFamily="18" charset="0"/>
                          <a:cs typeface="Times New Roman" panose="02020603050405020304" pitchFamily="18" charset="0"/>
                        </a:rPr>
                        <a:t>l</a:t>
                      </a:r>
                      <a:r>
                        <a:rPr lang="ru-RU" sz="3500" dirty="0" smtClean="0">
                          <a:effectLst/>
                          <a:latin typeface="Times New Roman" panose="02020603050405020304" pitchFamily="18" charset="0"/>
                          <a:cs typeface="Times New Roman" panose="02020603050405020304" pitchFamily="18" charset="0"/>
                        </a:rPr>
                        <a:t>et</a:t>
                      </a:r>
                      <a:r>
                        <a:rPr lang="ru-RU" sz="3500" dirty="0">
                          <a:effectLst/>
                          <a:latin typeface="Times New Roman" panose="02020603050405020304" pitchFamily="18" charset="0"/>
                          <a:cs typeface="Times New Roman" panose="02020603050405020304" pitchFamily="18" charset="0"/>
                        </a:rPr>
                        <a:t/>
                      </a:r>
                      <a:br>
                        <a:rPr lang="ru-RU" sz="3500" dirty="0">
                          <a:effectLst/>
                          <a:latin typeface="Times New Roman" panose="02020603050405020304" pitchFamily="18" charset="0"/>
                          <a:cs typeface="Times New Roman" panose="02020603050405020304" pitchFamily="18" charset="0"/>
                        </a:rPr>
                      </a:br>
                      <a:r>
                        <a:rPr lang="en-US" sz="3500" dirty="0" smtClean="0">
                          <a:solidFill>
                            <a:srgbClr val="FF0000"/>
                          </a:solidFill>
                          <a:effectLst/>
                          <a:latin typeface="Times New Roman" panose="02020603050405020304" pitchFamily="18" charset="0"/>
                          <a:cs typeface="Times New Roman" panose="02020603050405020304" pitchFamily="18" charset="0"/>
                        </a:rPr>
                        <a:t>b</a:t>
                      </a:r>
                      <a:r>
                        <a:rPr lang="ru-RU" sz="3500" dirty="0" smtClean="0">
                          <a:effectLst/>
                          <a:latin typeface="Times New Roman" panose="02020603050405020304" pitchFamily="18" charset="0"/>
                          <a:cs typeface="Times New Roman" panose="02020603050405020304" pitchFamily="18" charset="0"/>
                        </a:rPr>
                        <a:t>a</a:t>
                      </a:r>
                      <a:r>
                        <a:rPr lang="en-US" sz="3500" dirty="0" smtClean="0">
                          <a:solidFill>
                            <a:srgbClr val="FF0000"/>
                          </a:solidFill>
                          <a:effectLst/>
                          <a:latin typeface="Times New Roman" panose="02020603050405020304" pitchFamily="18" charset="0"/>
                          <a:cs typeface="Times New Roman" panose="02020603050405020304" pitchFamily="18" charset="0"/>
                        </a:rPr>
                        <a:t>t</a:t>
                      </a:r>
                      <a:r>
                        <a:rPr lang="ru-RU" sz="3500" dirty="0" smtClean="0">
                          <a:effectLst/>
                          <a:latin typeface="Times New Roman" panose="02020603050405020304" pitchFamily="18" charset="0"/>
                          <a:cs typeface="Times New Roman" panose="02020603050405020304" pitchFamily="18" charset="0"/>
                        </a:rPr>
                        <a:t>h</a:t>
                      </a:r>
                      <a:endParaRPr lang="ru-RU" sz="3500" dirty="0">
                        <a:effectLst/>
                        <a:latin typeface="Times New Roman" panose="02020603050405020304" pitchFamily="18" charset="0"/>
                        <a:ea typeface="Calibri"/>
                        <a:cs typeface="Times New Roman" panose="02020603050405020304" pitchFamily="18" charset="0"/>
                      </a:endParaRPr>
                    </a:p>
                  </a:txBody>
                  <a:tcPr marL="95250" marR="95250" marT="95250" marB="95250"/>
                </a:tc>
                <a:tc>
                  <a:txBody>
                    <a:bodyPr/>
                    <a:lstStyle/>
                    <a:p>
                      <a:pPr algn="l">
                        <a:lnSpc>
                          <a:spcPct val="115000"/>
                        </a:lnSpc>
                        <a:spcAft>
                          <a:spcPts val="0"/>
                        </a:spcAft>
                      </a:pPr>
                      <a:r>
                        <a:rPr lang="ru-RU" sz="3500" dirty="0" smtClean="0">
                          <a:effectLst/>
                          <a:latin typeface="Times New Roman" panose="02020603050405020304" pitchFamily="18" charset="0"/>
                          <a:cs typeface="Times New Roman" panose="02020603050405020304" pitchFamily="18" charset="0"/>
                        </a:rPr>
                        <a:t>c</a:t>
                      </a:r>
                      <a:r>
                        <a:rPr lang="en-US" sz="3500" dirty="0" smtClean="0">
                          <a:solidFill>
                            <a:srgbClr val="FF0000"/>
                          </a:solidFill>
                          <a:effectLst/>
                          <a:latin typeface="Times New Roman" panose="02020603050405020304" pitchFamily="18" charset="0"/>
                          <a:cs typeface="Times New Roman" panose="02020603050405020304" pitchFamily="18" charset="0"/>
                        </a:rPr>
                        <a:t>h</a:t>
                      </a:r>
                      <a:r>
                        <a:rPr lang="ru-RU" sz="3500" dirty="0" smtClean="0">
                          <a:effectLst/>
                          <a:latin typeface="Times New Roman" panose="02020603050405020304" pitchFamily="18" charset="0"/>
                          <a:cs typeface="Times New Roman" panose="02020603050405020304" pitchFamily="18" charset="0"/>
                        </a:rPr>
                        <a:t>ai</a:t>
                      </a:r>
                      <a:r>
                        <a:rPr lang="en-US" sz="3500" dirty="0" smtClean="0">
                          <a:solidFill>
                            <a:srgbClr val="FF0000"/>
                          </a:solidFill>
                          <a:effectLst/>
                          <a:latin typeface="Times New Roman" panose="02020603050405020304" pitchFamily="18" charset="0"/>
                          <a:cs typeface="Times New Roman" panose="02020603050405020304" pitchFamily="18" charset="0"/>
                        </a:rPr>
                        <a:t>r</a:t>
                      </a:r>
                      <a:r>
                        <a:rPr lang="ru-RU" sz="3500" dirty="0">
                          <a:effectLst/>
                          <a:latin typeface="Times New Roman" panose="02020603050405020304" pitchFamily="18" charset="0"/>
                          <a:cs typeface="Times New Roman" panose="02020603050405020304" pitchFamily="18" charset="0"/>
                        </a:rPr>
                        <a:t/>
                      </a:r>
                      <a:br>
                        <a:rPr lang="ru-RU" sz="3500" dirty="0">
                          <a:effectLst/>
                          <a:latin typeface="Times New Roman" panose="02020603050405020304" pitchFamily="18" charset="0"/>
                          <a:cs typeface="Times New Roman" panose="02020603050405020304" pitchFamily="18" charset="0"/>
                        </a:rPr>
                      </a:br>
                      <a:r>
                        <a:rPr lang="en-US" sz="3500" dirty="0" smtClean="0">
                          <a:solidFill>
                            <a:srgbClr val="FF0000"/>
                          </a:solidFill>
                          <a:effectLst/>
                          <a:latin typeface="Times New Roman" panose="02020603050405020304" pitchFamily="18" charset="0"/>
                          <a:cs typeface="Times New Roman" panose="02020603050405020304" pitchFamily="18" charset="0"/>
                        </a:rPr>
                        <a:t>t</a:t>
                      </a:r>
                      <a:r>
                        <a:rPr lang="ru-RU" sz="3500" dirty="0" smtClean="0">
                          <a:effectLst/>
                          <a:latin typeface="Times New Roman" panose="02020603050405020304" pitchFamily="18" charset="0"/>
                          <a:cs typeface="Times New Roman" panose="02020603050405020304" pitchFamily="18" charset="0"/>
                        </a:rPr>
                        <a:t>a</a:t>
                      </a:r>
                      <a:r>
                        <a:rPr lang="en-US" sz="3500" dirty="0" smtClean="0">
                          <a:solidFill>
                            <a:srgbClr val="FF0000"/>
                          </a:solidFill>
                          <a:effectLst/>
                          <a:latin typeface="Times New Roman" panose="02020603050405020304" pitchFamily="18" charset="0"/>
                          <a:cs typeface="Times New Roman" panose="02020603050405020304" pitchFamily="18" charset="0"/>
                        </a:rPr>
                        <a:t>b</a:t>
                      </a:r>
                      <a:r>
                        <a:rPr lang="ru-RU" sz="3500" dirty="0" smtClean="0">
                          <a:effectLst/>
                          <a:latin typeface="Times New Roman" panose="02020603050405020304" pitchFamily="18" charset="0"/>
                          <a:cs typeface="Times New Roman" panose="02020603050405020304" pitchFamily="18" charset="0"/>
                        </a:rPr>
                        <a:t>le</a:t>
                      </a:r>
                      <a:r>
                        <a:rPr lang="ru-RU" sz="3500" dirty="0">
                          <a:effectLst/>
                          <a:latin typeface="Times New Roman" panose="02020603050405020304" pitchFamily="18" charset="0"/>
                          <a:cs typeface="Times New Roman" panose="02020603050405020304" pitchFamily="18" charset="0"/>
                        </a:rPr>
                        <a:t/>
                      </a:r>
                      <a:br>
                        <a:rPr lang="ru-RU" sz="3500" dirty="0">
                          <a:effectLst/>
                          <a:latin typeface="Times New Roman" panose="02020603050405020304" pitchFamily="18" charset="0"/>
                          <a:cs typeface="Times New Roman" panose="02020603050405020304" pitchFamily="18" charset="0"/>
                        </a:rPr>
                      </a:br>
                      <a:r>
                        <a:rPr lang="ru-RU" sz="3500" dirty="0" smtClean="0">
                          <a:effectLst/>
                          <a:latin typeface="Times New Roman" panose="02020603050405020304" pitchFamily="18" charset="0"/>
                          <a:cs typeface="Times New Roman" panose="02020603050405020304" pitchFamily="18" charset="0"/>
                        </a:rPr>
                        <a:t>c</a:t>
                      </a:r>
                      <a:r>
                        <a:rPr lang="en-US" sz="3500" dirty="0" smtClean="0">
                          <a:solidFill>
                            <a:srgbClr val="FF0000"/>
                          </a:solidFill>
                          <a:effectLst/>
                          <a:latin typeface="Times New Roman" panose="02020603050405020304" pitchFamily="18" charset="0"/>
                          <a:cs typeface="Times New Roman" panose="02020603050405020304" pitchFamily="18" charset="0"/>
                        </a:rPr>
                        <a:t>oo</a:t>
                      </a:r>
                      <a:r>
                        <a:rPr lang="ru-RU" sz="3500" dirty="0" smtClean="0">
                          <a:effectLst/>
                          <a:latin typeface="Times New Roman" panose="02020603050405020304" pitchFamily="18" charset="0"/>
                          <a:cs typeface="Times New Roman" panose="02020603050405020304" pitchFamily="18" charset="0"/>
                        </a:rPr>
                        <a:t>k</a:t>
                      </a:r>
                      <a:r>
                        <a:rPr lang="en-US" sz="3500" dirty="0" smtClean="0">
                          <a:solidFill>
                            <a:srgbClr val="FF0000"/>
                          </a:solidFill>
                          <a:effectLst/>
                          <a:latin typeface="Times New Roman" panose="02020603050405020304" pitchFamily="18" charset="0"/>
                          <a:cs typeface="Times New Roman" panose="02020603050405020304" pitchFamily="18" charset="0"/>
                        </a:rPr>
                        <a:t>e</a:t>
                      </a:r>
                      <a:r>
                        <a:rPr lang="ru-RU" sz="3500" dirty="0" smtClean="0">
                          <a:effectLst/>
                          <a:latin typeface="Times New Roman" panose="02020603050405020304" pitchFamily="18" charset="0"/>
                          <a:cs typeface="Times New Roman" panose="02020603050405020304" pitchFamily="18" charset="0"/>
                        </a:rPr>
                        <a:t>r</a:t>
                      </a:r>
                      <a:r>
                        <a:rPr lang="ru-RU" sz="3500" dirty="0">
                          <a:effectLst/>
                          <a:latin typeface="Times New Roman" panose="02020603050405020304" pitchFamily="18" charset="0"/>
                          <a:cs typeface="Times New Roman" panose="02020603050405020304" pitchFamily="18" charset="0"/>
                        </a:rPr>
                        <a:t/>
                      </a:r>
                      <a:br>
                        <a:rPr lang="ru-RU" sz="3500" dirty="0">
                          <a:effectLst/>
                          <a:latin typeface="Times New Roman" panose="02020603050405020304" pitchFamily="18" charset="0"/>
                          <a:cs typeface="Times New Roman" panose="02020603050405020304" pitchFamily="18" charset="0"/>
                        </a:rPr>
                      </a:br>
                      <a:r>
                        <a:rPr lang="ru-RU" sz="3500" dirty="0" smtClean="0">
                          <a:effectLst/>
                          <a:latin typeface="Times New Roman" panose="02020603050405020304" pitchFamily="18" charset="0"/>
                          <a:cs typeface="Times New Roman" panose="02020603050405020304" pitchFamily="18" charset="0"/>
                        </a:rPr>
                        <a:t>s</a:t>
                      </a:r>
                      <a:r>
                        <a:rPr lang="en-US" sz="3500" dirty="0" smtClean="0">
                          <a:solidFill>
                            <a:srgbClr val="FF0000"/>
                          </a:solidFill>
                          <a:effectLst/>
                          <a:latin typeface="Times New Roman" panose="02020603050405020304" pitchFamily="18" charset="0"/>
                          <a:cs typeface="Times New Roman" panose="02020603050405020304" pitchFamily="18" charset="0"/>
                        </a:rPr>
                        <a:t>i</a:t>
                      </a:r>
                      <a:r>
                        <a:rPr lang="ru-RU" sz="3500" dirty="0" smtClean="0">
                          <a:effectLst/>
                          <a:latin typeface="Times New Roman" panose="02020603050405020304" pitchFamily="18" charset="0"/>
                          <a:cs typeface="Times New Roman" panose="02020603050405020304" pitchFamily="18" charset="0"/>
                        </a:rPr>
                        <a:t>n</a:t>
                      </a:r>
                      <a:r>
                        <a:rPr lang="en-US" sz="3500" dirty="0" smtClean="0">
                          <a:solidFill>
                            <a:srgbClr val="FF0000"/>
                          </a:solidFill>
                          <a:effectLst/>
                          <a:latin typeface="Times New Roman" panose="02020603050405020304" pitchFamily="18" charset="0"/>
                          <a:cs typeface="Times New Roman" panose="02020603050405020304" pitchFamily="18" charset="0"/>
                        </a:rPr>
                        <a:t>k</a:t>
                      </a:r>
                      <a:endParaRPr lang="ru-RU" sz="3500" dirty="0">
                        <a:solidFill>
                          <a:srgbClr val="FF0000"/>
                        </a:solidFill>
                        <a:effectLst/>
                        <a:latin typeface="Times New Roman" panose="02020603050405020304" pitchFamily="18" charset="0"/>
                        <a:ea typeface="Calibri"/>
                        <a:cs typeface="Times New Roman" panose="02020603050405020304" pitchFamily="18" charset="0"/>
                      </a:endParaRPr>
                    </a:p>
                  </a:txBody>
                  <a:tcPr marL="95250" marR="95250" marT="95250" marB="95250"/>
                </a:tc>
              </a:tr>
            </a:tbl>
          </a:graphicData>
        </a:graphic>
      </p:graphicFrame>
      <p:sp>
        <p:nvSpPr>
          <p:cNvPr id="2" name="Прямоугольник 1"/>
          <p:cNvSpPr/>
          <p:nvPr/>
        </p:nvSpPr>
        <p:spPr>
          <a:xfrm>
            <a:off x="179512" y="1268760"/>
            <a:ext cx="1915396" cy="523220"/>
          </a:xfrm>
          <a:prstGeom prst="rect">
            <a:avLst/>
          </a:prstGeom>
        </p:spPr>
        <p:txBody>
          <a:bodyPr wrap="none">
            <a:spAutoFit/>
          </a:bodyPr>
          <a:lstStyle/>
          <a:p>
            <a:pPr lvl="0"/>
            <a:r>
              <a:rPr lang="ru-RU" sz="2800" b="1" dirty="0">
                <a:latin typeface="Times New Roman" panose="02020603050405020304" pitchFamily="18" charset="0"/>
                <a:cs typeface="Times New Roman" panose="02020603050405020304" pitchFamily="18" charset="0"/>
              </a:rPr>
              <a:t>Let’s check</a:t>
            </a:r>
          </a:p>
        </p:txBody>
      </p:sp>
    </p:spTree>
    <p:extLst>
      <p:ext uri="{BB962C8B-B14F-4D97-AF65-F5344CB8AC3E}">
        <p14:creationId xmlns:p14="http://schemas.microsoft.com/office/powerpoint/2010/main" val="3205210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l="3922" t="3585"/>
          <a:stretch/>
        </p:blipFill>
        <p:spPr>
          <a:xfrm rot="5400000">
            <a:off x="932303" y="-1143144"/>
            <a:ext cx="7077478" cy="9324532"/>
          </a:xfrm>
          <a:prstGeom prst="rect">
            <a:avLst/>
          </a:prstGeom>
        </p:spPr>
      </p:pic>
      <p:sp>
        <p:nvSpPr>
          <p:cNvPr id="2" name="Прямоугольник 1"/>
          <p:cNvSpPr/>
          <p:nvPr/>
        </p:nvSpPr>
        <p:spPr>
          <a:xfrm>
            <a:off x="0" y="1916832"/>
            <a:ext cx="7044752" cy="4708981"/>
          </a:xfrm>
          <a:prstGeom prst="rect">
            <a:avLst/>
          </a:prstGeom>
        </p:spPr>
        <p:txBody>
          <a:bodyPr wrap="square">
            <a:spAutoFit/>
          </a:bodyPr>
          <a:lstStyle/>
          <a:p>
            <a:pPr marL="457200" lvl="0" indent="-457200">
              <a:buAutoNum type="arabicPeriod"/>
            </a:pPr>
            <a:r>
              <a:rPr lang="en-US" sz="2000" dirty="0" smtClean="0">
                <a:latin typeface="Times New Roman" panose="02020603050405020304" pitchFamily="18" charset="0"/>
                <a:cs typeface="Times New Roman" panose="02020603050405020304" pitchFamily="18" charset="0"/>
              </a:rPr>
              <a:t>This </a:t>
            </a:r>
            <a:r>
              <a:rPr lang="en-US" sz="2000" dirty="0">
                <a:latin typeface="Times New Roman" panose="02020603050405020304" pitchFamily="18" charset="0"/>
                <a:cs typeface="Times New Roman" panose="02020603050405020304" pitchFamily="18" charset="0"/>
              </a:rPr>
              <a:t>room is not very large. People take off their coats, hats, boots or shoes there. </a:t>
            </a:r>
            <a:r>
              <a:rPr lang="ru-RU" sz="2000" dirty="0">
                <a:latin typeface="Times New Roman" panose="02020603050405020304" pitchFamily="18" charset="0"/>
                <a:cs typeface="Times New Roman" panose="02020603050405020304" pitchFamily="18" charset="0"/>
              </a:rPr>
              <a:t>There is usually a mirror there. </a:t>
            </a:r>
            <a:endParaRPr lang="en-US" sz="2000" dirty="0" smtClean="0">
              <a:latin typeface="Times New Roman" panose="02020603050405020304" pitchFamily="18" charset="0"/>
              <a:cs typeface="Times New Roman" panose="02020603050405020304" pitchFamily="18" charset="0"/>
            </a:endParaRPr>
          </a:p>
          <a:p>
            <a:pPr marL="457200" lvl="0" indent="-457200">
              <a:buAutoNum type="arabicPeriod"/>
            </a:pPr>
            <a:r>
              <a:rPr lang="en-US" sz="2000" dirty="0" smtClean="0">
                <a:latin typeface="Times New Roman" panose="02020603050405020304" pitchFamily="18" charset="0"/>
                <a:cs typeface="Times New Roman" panose="02020603050405020304" pitchFamily="18" charset="0"/>
              </a:rPr>
              <a:t>This </a:t>
            </a:r>
            <a:r>
              <a:rPr lang="en-US" sz="2000" dirty="0">
                <a:latin typeface="Times New Roman" panose="02020603050405020304" pitchFamily="18" charset="0"/>
                <a:cs typeface="Times New Roman" panose="02020603050405020304" pitchFamily="18" charset="0"/>
              </a:rPr>
              <a:t>room is not very large. We take a shower or have a bath in this room. You can clean your teeth, wash your hands and face there. </a:t>
            </a:r>
            <a:endParaRPr lang="en-US" sz="2000" dirty="0" smtClean="0">
              <a:latin typeface="Times New Roman" panose="02020603050405020304" pitchFamily="18" charset="0"/>
              <a:cs typeface="Times New Roman" panose="02020603050405020304" pitchFamily="18" charset="0"/>
            </a:endParaRPr>
          </a:p>
          <a:p>
            <a:pPr marL="457200" lvl="0" indent="-457200">
              <a:buAutoNum type="arabicPeriod"/>
            </a:pPr>
            <a:r>
              <a:rPr lang="en-US" sz="2000" dirty="0" smtClean="0">
                <a:latin typeface="Times New Roman" panose="02020603050405020304" pitchFamily="18" charset="0"/>
                <a:cs typeface="Times New Roman" panose="02020603050405020304" pitchFamily="18" charset="0"/>
              </a:rPr>
              <a:t>There </a:t>
            </a:r>
            <a:r>
              <a:rPr lang="en-US" sz="2000" dirty="0">
                <a:latin typeface="Times New Roman" panose="02020603050405020304" pitchFamily="18" charset="0"/>
                <a:cs typeface="Times New Roman" panose="02020603050405020304" pitchFamily="18" charset="0"/>
              </a:rPr>
              <a:t>are beds </a:t>
            </a:r>
            <a:r>
              <a:rPr lang="en-US" sz="2000" dirty="0" smtClean="0">
                <a:latin typeface="Times New Roman" panose="02020603050405020304" pitchFamily="18" charset="0"/>
                <a:cs typeface="Times New Roman" panose="02020603050405020304" pitchFamily="18" charset="0"/>
              </a:rPr>
              <a:t>in </a:t>
            </a:r>
            <a:r>
              <a:rPr lang="en-US" sz="2000" dirty="0">
                <a:latin typeface="Times New Roman" panose="02020603050405020304" pitchFamily="18" charset="0"/>
                <a:cs typeface="Times New Roman" panose="02020603050405020304" pitchFamily="18" charset="0"/>
              </a:rPr>
              <a:t>this room. You can see a little table and a wardrobe there. </a:t>
            </a:r>
            <a:r>
              <a:rPr lang="ru-RU" sz="2000" dirty="0">
                <a:latin typeface="Times New Roman" panose="02020603050405020304" pitchFamily="18" charset="0"/>
                <a:cs typeface="Times New Roman" panose="02020603050405020304" pitchFamily="18" charset="0"/>
              </a:rPr>
              <a:t>People have a rest in this room</a:t>
            </a:r>
            <a:r>
              <a:rPr lang="ru-RU" sz="2000" dirty="0" smtClean="0">
                <a:latin typeface="Times New Roman" panose="02020603050405020304" pitchFamily="18" charset="0"/>
                <a:cs typeface="Times New Roman" panose="02020603050405020304" pitchFamily="18" charset="0"/>
              </a:rPr>
              <a:t>.</a:t>
            </a:r>
            <a:endParaRPr lang="en-US" sz="2000" i="1" dirty="0" smtClean="0">
              <a:latin typeface="Times New Roman" panose="02020603050405020304" pitchFamily="18" charset="0"/>
              <a:cs typeface="Times New Roman" panose="02020603050405020304" pitchFamily="18" charset="0"/>
            </a:endParaRPr>
          </a:p>
          <a:p>
            <a:pPr marL="457200" lvl="0" indent="-457200">
              <a:buAutoNum type="arabicPeriod"/>
            </a:pPr>
            <a:r>
              <a:rPr lang="en-US" sz="2000" dirty="0" smtClean="0">
                <a:latin typeface="Times New Roman" panose="02020603050405020304" pitchFamily="18" charset="0"/>
                <a:cs typeface="Times New Roman" panose="02020603050405020304" pitchFamily="18" charset="0"/>
              </a:rPr>
              <a:t>There </a:t>
            </a:r>
            <a:r>
              <a:rPr lang="en-US" sz="2000" dirty="0">
                <a:latin typeface="Times New Roman" panose="02020603050405020304" pitchFamily="18" charset="0"/>
                <a:cs typeface="Times New Roman" panose="02020603050405020304" pitchFamily="18" charset="0"/>
              </a:rPr>
              <a:t>is a TV, some chairs and a sofa in this room. Some people have a fireplace there. We can see some flowers on the walls. There is often carpet on the floor. It is usually the largest room in the house. People watch television, listen to </a:t>
            </a:r>
            <a:r>
              <a:rPr lang="en-US" sz="2000" dirty="0" smtClean="0">
                <a:latin typeface="Times New Roman" panose="02020603050405020304" pitchFamily="18" charset="0"/>
                <a:cs typeface="Times New Roman" panose="02020603050405020304" pitchFamily="18" charset="0"/>
              </a:rPr>
              <a:t>music.</a:t>
            </a:r>
          </a:p>
          <a:p>
            <a:pPr marL="457200" lvl="0" indent="-457200">
              <a:buAutoNum type="arabicPeriod"/>
            </a:pPr>
            <a:r>
              <a:rPr lang="en-US" sz="2000" dirty="0" smtClean="0">
                <a:latin typeface="Times New Roman" panose="02020603050405020304" pitchFamily="18" charset="0"/>
                <a:cs typeface="Times New Roman" panose="02020603050405020304" pitchFamily="18" charset="0"/>
              </a:rPr>
              <a:t>Our </a:t>
            </a:r>
            <a:r>
              <a:rPr lang="en-US" sz="2000" dirty="0">
                <a:latin typeface="Times New Roman" panose="02020603050405020304" pitchFamily="18" charset="0"/>
                <a:cs typeface="Times New Roman" panose="02020603050405020304" pitchFamily="18" charset="0"/>
              </a:rPr>
              <a:t>mothers usually spend a lot of time there. We have a fridge, a sink, a table, a cupboard in this room. </a:t>
            </a:r>
            <a:endParaRPr lang="en-US" sz="2000" dirty="0" smtClean="0">
              <a:latin typeface="Times New Roman" panose="02020603050405020304" pitchFamily="18" charset="0"/>
              <a:cs typeface="Times New Roman" panose="02020603050405020304" pitchFamily="18" charset="0"/>
            </a:endParaRPr>
          </a:p>
          <a:p>
            <a:pPr marL="457200" lvl="0" indent="-457200">
              <a:buAutoNum type="arabicPeriod"/>
            </a:pPr>
            <a:r>
              <a:rPr lang="en-US" sz="2000" dirty="0" smtClean="0">
                <a:latin typeface="Times New Roman" panose="02020603050405020304" pitchFamily="18" charset="0"/>
                <a:cs typeface="Times New Roman" panose="02020603050405020304" pitchFamily="18" charset="0"/>
              </a:rPr>
              <a:t>People </a:t>
            </a:r>
            <a:r>
              <a:rPr lang="en-US" sz="2000" dirty="0">
                <a:latin typeface="Times New Roman" panose="02020603050405020304" pitchFamily="18" charset="0"/>
                <a:cs typeface="Times New Roman" panose="02020603050405020304" pitchFamily="18" charset="0"/>
              </a:rPr>
              <a:t>have breakfast, lunch, and dinner or drink tea in this room</a:t>
            </a:r>
            <a:r>
              <a:rPr lang="en-US" sz="2000" b="1"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There is a big table and some chairs there.</a:t>
            </a:r>
          </a:p>
        </p:txBody>
      </p:sp>
      <p:sp>
        <p:nvSpPr>
          <p:cNvPr id="3" name="Прямоугольник 2"/>
          <p:cNvSpPr/>
          <p:nvPr/>
        </p:nvSpPr>
        <p:spPr>
          <a:xfrm>
            <a:off x="179512" y="1268760"/>
            <a:ext cx="2579489" cy="523220"/>
          </a:xfrm>
          <a:prstGeom prst="rect">
            <a:avLst/>
          </a:prstGeom>
        </p:spPr>
        <p:txBody>
          <a:bodyPr wrap="none">
            <a:spAutoFit/>
          </a:bodyPr>
          <a:lstStyle/>
          <a:p>
            <a:pPr lvl="0"/>
            <a:r>
              <a:rPr lang="en-US" sz="2800" b="1" dirty="0" smtClean="0">
                <a:latin typeface="Times New Roman" panose="02020603050405020304" pitchFamily="18" charset="0"/>
                <a:cs typeface="Times New Roman" panose="02020603050405020304" pitchFamily="18" charset="0"/>
              </a:rPr>
              <a:t>Listen carefully</a:t>
            </a:r>
            <a:endParaRPr lang="ru-RU"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2766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l="3922" t="3585"/>
          <a:stretch/>
        </p:blipFill>
        <p:spPr>
          <a:xfrm rot="5400000">
            <a:off x="959236" y="-1103302"/>
            <a:ext cx="7077478" cy="9324532"/>
          </a:xfrm>
          <a:prstGeom prst="rect">
            <a:avLst/>
          </a:prstGeom>
        </p:spPr>
      </p:pic>
      <p:graphicFrame>
        <p:nvGraphicFramePr>
          <p:cNvPr id="3" name="Таблица 2"/>
          <p:cNvGraphicFramePr>
            <a:graphicFrameLocks noGrp="1"/>
          </p:cNvGraphicFramePr>
          <p:nvPr>
            <p:extLst>
              <p:ext uri="{D42A27DB-BD31-4B8C-83A1-F6EECF244321}">
                <p14:modId xmlns:p14="http://schemas.microsoft.com/office/powerpoint/2010/main" val="3814615829"/>
              </p:ext>
            </p:extLst>
          </p:nvPr>
        </p:nvGraphicFramePr>
        <p:xfrm>
          <a:off x="2195736" y="2132856"/>
          <a:ext cx="4176464" cy="4608510"/>
        </p:xfrm>
        <a:graphic>
          <a:graphicData uri="http://schemas.openxmlformats.org/drawingml/2006/table">
            <a:tbl>
              <a:tblPr firstRow="1" firstCol="1" bandRow="1">
                <a:tableStyleId>{2D5ABB26-0587-4C30-8999-92F81FD0307C}</a:tableStyleId>
              </a:tblPr>
              <a:tblGrid>
                <a:gridCol w="969021"/>
                <a:gridCol w="3207443"/>
              </a:tblGrid>
              <a:tr h="768085">
                <a:tc>
                  <a:txBody>
                    <a:bodyPr/>
                    <a:lstStyle/>
                    <a:p>
                      <a:pPr algn="just">
                        <a:lnSpc>
                          <a:spcPct val="150000"/>
                        </a:lnSpc>
                        <a:spcAft>
                          <a:spcPts val="0"/>
                        </a:spcAft>
                      </a:pPr>
                      <a:r>
                        <a:rPr lang="en-US" sz="3600" dirty="0">
                          <a:effectLst/>
                          <a:latin typeface="Times New Roman" panose="02020603050405020304" pitchFamily="18" charset="0"/>
                          <a:cs typeface="Times New Roman" panose="02020603050405020304" pitchFamily="18" charset="0"/>
                        </a:rPr>
                        <a:t>1</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c>
                  <a:txBody>
                    <a:bodyPr/>
                    <a:lstStyle/>
                    <a:p>
                      <a:pPr algn="just">
                        <a:lnSpc>
                          <a:spcPct val="150000"/>
                        </a:lnSpc>
                        <a:spcAft>
                          <a:spcPts val="0"/>
                        </a:spcAft>
                      </a:pPr>
                      <a:r>
                        <a:rPr lang="en-US" sz="3600" dirty="0">
                          <a:effectLst/>
                          <a:latin typeface="Times New Roman" panose="02020603050405020304" pitchFamily="18" charset="0"/>
                          <a:cs typeface="Times New Roman" panose="02020603050405020304" pitchFamily="18" charset="0"/>
                        </a:rPr>
                        <a:t>a) a living room</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r>
              <a:tr h="768085">
                <a:tc>
                  <a:txBody>
                    <a:bodyPr/>
                    <a:lstStyle/>
                    <a:p>
                      <a:pPr algn="just">
                        <a:lnSpc>
                          <a:spcPct val="150000"/>
                        </a:lnSpc>
                        <a:spcAft>
                          <a:spcPts val="0"/>
                        </a:spcAft>
                      </a:pPr>
                      <a:r>
                        <a:rPr lang="en-US" sz="3600" dirty="0">
                          <a:effectLst/>
                          <a:latin typeface="Times New Roman" panose="02020603050405020304" pitchFamily="18" charset="0"/>
                          <a:cs typeface="Times New Roman" panose="02020603050405020304" pitchFamily="18" charset="0"/>
                        </a:rPr>
                        <a:t>2</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c>
                  <a:txBody>
                    <a:bodyPr/>
                    <a:lstStyle/>
                    <a:p>
                      <a:pPr algn="just">
                        <a:lnSpc>
                          <a:spcPct val="150000"/>
                        </a:lnSpc>
                        <a:spcAft>
                          <a:spcPts val="0"/>
                        </a:spcAft>
                      </a:pPr>
                      <a:r>
                        <a:rPr lang="en-US" sz="3600" dirty="0">
                          <a:effectLst/>
                          <a:latin typeface="Times New Roman" panose="02020603050405020304" pitchFamily="18" charset="0"/>
                          <a:cs typeface="Times New Roman" panose="02020603050405020304" pitchFamily="18" charset="0"/>
                        </a:rPr>
                        <a:t>b) a hall</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r>
              <a:tr h="768085">
                <a:tc>
                  <a:txBody>
                    <a:bodyPr/>
                    <a:lstStyle/>
                    <a:p>
                      <a:pPr algn="just">
                        <a:lnSpc>
                          <a:spcPct val="150000"/>
                        </a:lnSpc>
                        <a:spcAft>
                          <a:spcPts val="0"/>
                        </a:spcAft>
                      </a:pPr>
                      <a:r>
                        <a:rPr lang="en-US" sz="3600" dirty="0">
                          <a:effectLst/>
                          <a:latin typeface="Times New Roman" panose="02020603050405020304" pitchFamily="18" charset="0"/>
                          <a:cs typeface="Times New Roman" panose="02020603050405020304" pitchFamily="18" charset="0"/>
                        </a:rPr>
                        <a:t>3</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c>
                  <a:txBody>
                    <a:bodyPr/>
                    <a:lstStyle/>
                    <a:p>
                      <a:pPr algn="just">
                        <a:lnSpc>
                          <a:spcPct val="150000"/>
                        </a:lnSpc>
                        <a:spcAft>
                          <a:spcPts val="0"/>
                        </a:spcAft>
                      </a:pPr>
                      <a:r>
                        <a:rPr lang="en-US" sz="3600" dirty="0">
                          <a:effectLst/>
                          <a:latin typeface="Times New Roman" panose="02020603050405020304" pitchFamily="18" charset="0"/>
                          <a:cs typeface="Times New Roman" panose="02020603050405020304" pitchFamily="18" charset="0"/>
                        </a:rPr>
                        <a:t>c) a bedroom</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r>
              <a:tr h="768085">
                <a:tc>
                  <a:txBody>
                    <a:bodyPr/>
                    <a:lstStyle/>
                    <a:p>
                      <a:pPr algn="just">
                        <a:lnSpc>
                          <a:spcPct val="150000"/>
                        </a:lnSpc>
                        <a:spcAft>
                          <a:spcPts val="0"/>
                        </a:spcAft>
                      </a:pPr>
                      <a:r>
                        <a:rPr lang="en-US" sz="3600" dirty="0">
                          <a:effectLst/>
                          <a:latin typeface="Times New Roman" panose="02020603050405020304" pitchFamily="18" charset="0"/>
                          <a:cs typeface="Times New Roman" panose="02020603050405020304" pitchFamily="18" charset="0"/>
                        </a:rPr>
                        <a:t>4</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c>
                  <a:txBody>
                    <a:bodyPr/>
                    <a:lstStyle/>
                    <a:p>
                      <a:pPr algn="just">
                        <a:lnSpc>
                          <a:spcPct val="150000"/>
                        </a:lnSpc>
                        <a:spcAft>
                          <a:spcPts val="0"/>
                        </a:spcAft>
                      </a:pPr>
                      <a:r>
                        <a:rPr lang="en-US" sz="3600" dirty="0">
                          <a:effectLst/>
                          <a:latin typeface="Times New Roman" panose="02020603050405020304" pitchFamily="18" charset="0"/>
                          <a:cs typeface="Times New Roman" panose="02020603050405020304" pitchFamily="18" charset="0"/>
                        </a:rPr>
                        <a:t>d) a dining room</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r>
              <a:tr h="768085">
                <a:tc>
                  <a:txBody>
                    <a:bodyPr/>
                    <a:lstStyle/>
                    <a:p>
                      <a:pPr algn="just">
                        <a:lnSpc>
                          <a:spcPct val="150000"/>
                        </a:lnSpc>
                        <a:spcAft>
                          <a:spcPts val="0"/>
                        </a:spcAft>
                      </a:pPr>
                      <a:r>
                        <a:rPr lang="en-US" sz="3600" dirty="0">
                          <a:effectLst/>
                          <a:latin typeface="Times New Roman" panose="02020603050405020304" pitchFamily="18" charset="0"/>
                          <a:cs typeface="Times New Roman" panose="02020603050405020304" pitchFamily="18" charset="0"/>
                        </a:rPr>
                        <a:t>5</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c>
                  <a:txBody>
                    <a:bodyPr/>
                    <a:lstStyle/>
                    <a:p>
                      <a:pPr algn="just">
                        <a:lnSpc>
                          <a:spcPct val="150000"/>
                        </a:lnSpc>
                        <a:spcAft>
                          <a:spcPts val="0"/>
                        </a:spcAft>
                      </a:pPr>
                      <a:r>
                        <a:rPr lang="en-US" sz="3600" dirty="0">
                          <a:effectLst/>
                          <a:latin typeface="Times New Roman" panose="02020603050405020304" pitchFamily="18" charset="0"/>
                          <a:cs typeface="Times New Roman" panose="02020603050405020304" pitchFamily="18" charset="0"/>
                        </a:rPr>
                        <a:t>e) a bathroom</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r>
              <a:tr h="768085">
                <a:tc>
                  <a:txBody>
                    <a:bodyPr/>
                    <a:lstStyle/>
                    <a:p>
                      <a:pPr algn="just">
                        <a:lnSpc>
                          <a:spcPct val="150000"/>
                        </a:lnSpc>
                        <a:spcAft>
                          <a:spcPts val="0"/>
                        </a:spcAft>
                      </a:pPr>
                      <a:r>
                        <a:rPr lang="en-US" sz="3600" dirty="0">
                          <a:effectLst/>
                          <a:latin typeface="Times New Roman" panose="02020603050405020304" pitchFamily="18" charset="0"/>
                          <a:cs typeface="Times New Roman" panose="02020603050405020304" pitchFamily="18" charset="0"/>
                        </a:rPr>
                        <a:t>6</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c>
                  <a:txBody>
                    <a:bodyPr/>
                    <a:lstStyle/>
                    <a:p>
                      <a:pPr algn="just">
                        <a:lnSpc>
                          <a:spcPct val="150000"/>
                        </a:lnSpc>
                        <a:spcAft>
                          <a:spcPts val="0"/>
                        </a:spcAft>
                      </a:pPr>
                      <a:r>
                        <a:rPr lang="en-US" sz="3600" dirty="0">
                          <a:effectLst/>
                          <a:latin typeface="Times New Roman" panose="02020603050405020304" pitchFamily="18" charset="0"/>
                          <a:cs typeface="Times New Roman" panose="02020603050405020304" pitchFamily="18" charset="0"/>
                        </a:rPr>
                        <a:t>f) a kitchen</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r>
            </a:tbl>
          </a:graphicData>
        </a:graphic>
      </p:graphicFrame>
      <p:sp>
        <p:nvSpPr>
          <p:cNvPr id="5" name="Прямоугольник 4"/>
          <p:cNvSpPr/>
          <p:nvPr/>
        </p:nvSpPr>
        <p:spPr>
          <a:xfrm>
            <a:off x="0" y="1772816"/>
            <a:ext cx="6228184" cy="523220"/>
          </a:xfrm>
          <a:prstGeom prst="rect">
            <a:avLst/>
          </a:prstGeom>
        </p:spPr>
        <p:txBody>
          <a:bodyPr wrap="square">
            <a:spAutoFit/>
          </a:bodyPr>
          <a:lstStyle/>
          <a:p>
            <a:pPr lvl="0"/>
            <a:r>
              <a:rPr lang="en-US" sz="2800" b="1" dirty="0" smtClean="0">
                <a:latin typeface="Times New Roman" panose="02020603050405020304" pitchFamily="18" charset="0"/>
                <a:cs typeface="Times New Roman" panose="02020603050405020304" pitchFamily="18" charset="0"/>
              </a:rPr>
              <a:t>Match the letters to the numbers</a:t>
            </a:r>
            <a:endParaRPr lang="ru-RU"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65524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l="3922" t="3585"/>
          <a:stretch/>
        </p:blipFill>
        <p:spPr>
          <a:xfrm rot="5400000">
            <a:off x="959236" y="-1103302"/>
            <a:ext cx="7077478" cy="9324532"/>
          </a:xfrm>
          <a:prstGeom prst="rect">
            <a:avLst/>
          </a:prstGeom>
        </p:spPr>
      </p:pic>
      <p:graphicFrame>
        <p:nvGraphicFramePr>
          <p:cNvPr id="3" name="Таблица 2"/>
          <p:cNvGraphicFramePr>
            <a:graphicFrameLocks noGrp="1"/>
          </p:cNvGraphicFramePr>
          <p:nvPr>
            <p:extLst>
              <p:ext uri="{D42A27DB-BD31-4B8C-83A1-F6EECF244321}">
                <p14:modId xmlns:p14="http://schemas.microsoft.com/office/powerpoint/2010/main" val="1205876490"/>
              </p:ext>
            </p:extLst>
          </p:nvPr>
        </p:nvGraphicFramePr>
        <p:xfrm>
          <a:off x="1691680" y="2132856"/>
          <a:ext cx="6408712" cy="4536504"/>
        </p:xfrm>
        <a:graphic>
          <a:graphicData uri="http://schemas.openxmlformats.org/drawingml/2006/table">
            <a:tbl>
              <a:tblPr firstRow="1" firstCol="1" bandRow="1">
                <a:tableStyleId>{2D5ABB26-0587-4C30-8999-92F81FD0307C}</a:tableStyleId>
              </a:tblPr>
              <a:tblGrid>
                <a:gridCol w="1486946"/>
                <a:gridCol w="4921766"/>
              </a:tblGrid>
              <a:tr h="756084">
                <a:tc>
                  <a:txBody>
                    <a:bodyPr/>
                    <a:lstStyle/>
                    <a:p>
                      <a:pPr algn="just">
                        <a:lnSpc>
                          <a:spcPct val="150000"/>
                        </a:lnSpc>
                        <a:spcAft>
                          <a:spcPts val="0"/>
                        </a:spcAft>
                      </a:pPr>
                      <a:r>
                        <a:rPr lang="en-US" sz="3600" dirty="0" smtClean="0">
                          <a:effectLst/>
                          <a:latin typeface="Times New Roman" panose="02020603050405020304" pitchFamily="18" charset="0"/>
                          <a:cs typeface="Times New Roman" panose="02020603050405020304" pitchFamily="18" charset="0"/>
                        </a:rPr>
                        <a:t>1</a:t>
                      </a:r>
                      <a:r>
                        <a:rPr lang="en-US" sz="3600" dirty="0" smtClean="0">
                          <a:solidFill>
                            <a:srgbClr val="FF0000"/>
                          </a:solidFill>
                          <a:effectLst/>
                          <a:latin typeface="Times New Roman" panose="02020603050405020304" pitchFamily="18" charset="0"/>
                          <a:cs typeface="Times New Roman" panose="02020603050405020304" pitchFamily="18" charset="0"/>
                        </a:rPr>
                        <a:t> </a:t>
                      </a:r>
                      <a:r>
                        <a:rPr lang="en-US" sz="3600" dirty="0" smtClean="0">
                          <a:solidFill>
                            <a:schemeClr val="tx1"/>
                          </a:solidFill>
                          <a:effectLst/>
                          <a:latin typeface="Times New Roman" panose="02020603050405020304" pitchFamily="18" charset="0"/>
                          <a:cs typeface="Times New Roman" panose="02020603050405020304" pitchFamily="18" charset="0"/>
                        </a:rPr>
                        <a:t>-</a:t>
                      </a:r>
                      <a:r>
                        <a:rPr lang="en-US" sz="3600" dirty="0" smtClean="0">
                          <a:solidFill>
                            <a:srgbClr val="FF0000"/>
                          </a:solidFill>
                          <a:effectLst/>
                          <a:latin typeface="Times New Roman" panose="02020603050405020304" pitchFamily="18" charset="0"/>
                          <a:cs typeface="Times New Roman" panose="02020603050405020304" pitchFamily="18" charset="0"/>
                        </a:rPr>
                        <a:t> b</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c>
                  <a:txBody>
                    <a:bodyPr/>
                    <a:lstStyle/>
                    <a:p>
                      <a:pPr algn="just">
                        <a:lnSpc>
                          <a:spcPct val="150000"/>
                        </a:lnSpc>
                        <a:spcAft>
                          <a:spcPts val="0"/>
                        </a:spcAft>
                      </a:pPr>
                      <a:r>
                        <a:rPr lang="en-US" sz="3600" dirty="0" smtClean="0">
                          <a:effectLst/>
                          <a:latin typeface="Times New Roman" panose="02020603050405020304" pitchFamily="18" charset="0"/>
                          <a:cs typeface="Times New Roman" panose="02020603050405020304" pitchFamily="18" charset="0"/>
                        </a:rPr>
                        <a:t>      a</a:t>
                      </a:r>
                      <a:r>
                        <a:rPr lang="en-US" sz="3600" dirty="0">
                          <a:effectLst/>
                          <a:latin typeface="Times New Roman" panose="02020603050405020304" pitchFamily="18" charset="0"/>
                          <a:cs typeface="Times New Roman" panose="02020603050405020304" pitchFamily="18" charset="0"/>
                        </a:rPr>
                        <a:t>) a living room</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r>
              <a:tr h="756084">
                <a:tc>
                  <a:txBody>
                    <a:bodyPr/>
                    <a:lstStyle/>
                    <a:p>
                      <a:pPr algn="just">
                        <a:lnSpc>
                          <a:spcPct val="150000"/>
                        </a:lnSpc>
                        <a:spcAft>
                          <a:spcPts val="0"/>
                        </a:spcAft>
                      </a:pPr>
                      <a:r>
                        <a:rPr lang="en-US" sz="3600" dirty="0" smtClean="0">
                          <a:effectLst/>
                          <a:latin typeface="Times New Roman" panose="02020603050405020304" pitchFamily="18" charset="0"/>
                          <a:cs typeface="Times New Roman" panose="02020603050405020304" pitchFamily="18" charset="0"/>
                        </a:rPr>
                        <a:t>2 </a:t>
                      </a:r>
                      <a:r>
                        <a:rPr lang="en-US" sz="3600" dirty="0" smtClean="0">
                          <a:solidFill>
                            <a:schemeClr val="tx1"/>
                          </a:solidFill>
                          <a:effectLst/>
                          <a:latin typeface="Times New Roman" panose="02020603050405020304" pitchFamily="18" charset="0"/>
                          <a:cs typeface="Times New Roman" panose="02020603050405020304" pitchFamily="18" charset="0"/>
                        </a:rPr>
                        <a:t>-</a:t>
                      </a:r>
                      <a:r>
                        <a:rPr lang="en-US" sz="3600" baseline="0" dirty="0" smtClean="0">
                          <a:solidFill>
                            <a:schemeClr val="tx1"/>
                          </a:solidFill>
                          <a:effectLst/>
                          <a:latin typeface="Times New Roman" panose="02020603050405020304" pitchFamily="18" charset="0"/>
                          <a:cs typeface="Times New Roman" panose="02020603050405020304" pitchFamily="18" charset="0"/>
                        </a:rPr>
                        <a:t> </a:t>
                      </a:r>
                      <a:r>
                        <a:rPr lang="en-US" sz="3600" baseline="0" dirty="0" smtClean="0">
                          <a:solidFill>
                            <a:srgbClr val="FF0000"/>
                          </a:solidFill>
                          <a:effectLst/>
                          <a:latin typeface="Times New Roman" panose="02020603050405020304" pitchFamily="18" charset="0"/>
                          <a:cs typeface="Times New Roman" panose="02020603050405020304" pitchFamily="18" charset="0"/>
                        </a:rPr>
                        <a:t>e</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c>
                  <a:txBody>
                    <a:bodyPr/>
                    <a:lstStyle/>
                    <a:p>
                      <a:pPr algn="just">
                        <a:lnSpc>
                          <a:spcPct val="150000"/>
                        </a:lnSpc>
                        <a:spcAft>
                          <a:spcPts val="0"/>
                        </a:spcAft>
                      </a:pPr>
                      <a:r>
                        <a:rPr lang="en-US" sz="3600" dirty="0" smtClean="0">
                          <a:effectLst/>
                          <a:latin typeface="Times New Roman" panose="02020603050405020304" pitchFamily="18" charset="0"/>
                          <a:cs typeface="Times New Roman" panose="02020603050405020304" pitchFamily="18" charset="0"/>
                        </a:rPr>
                        <a:t>      b) a hall</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r>
              <a:tr h="756084">
                <a:tc>
                  <a:txBody>
                    <a:bodyPr/>
                    <a:lstStyle/>
                    <a:p>
                      <a:pPr algn="just">
                        <a:lnSpc>
                          <a:spcPct val="150000"/>
                        </a:lnSpc>
                        <a:spcAft>
                          <a:spcPts val="0"/>
                        </a:spcAft>
                      </a:pPr>
                      <a:r>
                        <a:rPr lang="en-US" sz="3600" dirty="0" smtClean="0">
                          <a:effectLst/>
                          <a:latin typeface="Times New Roman" panose="02020603050405020304" pitchFamily="18" charset="0"/>
                          <a:cs typeface="Times New Roman" panose="02020603050405020304" pitchFamily="18" charset="0"/>
                        </a:rPr>
                        <a:t>3</a:t>
                      </a:r>
                      <a:r>
                        <a:rPr lang="en-US" sz="3600" dirty="0" smtClean="0">
                          <a:solidFill>
                            <a:srgbClr val="FF0000"/>
                          </a:solidFill>
                          <a:effectLst/>
                          <a:latin typeface="Times New Roman" panose="02020603050405020304" pitchFamily="18" charset="0"/>
                          <a:cs typeface="Times New Roman" panose="02020603050405020304" pitchFamily="18" charset="0"/>
                        </a:rPr>
                        <a:t> </a:t>
                      </a:r>
                      <a:r>
                        <a:rPr lang="en-US" sz="3600" dirty="0" smtClean="0">
                          <a:solidFill>
                            <a:schemeClr val="tx1"/>
                          </a:solidFill>
                          <a:effectLst/>
                          <a:latin typeface="Times New Roman" panose="02020603050405020304" pitchFamily="18" charset="0"/>
                          <a:cs typeface="Times New Roman" panose="02020603050405020304" pitchFamily="18" charset="0"/>
                        </a:rPr>
                        <a:t>- </a:t>
                      </a:r>
                      <a:r>
                        <a:rPr lang="en-US" sz="3600" dirty="0" smtClean="0">
                          <a:solidFill>
                            <a:srgbClr val="FF0000"/>
                          </a:solidFill>
                          <a:effectLst/>
                          <a:latin typeface="Times New Roman" panose="02020603050405020304" pitchFamily="18" charset="0"/>
                          <a:cs typeface="Times New Roman" panose="02020603050405020304" pitchFamily="18" charset="0"/>
                        </a:rPr>
                        <a:t>c</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c>
                  <a:txBody>
                    <a:bodyPr/>
                    <a:lstStyle/>
                    <a:p>
                      <a:pPr algn="just">
                        <a:lnSpc>
                          <a:spcPct val="150000"/>
                        </a:lnSpc>
                        <a:spcAft>
                          <a:spcPts val="0"/>
                        </a:spcAft>
                      </a:pPr>
                      <a:r>
                        <a:rPr lang="en-US" sz="3600" dirty="0" smtClean="0">
                          <a:effectLst/>
                          <a:latin typeface="Times New Roman" panose="02020603050405020304" pitchFamily="18" charset="0"/>
                          <a:cs typeface="Times New Roman" panose="02020603050405020304" pitchFamily="18" charset="0"/>
                        </a:rPr>
                        <a:t>      c</a:t>
                      </a:r>
                      <a:r>
                        <a:rPr lang="en-US" sz="3600" dirty="0">
                          <a:effectLst/>
                          <a:latin typeface="Times New Roman" panose="02020603050405020304" pitchFamily="18" charset="0"/>
                          <a:cs typeface="Times New Roman" panose="02020603050405020304" pitchFamily="18" charset="0"/>
                        </a:rPr>
                        <a:t>) a bedroom</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r>
              <a:tr h="756084">
                <a:tc>
                  <a:txBody>
                    <a:bodyPr/>
                    <a:lstStyle/>
                    <a:p>
                      <a:pPr algn="just">
                        <a:lnSpc>
                          <a:spcPct val="150000"/>
                        </a:lnSpc>
                        <a:spcAft>
                          <a:spcPts val="0"/>
                        </a:spcAft>
                      </a:pPr>
                      <a:r>
                        <a:rPr lang="en-US" sz="3600" dirty="0" smtClean="0">
                          <a:effectLst/>
                          <a:latin typeface="Times New Roman" panose="02020603050405020304" pitchFamily="18" charset="0"/>
                          <a:cs typeface="Times New Roman" panose="02020603050405020304" pitchFamily="18" charset="0"/>
                        </a:rPr>
                        <a:t>4</a:t>
                      </a:r>
                      <a:r>
                        <a:rPr lang="en-US" sz="3600" baseline="0" dirty="0" smtClean="0">
                          <a:effectLst/>
                          <a:latin typeface="Times New Roman" panose="02020603050405020304" pitchFamily="18" charset="0"/>
                          <a:cs typeface="Times New Roman" panose="02020603050405020304" pitchFamily="18" charset="0"/>
                        </a:rPr>
                        <a:t> - </a:t>
                      </a:r>
                      <a:r>
                        <a:rPr lang="en-US" sz="3600" baseline="0" dirty="0" smtClean="0">
                          <a:solidFill>
                            <a:srgbClr val="FF0000"/>
                          </a:solidFill>
                          <a:effectLst/>
                          <a:latin typeface="Times New Roman" panose="02020603050405020304" pitchFamily="18" charset="0"/>
                          <a:cs typeface="Times New Roman" panose="02020603050405020304" pitchFamily="18" charset="0"/>
                        </a:rPr>
                        <a:t>a</a:t>
                      </a:r>
                      <a:endParaRPr lang="ru-RU" sz="3600"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c>
                  <a:txBody>
                    <a:bodyPr/>
                    <a:lstStyle/>
                    <a:p>
                      <a:pPr algn="just">
                        <a:lnSpc>
                          <a:spcPct val="150000"/>
                        </a:lnSpc>
                        <a:spcAft>
                          <a:spcPts val="0"/>
                        </a:spcAft>
                      </a:pPr>
                      <a:r>
                        <a:rPr lang="en-US" sz="3600" dirty="0" smtClean="0">
                          <a:effectLst/>
                          <a:latin typeface="Times New Roman" panose="02020603050405020304" pitchFamily="18" charset="0"/>
                          <a:cs typeface="Times New Roman" panose="02020603050405020304" pitchFamily="18" charset="0"/>
                        </a:rPr>
                        <a:t>      d</a:t>
                      </a:r>
                      <a:r>
                        <a:rPr lang="en-US" sz="3600" dirty="0">
                          <a:effectLst/>
                          <a:latin typeface="Times New Roman" panose="02020603050405020304" pitchFamily="18" charset="0"/>
                          <a:cs typeface="Times New Roman" panose="02020603050405020304" pitchFamily="18" charset="0"/>
                        </a:rPr>
                        <a:t>) a dining room</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r>
              <a:tr h="756084">
                <a:tc>
                  <a:txBody>
                    <a:bodyPr/>
                    <a:lstStyle/>
                    <a:p>
                      <a:pPr algn="just">
                        <a:lnSpc>
                          <a:spcPct val="150000"/>
                        </a:lnSpc>
                        <a:spcAft>
                          <a:spcPts val="0"/>
                        </a:spcAft>
                      </a:pPr>
                      <a:r>
                        <a:rPr lang="en-US" sz="3600" dirty="0" smtClean="0">
                          <a:effectLst/>
                          <a:latin typeface="Times New Roman" panose="02020603050405020304" pitchFamily="18" charset="0"/>
                          <a:cs typeface="Times New Roman" panose="02020603050405020304" pitchFamily="18" charset="0"/>
                        </a:rPr>
                        <a:t>5 - </a:t>
                      </a:r>
                      <a:r>
                        <a:rPr lang="en-US" sz="3600" dirty="0" smtClean="0">
                          <a:solidFill>
                            <a:srgbClr val="FF0000"/>
                          </a:solidFill>
                          <a:effectLst/>
                          <a:latin typeface="Times New Roman" panose="02020603050405020304" pitchFamily="18" charset="0"/>
                          <a:cs typeface="Times New Roman" panose="02020603050405020304" pitchFamily="18" charset="0"/>
                        </a:rPr>
                        <a:t>f</a:t>
                      </a:r>
                      <a:endParaRPr lang="ru-RU" sz="3600"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c>
                  <a:txBody>
                    <a:bodyPr/>
                    <a:lstStyle/>
                    <a:p>
                      <a:pPr algn="just">
                        <a:lnSpc>
                          <a:spcPct val="150000"/>
                        </a:lnSpc>
                        <a:spcAft>
                          <a:spcPts val="0"/>
                        </a:spcAft>
                      </a:pPr>
                      <a:r>
                        <a:rPr lang="en-US" sz="3600" dirty="0" smtClean="0">
                          <a:effectLst/>
                          <a:latin typeface="Times New Roman" panose="02020603050405020304" pitchFamily="18" charset="0"/>
                          <a:cs typeface="Times New Roman" panose="02020603050405020304" pitchFamily="18" charset="0"/>
                        </a:rPr>
                        <a:t>      e</a:t>
                      </a:r>
                      <a:r>
                        <a:rPr lang="en-US" sz="3600" dirty="0">
                          <a:effectLst/>
                          <a:latin typeface="Times New Roman" panose="02020603050405020304" pitchFamily="18" charset="0"/>
                          <a:cs typeface="Times New Roman" panose="02020603050405020304" pitchFamily="18" charset="0"/>
                        </a:rPr>
                        <a:t>) a bathroom</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r>
              <a:tr h="756084">
                <a:tc>
                  <a:txBody>
                    <a:bodyPr/>
                    <a:lstStyle/>
                    <a:p>
                      <a:pPr algn="just">
                        <a:lnSpc>
                          <a:spcPct val="150000"/>
                        </a:lnSpc>
                        <a:spcAft>
                          <a:spcPts val="0"/>
                        </a:spcAft>
                      </a:pPr>
                      <a:r>
                        <a:rPr lang="en-US" sz="3600" dirty="0" smtClean="0">
                          <a:effectLst/>
                          <a:latin typeface="Times New Roman" panose="02020603050405020304" pitchFamily="18" charset="0"/>
                          <a:cs typeface="Times New Roman" panose="02020603050405020304" pitchFamily="18" charset="0"/>
                        </a:rPr>
                        <a:t>6 - </a:t>
                      </a:r>
                      <a:r>
                        <a:rPr lang="en-US" sz="3600" dirty="0" smtClean="0">
                          <a:solidFill>
                            <a:srgbClr val="FF0000"/>
                          </a:solidFill>
                          <a:effectLst/>
                          <a:latin typeface="Times New Roman" panose="02020603050405020304" pitchFamily="18" charset="0"/>
                          <a:cs typeface="Times New Roman" panose="02020603050405020304" pitchFamily="18" charset="0"/>
                        </a:rPr>
                        <a:t>d</a:t>
                      </a:r>
                      <a:endParaRPr lang="ru-RU" sz="3600"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c>
                  <a:txBody>
                    <a:bodyPr/>
                    <a:lstStyle/>
                    <a:p>
                      <a:pPr algn="just">
                        <a:lnSpc>
                          <a:spcPct val="150000"/>
                        </a:lnSpc>
                        <a:spcAft>
                          <a:spcPts val="0"/>
                        </a:spcAft>
                      </a:pPr>
                      <a:r>
                        <a:rPr lang="en-US" sz="3600" dirty="0" smtClean="0">
                          <a:effectLst/>
                          <a:latin typeface="Times New Roman" panose="02020603050405020304" pitchFamily="18" charset="0"/>
                          <a:cs typeface="Times New Roman" panose="02020603050405020304" pitchFamily="18" charset="0"/>
                        </a:rPr>
                        <a:t>       f</a:t>
                      </a:r>
                      <a:r>
                        <a:rPr lang="en-US" sz="3600" dirty="0">
                          <a:effectLst/>
                          <a:latin typeface="Times New Roman" panose="02020603050405020304" pitchFamily="18" charset="0"/>
                          <a:cs typeface="Times New Roman" panose="02020603050405020304" pitchFamily="18" charset="0"/>
                        </a:rPr>
                        <a:t>) a kitchen</a:t>
                      </a:r>
                      <a:endParaRPr lang="ru-RU" sz="3600" dirty="0">
                        <a:effectLst/>
                        <a:latin typeface="Times New Roman" panose="02020603050405020304" pitchFamily="18" charset="0"/>
                        <a:ea typeface="Calibri"/>
                        <a:cs typeface="Times New Roman" panose="02020603050405020304" pitchFamily="18" charset="0"/>
                      </a:endParaRPr>
                    </a:p>
                  </a:txBody>
                  <a:tcPr marL="68580" marR="68580" marT="0" marB="0">
                    <a:lnL>
                      <a:noFill/>
                    </a:lnL>
                    <a:lnR>
                      <a:noFill/>
                    </a:lnR>
                    <a:lnT>
                      <a:noFill/>
                    </a:lnT>
                    <a:lnB>
                      <a:noFill/>
                    </a:lnB>
                    <a:lnTlToBr w="12700" cmpd="sng">
                      <a:noFill/>
                      <a:prstDash val="solid"/>
                    </a:lnTlToBr>
                    <a:lnBlToTr w="12700" cmpd="sng">
                      <a:noFill/>
                      <a:prstDash val="solid"/>
                    </a:lnBlToTr>
                  </a:tcPr>
                </a:tc>
              </a:tr>
            </a:tbl>
          </a:graphicData>
        </a:graphic>
      </p:graphicFrame>
      <p:sp>
        <p:nvSpPr>
          <p:cNvPr id="2" name="Прямоугольник 1"/>
          <p:cNvSpPr/>
          <p:nvPr/>
        </p:nvSpPr>
        <p:spPr>
          <a:xfrm>
            <a:off x="107504" y="1340768"/>
            <a:ext cx="1915396" cy="523220"/>
          </a:xfrm>
          <a:prstGeom prst="rect">
            <a:avLst/>
          </a:prstGeom>
        </p:spPr>
        <p:txBody>
          <a:bodyPr wrap="none">
            <a:spAutoFit/>
          </a:bodyPr>
          <a:lstStyle/>
          <a:p>
            <a:pPr lvl="0"/>
            <a:r>
              <a:rPr lang="ru-RU" sz="2800" b="1" dirty="0">
                <a:latin typeface="Times New Roman" panose="02020603050405020304" pitchFamily="18" charset="0"/>
                <a:cs typeface="Times New Roman" panose="02020603050405020304" pitchFamily="18" charset="0"/>
              </a:rPr>
              <a:t>Let’s check</a:t>
            </a:r>
          </a:p>
        </p:txBody>
      </p:sp>
    </p:spTree>
    <p:extLst>
      <p:ext uri="{BB962C8B-B14F-4D97-AF65-F5344CB8AC3E}">
        <p14:creationId xmlns:p14="http://schemas.microsoft.com/office/powerpoint/2010/main" val="2076987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l="3922" t="3585"/>
          <a:stretch/>
        </p:blipFill>
        <p:spPr>
          <a:xfrm rot="5400000">
            <a:off x="959236" y="-1103302"/>
            <a:ext cx="7077478" cy="9324532"/>
          </a:xfrm>
          <a:prstGeom prst="rect">
            <a:avLst/>
          </a:prstGeom>
        </p:spPr>
      </p:pic>
      <p:pic>
        <p:nvPicPr>
          <p:cNvPr id="1027" name="Picture 3" descr="C:\Users\Liudmila\Desktop\prepositions.jpg"/>
          <p:cNvPicPr>
            <a:picLocks noChangeAspect="1" noChangeArrowheads="1"/>
          </p:cNvPicPr>
          <p:nvPr/>
        </p:nvPicPr>
        <p:blipFill>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88402" y="2348879"/>
            <a:ext cx="7236688" cy="4636971"/>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76969" y="1340768"/>
            <a:ext cx="2686376" cy="523220"/>
          </a:xfrm>
          <a:prstGeom prst="rect">
            <a:avLst/>
          </a:prstGeom>
        </p:spPr>
        <p:txBody>
          <a:bodyPr wrap="none">
            <a:spAutoFit/>
          </a:bodyPr>
          <a:lstStyle/>
          <a:p>
            <a:pPr lvl="0"/>
            <a:r>
              <a:rPr lang="ru-RU" sz="2800" b="1" dirty="0">
                <a:latin typeface="Times New Roman" panose="02020603050405020304" pitchFamily="18" charset="0"/>
                <a:cs typeface="Times New Roman" panose="02020603050405020304" pitchFamily="18" charset="0"/>
              </a:rPr>
              <a:t>Let’s </a:t>
            </a:r>
            <a:r>
              <a:rPr lang="en-US" sz="2800" b="1" dirty="0" smtClean="0">
                <a:latin typeface="Times New Roman" panose="02020603050405020304" pitchFamily="18" charset="0"/>
                <a:cs typeface="Times New Roman" panose="02020603050405020304" pitchFamily="18" charset="0"/>
              </a:rPr>
              <a:t>have a rest</a:t>
            </a:r>
            <a:endParaRPr lang="ru-RU"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8343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1000" fill="hold"/>
                                        <p:tgtEl>
                                          <p:spTgt spid="1027"/>
                                        </p:tgtEl>
                                        <p:attrNameLst>
                                          <p:attrName>ppt_w</p:attrName>
                                        </p:attrNameLst>
                                      </p:cBhvr>
                                      <p:tavLst>
                                        <p:tav tm="0">
                                          <p:val>
                                            <p:fltVal val="0"/>
                                          </p:val>
                                        </p:tav>
                                        <p:tav tm="100000">
                                          <p:val>
                                            <p:strVal val="#ppt_w"/>
                                          </p:val>
                                        </p:tav>
                                      </p:tavLst>
                                    </p:anim>
                                    <p:anim calcmode="lin" valueType="num">
                                      <p:cBhvr>
                                        <p:cTn id="8" dur="1000" fill="hold"/>
                                        <p:tgtEl>
                                          <p:spTgt spid="1027"/>
                                        </p:tgtEl>
                                        <p:attrNameLst>
                                          <p:attrName>ppt_h</p:attrName>
                                        </p:attrNameLst>
                                      </p:cBhvr>
                                      <p:tavLst>
                                        <p:tav tm="0">
                                          <p:val>
                                            <p:fltVal val="0"/>
                                          </p:val>
                                        </p:tav>
                                        <p:tav tm="100000">
                                          <p:val>
                                            <p:strVal val="#ppt_h"/>
                                          </p:val>
                                        </p:tav>
                                      </p:tavLst>
                                    </p:anim>
                                    <p:anim calcmode="lin" valueType="num">
                                      <p:cBhvr>
                                        <p:cTn id="9" dur="1000" fill="hold"/>
                                        <p:tgtEl>
                                          <p:spTgt spid="1027"/>
                                        </p:tgtEl>
                                        <p:attrNameLst>
                                          <p:attrName>style.rotation</p:attrName>
                                        </p:attrNameLst>
                                      </p:cBhvr>
                                      <p:tavLst>
                                        <p:tav tm="0">
                                          <p:val>
                                            <p:fltVal val="90"/>
                                          </p:val>
                                        </p:tav>
                                        <p:tav tm="100000">
                                          <p:val>
                                            <p:fltVal val="0"/>
                                          </p:val>
                                        </p:tav>
                                      </p:tavLst>
                                    </p:anim>
                                    <p:animEffect transition="in" filter="fade">
                                      <p:cBhvr>
                                        <p:cTn id="10" dur="1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l="3922" t="3585"/>
          <a:stretch/>
        </p:blipFill>
        <p:spPr>
          <a:xfrm rot="5400000">
            <a:off x="959236" y="-1103302"/>
            <a:ext cx="7077478" cy="9324532"/>
          </a:xfrm>
          <a:prstGeom prst="rect">
            <a:avLst/>
          </a:prstGeom>
        </p:spPr>
      </p:pic>
      <p:sp>
        <p:nvSpPr>
          <p:cNvPr id="2" name="Прямоугольник 1"/>
          <p:cNvSpPr/>
          <p:nvPr/>
        </p:nvSpPr>
        <p:spPr>
          <a:xfrm>
            <a:off x="107504" y="1340768"/>
            <a:ext cx="4805931" cy="954107"/>
          </a:xfrm>
          <a:prstGeom prst="rect">
            <a:avLst/>
          </a:prstGeom>
        </p:spPr>
        <p:txBody>
          <a:bodyPr wrap="none">
            <a:spAutoFit/>
          </a:bodyPr>
          <a:lstStyle/>
          <a:p>
            <a:pPr lvl="0"/>
            <a:r>
              <a:rPr lang="ru-RU" sz="2800" b="1" dirty="0" smtClean="0">
                <a:latin typeface="Times New Roman" panose="02020603050405020304" pitchFamily="18" charset="0"/>
                <a:cs typeface="Times New Roman" panose="02020603050405020304" pitchFamily="18" charset="0"/>
              </a:rPr>
              <a:t>L</a:t>
            </a:r>
            <a:r>
              <a:rPr lang="en-US" sz="2800" b="1" dirty="0" smtClean="0">
                <a:latin typeface="Times New Roman" panose="02020603050405020304" pitchFamily="18" charset="0"/>
                <a:cs typeface="Times New Roman" panose="02020603050405020304" pitchFamily="18" charset="0"/>
              </a:rPr>
              <a:t>ook at the sentences and</a:t>
            </a:r>
          </a:p>
          <a:p>
            <a:pPr lvl="0"/>
            <a:r>
              <a:rPr lang="en-US" sz="2800" b="1" dirty="0" smtClean="0">
                <a:latin typeface="Times New Roman" panose="02020603050405020304" pitchFamily="18" charset="0"/>
                <a:cs typeface="Times New Roman" panose="02020603050405020304" pitchFamily="18" charset="0"/>
              </a:rPr>
              <a:t>circle the correct prepositions </a:t>
            </a:r>
            <a:endParaRPr lang="ru-RU" sz="2800" b="1"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0" y="2731585"/>
            <a:ext cx="8323182" cy="2677656"/>
          </a:xfrm>
          <a:prstGeom prst="rect">
            <a:avLst/>
          </a:prstGeom>
        </p:spPr>
        <p:txBody>
          <a:bodyPr wrap="square">
            <a:spAutoFit/>
          </a:bodyPr>
          <a:lstStyle/>
          <a:p>
            <a:pPr marL="342900" lvl="0" indent="-342900">
              <a:buAutoNum type="arabicPeriod"/>
            </a:pPr>
            <a:r>
              <a:rPr lang="en-US" sz="2800" dirty="0" smtClean="0">
                <a:latin typeface="Times New Roman" panose="02020603050405020304" pitchFamily="18" charset="0"/>
                <a:cs typeface="Times New Roman" panose="02020603050405020304" pitchFamily="18" charset="0"/>
              </a:rPr>
              <a:t>There </a:t>
            </a:r>
            <a:r>
              <a:rPr lang="en-US" sz="2800" dirty="0">
                <a:latin typeface="Times New Roman" panose="02020603050405020304" pitchFamily="18" charset="0"/>
                <a:cs typeface="Times New Roman" panose="02020603050405020304" pitchFamily="18" charset="0"/>
              </a:rPr>
              <a:t>are photos </a:t>
            </a:r>
            <a:r>
              <a:rPr lang="en-US" sz="2800" b="1" i="1" u="sng" dirty="0">
                <a:latin typeface="Times New Roman" panose="02020603050405020304" pitchFamily="18" charset="0"/>
                <a:cs typeface="Times New Roman" panose="02020603050405020304" pitchFamily="18" charset="0"/>
              </a:rPr>
              <a:t>next to/on</a:t>
            </a:r>
            <a:r>
              <a:rPr lang="en-US" sz="2800" dirty="0">
                <a:latin typeface="Times New Roman" panose="02020603050405020304" pitchFamily="18" charset="0"/>
                <a:cs typeface="Times New Roman" panose="02020603050405020304" pitchFamily="18" charset="0"/>
              </a:rPr>
              <a:t> the </a:t>
            </a:r>
            <a:r>
              <a:rPr lang="en-US" sz="2800" dirty="0" smtClean="0">
                <a:latin typeface="Times New Roman" panose="02020603050405020304" pitchFamily="18" charset="0"/>
                <a:cs typeface="Times New Roman" panose="02020603050405020304" pitchFamily="18" charset="0"/>
              </a:rPr>
              <a:t>wall.</a:t>
            </a:r>
          </a:p>
          <a:p>
            <a:pPr marL="342900" lvl="0" indent="-342900">
              <a:buAutoNum type="arabicPeriod"/>
            </a:pPr>
            <a:r>
              <a:rPr lang="en-US" sz="2800" dirty="0" smtClean="0">
                <a:latin typeface="Times New Roman" panose="02020603050405020304" pitchFamily="18" charset="0"/>
                <a:cs typeface="Times New Roman" panose="02020603050405020304" pitchFamily="18" charset="0"/>
              </a:rPr>
              <a:t>There </a:t>
            </a:r>
            <a:r>
              <a:rPr lang="en-US" sz="2800" dirty="0">
                <a:latin typeface="Times New Roman" panose="02020603050405020304" pitchFamily="18" charset="0"/>
                <a:cs typeface="Times New Roman" panose="02020603050405020304" pitchFamily="18" charset="0"/>
              </a:rPr>
              <a:t>is a plant </a:t>
            </a:r>
            <a:r>
              <a:rPr lang="en-US" sz="2800" b="1" i="1" u="sng" dirty="0">
                <a:latin typeface="Times New Roman" panose="02020603050405020304" pitchFamily="18" charset="0"/>
                <a:cs typeface="Times New Roman" panose="02020603050405020304" pitchFamily="18" charset="0"/>
              </a:rPr>
              <a:t>behind /under</a:t>
            </a:r>
            <a:r>
              <a:rPr lang="en-US" sz="2800" dirty="0">
                <a:latin typeface="Times New Roman" panose="02020603050405020304" pitchFamily="18" charset="0"/>
                <a:cs typeface="Times New Roman" panose="02020603050405020304" pitchFamily="18" charset="0"/>
              </a:rPr>
              <a:t> the </a:t>
            </a:r>
            <a:r>
              <a:rPr lang="en-US" sz="2800" dirty="0" smtClean="0">
                <a:latin typeface="Times New Roman" panose="02020603050405020304" pitchFamily="18" charset="0"/>
                <a:cs typeface="Times New Roman" panose="02020603050405020304" pitchFamily="18" charset="0"/>
              </a:rPr>
              <a:t>chair.</a:t>
            </a:r>
          </a:p>
          <a:p>
            <a:pPr marL="342900" lvl="0" indent="-342900">
              <a:buAutoNum type="arabicPeriod"/>
            </a:pPr>
            <a:r>
              <a:rPr lang="en-US" sz="2800" dirty="0" smtClean="0">
                <a:latin typeface="Times New Roman" panose="02020603050405020304" pitchFamily="18" charset="0"/>
                <a:cs typeface="Times New Roman" panose="02020603050405020304" pitchFamily="18" charset="0"/>
              </a:rPr>
              <a:t>There </a:t>
            </a:r>
            <a:r>
              <a:rPr lang="en-US" sz="2800" dirty="0">
                <a:latin typeface="Times New Roman" panose="02020603050405020304" pitchFamily="18" charset="0"/>
                <a:cs typeface="Times New Roman" panose="02020603050405020304" pitchFamily="18" charset="0"/>
              </a:rPr>
              <a:t>is a Christmas tree </a:t>
            </a:r>
            <a:r>
              <a:rPr lang="en-US" sz="2800" b="1" i="1" u="sng" dirty="0">
                <a:latin typeface="Times New Roman" panose="02020603050405020304" pitchFamily="18" charset="0"/>
                <a:cs typeface="Times New Roman" panose="02020603050405020304" pitchFamily="18" charset="0"/>
              </a:rPr>
              <a:t>next to/on</a:t>
            </a:r>
            <a:r>
              <a:rPr lang="en-US" sz="2800" dirty="0">
                <a:latin typeface="Times New Roman" panose="02020603050405020304" pitchFamily="18" charset="0"/>
                <a:cs typeface="Times New Roman" panose="02020603050405020304" pitchFamily="18" charset="0"/>
              </a:rPr>
              <a:t> the </a:t>
            </a:r>
            <a:r>
              <a:rPr lang="en-US" sz="2800" dirty="0" smtClean="0">
                <a:latin typeface="Times New Roman" panose="02020603050405020304" pitchFamily="18" charset="0"/>
                <a:cs typeface="Times New Roman" panose="02020603050405020304" pitchFamily="18" charset="0"/>
              </a:rPr>
              <a:t>window.</a:t>
            </a:r>
          </a:p>
          <a:p>
            <a:pPr marL="342900" lvl="0" indent="-342900">
              <a:buAutoNum type="arabicPeriod"/>
            </a:pPr>
            <a:r>
              <a:rPr lang="en-US" sz="2800" dirty="0" smtClean="0">
                <a:latin typeface="Times New Roman" panose="02020603050405020304" pitchFamily="18" charset="0"/>
                <a:cs typeface="Times New Roman" panose="02020603050405020304" pitchFamily="18" charset="0"/>
              </a:rPr>
              <a:t>There </a:t>
            </a:r>
            <a:r>
              <a:rPr lang="en-US" sz="2800" dirty="0">
                <a:latin typeface="Times New Roman" panose="02020603050405020304" pitchFamily="18" charset="0"/>
                <a:cs typeface="Times New Roman" panose="02020603050405020304" pitchFamily="18" charset="0"/>
              </a:rPr>
              <a:t>are some lamps </a:t>
            </a:r>
            <a:r>
              <a:rPr lang="en-US" sz="2800" b="1" i="1" u="sng" dirty="0">
                <a:latin typeface="Times New Roman" panose="02020603050405020304" pitchFamily="18" charset="0"/>
                <a:cs typeface="Times New Roman" panose="02020603050405020304" pitchFamily="18" charset="0"/>
              </a:rPr>
              <a:t>on/under</a:t>
            </a:r>
            <a:r>
              <a:rPr lang="en-US" sz="2800" dirty="0">
                <a:latin typeface="Times New Roman" panose="02020603050405020304" pitchFamily="18" charset="0"/>
                <a:cs typeface="Times New Roman" panose="02020603050405020304" pitchFamily="18" charset="0"/>
              </a:rPr>
              <a:t> the bedside </a:t>
            </a:r>
            <a:r>
              <a:rPr lang="en-US" sz="2800" dirty="0" smtClean="0">
                <a:latin typeface="Times New Roman" panose="02020603050405020304" pitchFamily="18" charset="0"/>
                <a:cs typeface="Times New Roman" panose="02020603050405020304" pitchFamily="18" charset="0"/>
              </a:rPr>
              <a:t>cabinets.</a:t>
            </a:r>
          </a:p>
          <a:p>
            <a:pPr marL="342900" lvl="0" indent="-342900">
              <a:buAutoNum type="arabicPeriod"/>
            </a:pPr>
            <a:r>
              <a:rPr lang="en-US" sz="2800" dirty="0" smtClean="0">
                <a:latin typeface="Times New Roman" panose="02020603050405020304" pitchFamily="18" charset="0"/>
                <a:cs typeface="Times New Roman" panose="02020603050405020304" pitchFamily="18" charset="0"/>
              </a:rPr>
              <a:t>There </a:t>
            </a:r>
            <a:r>
              <a:rPr lang="en-US" sz="2800" dirty="0">
                <a:latin typeface="Times New Roman" panose="02020603050405020304" pitchFamily="18" charset="0"/>
                <a:cs typeface="Times New Roman" panose="02020603050405020304" pitchFamily="18" charset="0"/>
              </a:rPr>
              <a:t>is a table </a:t>
            </a:r>
            <a:r>
              <a:rPr lang="en-US" sz="2800" b="1" i="1" u="sng" dirty="0">
                <a:latin typeface="Times New Roman" panose="02020603050405020304" pitchFamily="18" charset="0"/>
                <a:cs typeface="Times New Roman" panose="02020603050405020304" pitchFamily="18" charset="0"/>
              </a:rPr>
              <a:t>in front of/ behind </a:t>
            </a:r>
            <a:r>
              <a:rPr lang="en-US" sz="2800" dirty="0">
                <a:latin typeface="Times New Roman" panose="02020603050405020304" pitchFamily="18" charset="0"/>
                <a:cs typeface="Times New Roman" panose="02020603050405020304" pitchFamily="18" charset="0"/>
              </a:rPr>
              <a:t>the </a:t>
            </a:r>
            <a:r>
              <a:rPr lang="en-US" sz="2800" dirty="0" smtClean="0">
                <a:latin typeface="Times New Roman" panose="02020603050405020304" pitchFamily="18" charset="0"/>
                <a:cs typeface="Times New Roman" panose="02020603050405020304" pitchFamily="18" charset="0"/>
              </a:rPr>
              <a:t>sofa</a:t>
            </a:r>
          </a:p>
          <a:p>
            <a:pPr marL="342900" lvl="0" indent="-342900">
              <a:buAutoNum type="arabicPeriod"/>
            </a:pPr>
            <a:r>
              <a:rPr lang="en-US" sz="2800" dirty="0" smtClean="0">
                <a:latin typeface="Times New Roman" panose="02020603050405020304" pitchFamily="18" charset="0"/>
                <a:cs typeface="Times New Roman" panose="02020603050405020304" pitchFamily="18" charset="0"/>
              </a:rPr>
              <a:t>There </a:t>
            </a:r>
            <a:r>
              <a:rPr lang="en-US" sz="2800" dirty="0">
                <a:latin typeface="Times New Roman" panose="02020603050405020304" pitchFamily="18" charset="0"/>
                <a:cs typeface="Times New Roman" panose="02020603050405020304" pitchFamily="18" charset="0"/>
              </a:rPr>
              <a:t>are many presents </a:t>
            </a:r>
            <a:r>
              <a:rPr lang="en-US" sz="2800" b="1" i="1" u="sng" dirty="0">
                <a:latin typeface="Times New Roman" panose="02020603050405020304" pitchFamily="18" charset="0"/>
                <a:cs typeface="Times New Roman" panose="02020603050405020304" pitchFamily="18" charset="0"/>
              </a:rPr>
              <a:t>on/under</a:t>
            </a:r>
            <a:r>
              <a:rPr lang="en-US" sz="2800" dirty="0">
                <a:latin typeface="Times New Roman" panose="02020603050405020304" pitchFamily="18" charset="0"/>
                <a:cs typeface="Times New Roman" panose="02020603050405020304" pitchFamily="18" charset="0"/>
              </a:rPr>
              <a:t> the Christmas tree.</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73011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TotalTime>
  <Words>465</Words>
  <Application>Microsoft Office PowerPoint</Application>
  <PresentationFormat>Экран (4:3)</PresentationFormat>
  <Paragraphs>70</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Home Sweet Home</vt:lpstr>
      <vt:lpstr>[a:] – carpet, bath, bathroom [i] – sink, living room, mirror; [w] – wardrobe, washbasin, wall [u] – bookcase, cooker [ð] – this, there, the [ou] – home, sofa, poster [tʃ] – kitchen, chair, armchair [d] – desk, dining room, dressing table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Home, Sweet Home</dc:title>
  <dc:creator>Liudmila</dc:creator>
  <cp:lastModifiedBy>Liudmila</cp:lastModifiedBy>
  <cp:revision>12</cp:revision>
  <cp:lastPrinted>2018-12-19T22:56:00Z</cp:lastPrinted>
  <dcterms:created xsi:type="dcterms:W3CDTF">2018-12-19T19:40:30Z</dcterms:created>
  <dcterms:modified xsi:type="dcterms:W3CDTF">2018-12-19T23:07:30Z</dcterms:modified>
</cp:coreProperties>
</file>