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6" r:id="rId11"/>
    <p:sldId id="268" r:id="rId12"/>
    <p:sldId id="269" r:id="rId13"/>
    <p:sldId id="270" r:id="rId14"/>
    <p:sldId id="271" r:id="rId15"/>
    <p:sldId id="272" r:id="rId16"/>
    <p:sldId id="273" r:id="rId17"/>
    <p:sldId id="274" r:id="rId18"/>
    <p:sldId id="275" r:id="rId19"/>
  </p:sldIdLst>
  <p:sldSz cx="9144000" cy="6858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4" d="100"/>
          <a:sy n="44" d="100"/>
        </p:scale>
        <p:origin x="-1230"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193D86D5-A2B5-4CEF-A8DC-66CCA22C0972}" type="datetimeFigureOut">
              <a:rPr lang="uk-UA" smtClean="0"/>
              <a:pPr/>
              <a:t>23.01.2019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DCDF5C0E-2280-4E34-B256-A9E0242BE92F}" type="slidenum">
              <a:rPr lang="uk-UA" smtClean="0"/>
              <a:pPr/>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93D86D5-A2B5-4CEF-A8DC-66CCA22C0972}" type="datetimeFigureOut">
              <a:rPr lang="uk-UA" smtClean="0"/>
              <a:pPr/>
              <a:t>23.01.2019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DCDF5C0E-2280-4E34-B256-A9E0242BE92F}" type="slidenum">
              <a:rPr lang="uk-UA" smtClean="0"/>
              <a:pPr/>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93D86D5-A2B5-4CEF-A8DC-66CCA22C0972}" type="datetimeFigureOut">
              <a:rPr lang="uk-UA" smtClean="0"/>
              <a:pPr/>
              <a:t>23.01.2019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DCDF5C0E-2280-4E34-B256-A9E0242BE92F}" type="slidenum">
              <a:rPr lang="uk-UA" smtClean="0"/>
              <a:pPr/>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193D86D5-A2B5-4CEF-A8DC-66CCA22C0972}" type="datetimeFigureOut">
              <a:rPr lang="uk-UA" smtClean="0"/>
              <a:pPr/>
              <a:t>23.01.2019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DCDF5C0E-2280-4E34-B256-A9E0242BE92F}" type="slidenum">
              <a:rPr lang="uk-UA" smtClean="0"/>
              <a:pPr/>
              <a:t>‹#›</a:t>
            </a:fld>
            <a:endParaRPr lang="uk-U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93D86D5-A2B5-4CEF-A8DC-66CCA22C0972}" type="datetimeFigureOut">
              <a:rPr lang="uk-UA" smtClean="0"/>
              <a:pPr/>
              <a:t>23.01.2019</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DCDF5C0E-2280-4E34-B256-A9E0242BE92F}" type="slidenum">
              <a:rPr lang="uk-UA" smtClean="0"/>
              <a:pPr/>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193D86D5-A2B5-4CEF-A8DC-66CCA22C0972}" type="datetimeFigureOut">
              <a:rPr lang="uk-UA" smtClean="0"/>
              <a:pPr/>
              <a:t>23.01.2019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DCDF5C0E-2280-4E34-B256-A9E0242BE92F}" type="slidenum">
              <a:rPr lang="uk-UA" smtClean="0"/>
              <a:pPr/>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193D86D5-A2B5-4CEF-A8DC-66CCA22C0972}" type="datetimeFigureOut">
              <a:rPr lang="uk-UA" smtClean="0"/>
              <a:pPr/>
              <a:t>23.01.2019</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DCDF5C0E-2280-4E34-B256-A9E0242BE92F}" type="slidenum">
              <a:rPr lang="uk-UA" smtClean="0"/>
              <a:pPr/>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193D86D5-A2B5-4CEF-A8DC-66CCA22C0972}" type="datetimeFigureOut">
              <a:rPr lang="uk-UA" smtClean="0"/>
              <a:pPr/>
              <a:t>23.01.2019</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DCDF5C0E-2280-4E34-B256-A9E0242BE92F}" type="slidenum">
              <a:rPr lang="uk-UA" smtClean="0"/>
              <a:pPr/>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93D86D5-A2B5-4CEF-A8DC-66CCA22C0972}" type="datetimeFigureOut">
              <a:rPr lang="uk-UA" smtClean="0"/>
              <a:pPr/>
              <a:t>23.01.2019</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DCDF5C0E-2280-4E34-B256-A9E0242BE92F}" type="slidenum">
              <a:rPr lang="uk-UA" smtClean="0"/>
              <a:pPr/>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93D86D5-A2B5-4CEF-A8DC-66CCA22C0972}" type="datetimeFigureOut">
              <a:rPr lang="uk-UA" smtClean="0"/>
              <a:pPr/>
              <a:t>23.01.2019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DCDF5C0E-2280-4E34-B256-A9E0242BE92F}" type="slidenum">
              <a:rPr lang="uk-UA" smtClean="0"/>
              <a:pPr/>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93D86D5-A2B5-4CEF-A8DC-66CCA22C0972}" type="datetimeFigureOut">
              <a:rPr lang="uk-UA" smtClean="0"/>
              <a:pPr/>
              <a:t>23.01.2019</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DCDF5C0E-2280-4E34-B256-A9E0242BE92F}" type="slidenum">
              <a:rPr lang="uk-UA" smtClean="0"/>
              <a:pPr/>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3D86D5-A2B5-4CEF-A8DC-66CCA22C0972}" type="datetimeFigureOut">
              <a:rPr lang="uk-UA" smtClean="0"/>
              <a:pPr/>
              <a:t>23.01.2019</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DF5C0E-2280-4E34-B256-A9E0242BE92F}"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hyperlink" Target="https://www.thespruceeats.com/traditional-christmas-pudding-recipe-435070" TargetMode="External"/><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hyperlink" Target="https://www.thespruceeats.com/easy-traditional-hot-cross-bun-recipe-435194" TargetMode="External"/><Relationship Id="rId4" Type="http://schemas.openxmlformats.org/officeDocument/2006/relationships/hyperlink" Target="https://www.thespruceeats.com/traditional-british-christmas-cake-recipe-43511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rot="21441834">
            <a:off x="638886" y="2542712"/>
            <a:ext cx="8469252" cy="1754326"/>
          </a:xfrm>
          <a:prstGeom prst="rect">
            <a:avLst/>
          </a:prstGeom>
        </p:spPr>
        <p:style>
          <a:lnRef idx="1">
            <a:schemeClr val="accent4"/>
          </a:lnRef>
          <a:fillRef idx="2">
            <a:schemeClr val="accent4"/>
          </a:fillRef>
          <a:effectRef idx="1">
            <a:schemeClr val="accent4"/>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main cuisines </a:t>
            </a:r>
            <a:endParaRPr lang="uk-UA"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a:t>
            </a:r>
            <a:r>
              <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world</a:t>
            </a:r>
            <a:endPar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mph" presetSubtype="0" fill="hold" grpId="0" nodeType="clickEffect">
                                  <p:stCondLst>
                                    <p:cond delay="0"/>
                                  </p:stCondLst>
                                  <p:childTnLst>
                                    <p:animClr clrSpc="rgb">
                                      <p:cBhvr override="childStyle">
                                        <p:cTn id="6" dur="1900" fill="hold">
                                          <p:stCondLst>
                                            <p:cond delay="100"/>
                                          </p:stCondLst>
                                        </p:cTn>
                                        <p:tgtEl>
                                          <p:spTgt spid="4"/>
                                        </p:tgtEl>
                                        <p:attrNameLst>
                                          <p:attrName>style.color</p:attrName>
                                        </p:attrNameLst>
                                      </p:cBhvr>
                                      <p:to>
                                        <a:schemeClr val="accent2"/>
                                      </p:to>
                                    </p:animClr>
                                    <p:animClr clrSpc="rgb">
                                      <p:cBhvr>
                                        <p:cTn id="7" dur="1900" fill="hold">
                                          <p:stCondLst>
                                            <p:cond delay="100"/>
                                          </p:stCondLst>
                                        </p:cTn>
                                        <p:tgtEl>
                                          <p:spTgt spid="4"/>
                                        </p:tgtEl>
                                        <p:attrNameLst>
                                          <p:attrName>fillColor</p:attrName>
                                        </p:attrNameLst>
                                      </p:cBhvr>
                                      <p:to>
                                        <a:schemeClr val="accent2"/>
                                      </p:to>
                                    </p:animClr>
                                    <p:set>
                                      <p:cBhvr>
                                        <p:cTn id="8" dur="1900" fill="hold">
                                          <p:stCondLst>
                                            <p:cond delay="100"/>
                                          </p:stCondLst>
                                        </p:cTn>
                                        <p:tgtEl>
                                          <p:spTgt spid="4"/>
                                        </p:tgtEl>
                                        <p:attrNameLst>
                                          <p:attrName>fill.type</p:attrName>
                                        </p:attrNameLst>
                                      </p:cBhvr>
                                      <p:to>
                                        <p:strVal val="solid"/>
                                      </p:to>
                                    </p:set>
                                    <p:set>
                                      <p:cBhvr>
                                        <p:cTn id="9" dur="1900" fill="hold">
                                          <p:stCondLst>
                                            <p:cond delay="100"/>
                                          </p:stCondLst>
                                        </p:cTn>
                                        <p:tgtEl>
                                          <p:spTgt spid="4"/>
                                        </p:tgtEl>
                                        <p:attrNameLst>
                                          <p:attrName>fill.on</p:attrName>
                                        </p:attrNameLst>
                                      </p:cBhvr>
                                      <p:to>
                                        <p:strVal val="true"/>
                                      </p:to>
                                    </p:set>
                                    <p:animScale>
                                      <p:cBhvr>
                                        <p:cTn id="10" dur="200" fill="hold">
                                          <p:stCondLst>
                                            <p:cond delay="0"/>
                                          </p:stCondLst>
                                        </p:cTn>
                                        <p:tgtEl>
                                          <p:spTgt spid="4"/>
                                        </p:tgtEl>
                                      </p:cBhvr>
                                      <p:from x="100000" y="100000"/>
                                      <p:to x="100000" y="5000"/>
                                    </p:animScale>
                                    <p:animScale>
                                      <p:cBhvr>
                                        <p:cTn id="11" dur="200" fill="hold">
                                          <p:stCondLst>
                                            <p:cond delay="200"/>
                                          </p:stCondLst>
                                        </p:cTn>
                                        <p:tgtEl>
                                          <p:spTgt spid="4"/>
                                        </p:tgtEl>
                                      </p:cBhvr>
                                      <p:from x="100000" y="5000"/>
                                      <p:to x="120000" y="150000"/>
                                    </p:animScale>
                                    <p:animScale>
                                      <p:cBhvr>
                                        <p:cTn id="12" dur="600" fill="hold">
                                          <p:stCondLst>
                                            <p:cond delay="1400"/>
                                          </p:stCondLst>
                                        </p:cTn>
                                        <p:tgtEl>
                                          <p:spTgt spid="4"/>
                                        </p:tgtEl>
                                      </p:cBhvr>
                                      <p:to x="12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pic>
        <p:nvPicPr>
          <p:cNvPr id="7" name="Рисунок 6" descr="spaghetti+with+meat+sauce11.jpg"/>
          <p:cNvPicPr>
            <a:picLocks noChangeAspect="1"/>
          </p:cNvPicPr>
          <p:nvPr/>
        </p:nvPicPr>
        <p:blipFill>
          <a:blip r:embed="rId3" cstate="print"/>
          <a:stretch>
            <a:fillRect/>
          </a:stretch>
        </p:blipFill>
        <p:spPr>
          <a:xfrm rot="714227">
            <a:off x="1046782" y="898436"/>
            <a:ext cx="6646125" cy="44321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PizzaMargherita_xhm1p.jpg"/>
          <p:cNvPicPr>
            <a:picLocks noChangeAspect="1"/>
          </p:cNvPicPr>
          <p:nvPr/>
        </p:nvPicPr>
        <p:blipFill>
          <a:blip r:embed="rId4" cstate="print"/>
          <a:stretch>
            <a:fillRect/>
          </a:stretch>
        </p:blipFill>
        <p:spPr>
          <a:xfrm rot="20926677">
            <a:off x="700284" y="2067867"/>
            <a:ext cx="7855828" cy="39036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images.jpg"/>
          <p:cNvPicPr>
            <a:picLocks noChangeAspect="1"/>
          </p:cNvPicPr>
          <p:nvPr/>
        </p:nvPicPr>
        <p:blipFill>
          <a:blip r:embed="rId5" cstate="print"/>
          <a:stretch>
            <a:fillRect/>
          </a:stretch>
        </p:blipFill>
        <p:spPr>
          <a:xfrm rot="20716104">
            <a:off x="1783693" y="856718"/>
            <a:ext cx="4680519" cy="46805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descr="17515950-glasses-of-juise-with-leafs-and-fruits-on-table-on-bright-background.jpg"/>
          <p:cNvPicPr>
            <a:picLocks noChangeAspect="1"/>
          </p:cNvPicPr>
          <p:nvPr/>
        </p:nvPicPr>
        <p:blipFill>
          <a:blip r:embed="rId6" cstate="print"/>
          <a:stretch>
            <a:fillRect/>
          </a:stretch>
        </p:blipFill>
        <p:spPr>
          <a:xfrm rot="546859">
            <a:off x="2611895" y="2061290"/>
            <a:ext cx="5715000" cy="3860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amond(in)">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amond(in)">
                                      <p:cBhvr>
                                        <p:cTn id="2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Autofit/>
          </a:bodyPr>
          <a:lstStyle/>
          <a:p>
            <a:r>
              <a:rPr lang="en-US" b="1" dirty="0">
                <a:solidFill>
                  <a:srgbClr val="FF0000"/>
                </a:solidFill>
              </a:rPr>
              <a:t>The Food and Cooking </a:t>
            </a:r>
            <a:r>
              <a:rPr lang="en-US" b="1" dirty="0" smtClean="0">
                <a:solidFill>
                  <a:srgbClr val="FF0000"/>
                </a:solidFill>
              </a:rPr>
              <a:t>of Japan</a:t>
            </a:r>
            <a:endParaRPr lang="en-US" b="1" dirty="0">
              <a:solidFill>
                <a:srgbClr val="FF0000"/>
              </a:solidFill>
            </a:endParaRPr>
          </a:p>
        </p:txBody>
      </p:sp>
      <p:sp>
        <p:nvSpPr>
          <p:cNvPr id="5" name="Содержимое 4"/>
          <p:cNvSpPr>
            <a:spLocks noGrp="1"/>
          </p:cNvSpPr>
          <p:nvPr>
            <p:ph idx="1"/>
          </p:nvPr>
        </p:nvSpPr>
        <p:spPr>
          <a:xfrm>
            <a:off x="179512" y="1628800"/>
            <a:ext cx="8640960" cy="4968552"/>
          </a:xfrm>
        </p:spPr>
        <p:style>
          <a:lnRef idx="1">
            <a:schemeClr val="accent1"/>
          </a:lnRef>
          <a:fillRef idx="2">
            <a:schemeClr val="accent1"/>
          </a:fillRef>
          <a:effectRef idx="1">
            <a:schemeClr val="accent1"/>
          </a:effectRef>
          <a:fontRef idx="minor">
            <a:schemeClr val="dk1"/>
          </a:fontRef>
        </p:style>
        <p:txBody>
          <a:bodyPr>
            <a:noAutofit/>
          </a:bodyPr>
          <a:lstStyle/>
          <a:p>
            <a:pPr>
              <a:buNone/>
            </a:pPr>
            <a:r>
              <a:rPr lang="en-US" sz="2300" dirty="0" smtClean="0">
                <a:solidFill>
                  <a:srgbClr val="FF0000"/>
                </a:solidFill>
              </a:rPr>
              <a:t>		</a:t>
            </a:r>
            <a:r>
              <a:rPr lang="en-US" sz="2400" dirty="0" smtClean="0">
                <a:solidFill>
                  <a:srgbClr val="FF0000"/>
                </a:solidFill>
              </a:rPr>
              <a:t>The </a:t>
            </a:r>
            <a:r>
              <a:rPr lang="en-US" sz="2400" dirty="0">
                <a:solidFill>
                  <a:srgbClr val="FF0000"/>
                </a:solidFill>
              </a:rPr>
              <a:t>History of Japanese food is very much a large part of Japanese culture, and an integral part of the Japanese people's everyday lives, but how did it come to be? When was sushi conceived, and what is it that led to the sometimes complicated Japanese food etiquette? Let's take a quick look!</a:t>
            </a:r>
          </a:p>
          <a:p>
            <a:pPr>
              <a:buNone/>
            </a:pPr>
            <a:r>
              <a:rPr lang="en-US" sz="2400" dirty="0" smtClean="0">
                <a:solidFill>
                  <a:srgbClr val="FF0000"/>
                </a:solidFill>
              </a:rPr>
              <a:t>		One </a:t>
            </a:r>
            <a:r>
              <a:rPr lang="en-US" sz="2400" dirty="0">
                <a:solidFill>
                  <a:srgbClr val="FF0000"/>
                </a:solidFill>
              </a:rPr>
              <a:t>of the first things you notice about a Japanese meal is that traditionally all the different elements are separated into small dishes. It used to be considered bad form to have all the food in one bowl or on one plate! This is a dining style that originated in the Kamakura period, and it was mainly adopted from the classical Chinese style of serving food, as well as the way Buddhist tea ceremony is served.</a:t>
            </a:r>
          </a:p>
          <a:p>
            <a:pPr algn="just">
              <a:buNone/>
            </a:pPr>
            <a:endParaRPr lang="uk-UA" sz="2300" b="1" u="sng"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bg/>
                                          </p:spTgt>
                                        </p:tgtEl>
                                        <p:attrNameLst>
                                          <p:attrName>style.visibility</p:attrName>
                                        </p:attrNameLst>
                                      </p:cBhvr>
                                      <p:to>
                                        <p:strVal val="visible"/>
                                      </p:to>
                                    </p:set>
                                    <p:animEffect transition="in" filter="wipe(down)">
                                      <p:cBhvr>
                                        <p:cTn id="10" dur="500"/>
                                        <p:tgtEl>
                                          <p:spTgt spid="5">
                                            <p:bg/>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ipe(down)">
                                      <p:cBhvr>
                                        <p:cTn id="13" dur="500"/>
                                        <p:tgtEl>
                                          <p:spTgt spid="5">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wipe(down)">
                                      <p:cBhvr>
                                        <p:cTn id="16"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0000" r="-20000"/>
          </a:stretch>
        </a:blipFill>
        <a:effectLst/>
      </p:bgPr>
    </p:bg>
    <p:spTree>
      <p:nvGrpSpPr>
        <p:cNvPr id="1" name=""/>
        <p:cNvGrpSpPr/>
        <p:nvPr/>
      </p:nvGrpSpPr>
      <p:grpSpPr>
        <a:xfrm>
          <a:off x="0" y="0"/>
          <a:ext cx="0" cy="0"/>
          <a:chOff x="0" y="0"/>
          <a:chExt cx="0" cy="0"/>
        </a:xfrm>
      </p:grpSpPr>
      <p:pic>
        <p:nvPicPr>
          <p:cNvPr id="6" name="Рисунок 5" descr="1e8c493c4d63898f5a8abaafc8d4908c.jpg"/>
          <p:cNvPicPr>
            <a:picLocks noChangeAspect="1"/>
          </p:cNvPicPr>
          <p:nvPr/>
        </p:nvPicPr>
        <p:blipFill>
          <a:blip r:embed="rId3" cstate="print"/>
          <a:stretch>
            <a:fillRect/>
          </a:stretch>
        </p:blipFill>
        <p:spPr>
          <a:xfrm rot="20426772">
            <a:off x="-177123" y="347465"/>
            <a:ext cx="6065053" cy="45078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Рисунок 8" descr="2904-d406060a67c91448.jpg"/>
          <p:cNvPicPr>
            <a:picLocks noChangeAspect="1"/>
          </p:cNvPicPr>
          <p:nvPr/>
        </p:nvPicPr>
        <p:blipFill>
          <a:blip r:embed="rId4" cstate="print"/>
          <a:stretch>
            <a:fillRect/>
          </a:stretch>
        </p:blipFill>
        <p:spPr>
          <a:xfrm rot="804831">
            <a:off x="2699379" y="2304316"/>
            <a:ext cx="6059056" cy="40365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Рисунок 11" descr="0_b44c9_30705b20_XL.jpg"/>
          <p:cNvPicPr>
            <a:picLocks noChangeAspect="1"/>
          </p:cNvPicPr>
          <p:nvPr/>
        </p:nvPicPr>
        <p:blipFill>
          <a:blip r:embed="rId5" cstate="print"/>
          <a:stretch>
            <a:fillRect/>
          </a:stretch>
        </p:blipFill>
        <p:spPr>
          <a:xfrm>
            <a:off x="683568" y="980728"/>
            <a:ext cx="7812360" cy="52049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amond(in)">
                                      <p:cBhvr>
                                        <p:cTn id="1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 name="Прямоугольник 1"/>
          <p:cNvSpPr/>
          <p:nvPr/>
        </p:nvSpPr>
        <p:spPr>
          <a:xfrm rot="20983425">
            <a:off x="105982" y="16101"/>
            <a:ext cx="6296289" cy="1754326"/>
          </a:xfrm>
          <a:prstGeom prst="rect">
            <a:avLst/>
          </a:prstGeom>
        </p:spPr>
        <p:style>
          <a:lnRef idx="1">
            <a:schemeClr val="accent3"/>
          </a:lnRef>
          <a:fillRef idx="2">
            <a:schemeClr val="accent3"/>
          </a:fillRef>
          <a:effectRef idx="1">
            <a:schemeClr val="accent3"/>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571500" indent="-571500"/>
            <a:r>
              <a:rPr lang="en-US" sz="5400" b="1" dirty="0" smtClean="0">
                <a:solidFill>
                  <a:srgbClr val="FF0000"/>
                </a:solidFill>
              </a:rPr>
              <a:t>Role plays or situational plays</a:t>
            </a:r>
            <a:endParaRPr lang="uk-UA" sz="5400" dirty="0">
              <a:solidFill>
                <a:srgbClr val="FF0000"/>
              </a:solidFill>
            </a:endParaRPr>
          </a:p>
        </p:txBody>
      </p:sp>
      <p:sp>
        <p:nvSpPr>
          <p:cNvPr id="3" name="Прямоугольник 2"/>
          <p:cNvSpPr/>
          <p:nvPr/>
        </p:nvSpPr>
        <p:spPr>
          <a:xfrm rot="20848549">
            <a:off x="307298" y="2177228"/>
            <a:ext cx="8670997" cy="3785652"/>
          </a:xfrm>
          <a:prstGeom prst="rect">
            <a:avLst/>
          </a:prstGeom>
        </p:spPr>
        <p:style>
          <a:lnRef idx="1">
            <a:schemeClr val="accent5"/>
          </a:lnRef>
          <a:fillRef idx="2">
            <a:schemeClr val="accent5"/>
          </a:fillRef>
          <a:effectRef idx="1">
            <a:schemeClr val="accent5"/>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r>
              <a:rPr 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You are meeting at the supermarket </a:t>
            </a:r>
            <a:r>
              <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with </a:t>
            </a:r>
            <a:r>
              <a:rPr 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you classmate. You are speaking about </a:t>
            </a:r>
            <a:r>
              <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a:t>
            </a:r>
            <a:r>
              <a:rPr 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preparation to Christmas.</a:t>
            </a:r>
            <a:endParaRPr lang="uk-UA"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Прямоугольник 3"/>
          <p:cNvSpPr/>
          <p:nvPr/>
        </p:nvSpPr>
        <p:spPr>
          <a:xfrm rot="20848549">
            <a:off x="325886" y="2829528"/>
            <a:ext cx="8670997"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r>
              <a:rPr 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You are at the English family and they are going to celebrate Christmas</a:t>
            </a:r>
            <a:endParaRPr lang="uk-UA"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Прямоугольник 5"/>
          <p:cNvSpPr/>
          <p:nvPr/>
        </p:nvSpPr>
        <p:spPr>
          <a:xfrm rot="20848549">
            <a:off x="478286" y="2612596"/>
            <a:ext cx="8670997" cy="3046988"/>
          </a:xfrm>
          <a:prstGeom prst="rect">
            <a:avLst/>
          </a:prstGeom>
        </p:spPr>
        <p:style>
          <a:lnRef idx="1">
            <a:schemeClr val="accent5"/>
          </a:lnRef>
          <a:fillRef idx="2">
            <a:schemeClr val="accent5"/>
          </a:fillRef>
          <a:effectRef idx="1">
            <a:schemeClr val="accent5"/>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r>
              <a:rPr 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You are at the pizza bar, you have invited your girl-friend to drink a cup of coffee and to eat pizza.</a:t>
            </a:r>
            <a:endParaRPr lang="uk-UA"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Прямоугольник 6"/>
          <p:cNvSpPr/>
          <p:nvPr/>
        </p:nvSpPr>
        <p:spPr>
          <a:xfrm rot="20848549">
            <a:off x="630686" y="2764996"/>
            <a:ext cx="8670997" cy="3046988"/>
          </a:xfrm>
          <a:prstGeom prst="rect">
            <a:avLst/>
          </a:prstGeom>
        </p:spPr>
        <p:style>
          <a:lnRef idx="1">
            <a:schemeClr val="accent5"/>
          </a:lnRef>
          <a:fillRef idx="2">
            <a:schemeClr val="accent5"/>
          </a:fillRef>
          <a:effectRef idx="1">
            <a:schemeClr val="accent5"/>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r>
              <a:rPr lang="en-US"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You have already come to the Japanese restaurant. You are alone and you are speaking with the waiter.</a:t>
            </a:r>
            <a:endParaRPr lang="uk-UA"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xit" presetSubtype="16" fill="hold" grpId="1" nodeType="clickEffect">
                                  <p:stCondLst>
                                    <p:cond delay="0"/>
                                  </p:stCondLst>
                                  <p:childTnLst>
                                    <p:animEffect transition="out" filter="diamond(in)">
                                      <p:cBhvr>
                                        <p:cTn id="16" dur="2000"/>
                                        <p:tgtEl>
                                          <p:spTgt spid="3"/>
                                        </p:tgtEl>
                                      </p:cBhvr>
                                    </p:animEffect>
                                    <p:set>
                                      <p:cBhvr>
                                        <p:cTn id="17" dur="1" fill="hold">
                                          <p:stCondLst>
                                            <p:cond delay="1999"/>
                                          </p:stCondLst>
                                        </p:cTn>
                                        <p:tgtEl>
                                          <p:spTgt spid="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amond(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xit" presetSubtype="16" fill="hold" grpId="1" nodeType="clickEffect">
                                  <p:stCondLst>
                                    <p:cond delay="0"/>
                                  </p:stCondLst>
                                  <p:childTnLst>
                                    <p:animEffect transition="out" filter="diamond(in)">
                                      <p:cBhvr>
                                        <p:cTn id="26" dur="2000"/>
                                        <p:tgtEl>
                                          <p:spTgt spid="4"/>
                                        </p:tgtEl>
                                      </p:cBhvr>
                                    </p:animEffect>
                                    <p:set>
                                      <p:cBhvr>
                                        <p:cTn id="27" dur="1" fill="hold">
                                          <p:stCondLst>
                                            <p:cond delay="1999"/>
                                          </p:stCondLst>
                                        </p:cTn>
                                        <p:tgtEl>
                                          <p:spTgt spid="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diamond(in)">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xit" presetSubtype="16" fill="hold" grpId="1" nodeType="clickEffect">
                                  <p:stCondLst>
                                    <p:cond delay="0"/>
                                  </p:stCondLst>
                                  <p:childTnLst>
                                    <p:animEffect transition="out" filter="diamond(in)">
                                      <p:cBhvr>
                                        <p:cTn id="36" dur="2000"/>
                                        <p:tgtEl>
                                          <p:spTgt spid="6"/>
                                        </p:tgtEl>
                                      </p:cBhvr>
                                    </p:animEffect>
                                    <p:set>
                                      <p:cBhvr>
                                        <p:cTn id="37" dur="1" fill="hold">
                                          <p:stCondLst>
                                            <p:cond delay="1999"/>
                                          </p:stCondLst>
                                        </p:cTn>
                                        <p:tgtEl>
                                          <p:spTgt spid="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diamond(in)">
                                      <p:cBhvr>
                                        <p:cTn id="42" dur="2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xit" presetSubtype="16" fill="hold" grpId="1" nodeType="clickEffect">
                                  <p:stCondLst>
                                    <p:cond delay="0"/>
                                  </p:stCondLst>
                                  <p:childTnLst>
                                    <p:animEffect transition="out" filter="diamond(in)">
                                      <p:cBhvr>
                                        <p:cTn id="46" dur="2000"/>
                                        <p:tgtEl>
                                          <p:spTgt spid="7"/>
                                        </p:tgtEl>
                                      </p:cBhvr>
                                    </p:animEffect>
                                    <p:set>
                                      <p:cBhvr>
                                        <p:cTn id="47"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4" grpId="1" animBg="1"/>
      <p:bldP spid="6" grpId="0" animBg="1"/>
      <p:bldP spid="6" grpId="1" animBg="1"/>
      <p:bldP spid="7" grpId="0" animBg="1"/>
      <p:bldP spid="7"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2000" r="-22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2" name="Рисунок 1" descr="8530448431.png"/>
          <p:cNvPicPr>
            <a:picLocks noChangeAspect="1"/>
          </p:cNvPicPr>
          <p:nvPr/>
        </p:nvPicPr>
        <p:blipFill>
          <a:blip r:embed="rId2" cstate="print"/>
          <a:stretch>
            <a:fillRect/>
          </a:stretch>
        </p:blipFill>
        <p:spPr>
          <a:xfrm>
            <a:off x="0" y="0"/>
            <a:ext cx="9144000" cy="6858000"/>
          </a:xfrm>
          <a:prstGeom prst="rect">
            <a:avLst/>
          </a:prstGeom>
        </p:spPr>
      </p:pic>
      <p:sp>
        <p:nvSpPr>
          <p:cNvPr id="3" name="Прямоугольник 2"/>
          <p:cNvSpPr/>
          <p:nvPr/>
        </p:nvSpPr>
        <p:spPr>
          <a:xfrm>
            <a:off x="2411760" y="3789040"/>
            <a:ext cx="4504246" cy="224676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To write the </a:t>
            </a:r>
            <a:r>
              <a:rPr lang="en-US" sz="28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Composition</a:t>
            </a:r>
          </a:p>
          <a:p>
            <a:pPr algn="ctr"/>
            <a:r>
              <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a:t>
            </a:r>
            <a:r>
              <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 the theme </a:t>
            </a:r>
          </a:p>
          <a:p>
            <a:pPr algn="ctr"/>
            <a:r>
              <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“My favorite</a:t>
            </a:r>
          </a:p>
          <a:p>
            <a:pPr algn="ctr"/>
            <a:r>
              <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cuisine”</a:t>
            </a:r>
          </a:p>
          <a:p>
            <a:pPr algn="ctr"/>
            <a:r>
              <a:rPr lang="en-US" sz="28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To prepare to the test</a:t>
            </a:r>
            <a:endParaRPr lang="ru-RU" sz="2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27784" y="260648"/>
            <a:ext cx="3538736" cy="1143000"/>
          </a:xfrm>
        </p:spPr>
        <p:style>
          <a:lnRef idx="1">
            <a:schemeClr val="dk1"/>
          </a:lnRef>
          <a:fillRef idx="2">
            <a:schemeClr val="dk1"/>
          </a:fillRef>
          <a:effectRef idx="1">
            <a:schemeClr val="dk1"/>
          </a:effectRef>
          <a:fontRef idx="minor">
            <a:schemeClr val="dk1"/>
          </a:fontRef>
        </p:style>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aim: </a:t>
            </a:r>
            <a:endParaRPr lang="uk-UA"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Содержимое 2"/>
          <p:cNvSpPr>
            <a:spLocks noGrp="1"/>
          </p:cNvSpPr>
          <p:nvPr>
            <p:ph idx="1"/>
          </p:nvPr>
        </p:nvSpPr>
        <p:spPr/>
        <p:style>
          <a:lnRef idx="1">
            <a:schemeClr val="dk1"/>
          </a:lnRef>
          <a:fillRef idx="2">
            <a:schemeClr val="dk1"/>
          </a:fillRef>
          <a:effectRef idx="1">
            <a:schemeClr val="dk1"/>
          </a:effectRef>
          <a:fontRef idx="minor">
            <a:schemeClr val="dk1"/>
          </a:fontRef>
        </p:style>
        <p:txBody>
          <a:bodyPr/>
          <a:lstStyle/>
          <a:p>
            <a:pPr>
              <a:buNone/>
            </a:pPr>
            <a:r>
              <a:rPr lang="en-US" dirty="0" smtClean="0"/>
              <a:t>	</a:t>
            </a:r>
            <a:r>
              <a:rPr lang="en-US" sz="3600" b="1" dirty="0" smtClean="0">
                <a:solidFill>
                  <a:schemeClr val="tx1">
                    <a:lumMod val="95000"/>
                    <a:lumOff val="5000"/>
                  </a:schemeClr>
                </a:solidFill>
              </a:rPr>
              <a:t>to </a:t>
            </a:r>
            <a:r>
              <a:rPr lang="en-US" sz="3600" b="1" dirty="0">
                <a:solidFill>
                  <a:schemeClr val="tx1">
                    <a:lumMod val="95000"/>
                    <a:lumOff val="5000"/>
                  </a:schemeClr>
                </a:solidFill>
              </a:rPr>
              <a:t>learn about the peculiarities of the Ukrainian, English, Italian and Japanese cuisines, to repeat the lexical material learned on the theme, to practice in speaking, reading, listening and writing, to understand that Ukrainian national cuisine is one of the most wonderful in the world.</a:t>
            </a:r>
            <a:endParaRPr lang="uk-UA" b="1" dirty="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bg/>
                                          </p:spTgt>
                                        </p:tgtEl>
                                        <p:attrNameLst>
                                          <p:attrName>style.visibility</p:attrName>
                                        </p:attrNameLst>
                                      </p:cBhvr>
                                      <p:to>
                                        <p:strVal val="visible"/>
                                      </p:to>
                                    </p:set>
                                    <p:anim calcmode="lin" valueType="num">
                                      <p:cBhvr additive="base">
                                        <p:cTn id="11"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2" dur="500" fill="hold"/>
                                        <p:tgtEl>
                                          <p:spTgt spid="3">
                                            <p:bg/>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27784" y="260648"/>
            <a:ext cx="3538736" cy="1143000"/>
          </a:xfrm>
        </p:spPr>
        <p:style>
          <a:lnRef idx="1">
            <a:schemeClr val="dk1"/>
          </a:lnRef>
          <a:fillRef idx="2">
            <a:schemeClr val="dk1"/>
          </a:fillRef>
          <a:effectRef idx="1">
            <a:schemeClr val="dk1"/>
          </a:effectRef>
          <a:fontRef idx="minor">
            <a:schemeClr val="dk1"/>
          </a:fontRef>
        </p:style>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b="1" u="sng" dirty="0">
                <a:solidFill>
                  <a:srgbClr val="FF0000"/>
                </a:solidFill>
              </a:rPr>
              <a:t>The motto:</a:t>
            </a:r>
            <a:r>
              <a:rPr lang="en-US" sz="5400" b="1" dirty="0">
                <a:solidFill>
                  <a:srgbClr val="FF0000"/>
                </a:solidFill>
              </a:rPr>
              <a:t> </a:t>
            </a:r>
            <a:endParaRPr lang="uk-UA" sz="5400" b="1" spc="50" dirty="0">
              <a:ln w="11430"/>
              <a:solidFill>
                <a:srgbClr val="FF0000"/>
              </a:solidFill>
              <a:effectLst>
                <a:outerShdw blurRad="76200" dist="50800" dir="5400000" algn="tl" rotWithShape="0">
                  <a:srgbClr val="000000">
                    <a:alpha val="65000"/>
                  </a:srgbClr>
                </a:outerShdw>
              </a:effectLst>
            </a:endParaRPr>
          </a:p>
        </p:txBody>
      </p:sp>
      <p:sp>
        <p:nvSpPr>
          <p:cNvPr id="3" name="Содержимое 2"/>
          <p:cNvSpPr>
            <a:spLocks noGrp="1"/>
          </p:cNvSpPr>
          <p:nvPr>
            <p:ph idx="1"/>
          </p:nvPr>
        </p:nvSpPr>
        <p:spPr>
          <a:xfrm>
            <a:off x="0" y="1600200"/>
            <a:ext cx="9144000" cy="4349080"/>
          </a:xfrm>
        </p:spPr>
        <p:style>
          <a:lnRef idx="1">
            <a:schemeClr val="dk1"/>
          </a:lnRef>
          <a:fillRef idx="2">
            <a:schemeClr val="dk1"/>
          </a:fillRef>
          <a:effectRef idx="1">
            <a:schemeClr val="dk1"/>
          </a:effectRef>
          <a:fontRef idx="minor">
            <a:schemeClr val="dk1"/>
          </a:fontRef>
        </p:style>
        <p:txBody>
          <a:bodyPr>
            <a:normAutofit/>
          </a:bodyPr>
          <a:lstStyle/>
          <a:p>
            <a:pPr>
              <a:buNone/>
            </a:pPr>
            <a:r>
              <a:rPr lang="en-US" sz="2800" b="1" i="1" dirty="0" smtClean="0">
                <a:solidFill>
                  <a:srgbClr val="FF0000"/>
                </a:solidFill>
              </a:rPr>
              <a:t>“</a:t>
            </a:r>
            <a:r>
              <a:rPr lang="en-US" sz="2800" b="1" i="1" dirty="0">
                <a:solidFill>
                  <a:srgbClr val="FF0000"/>
                </a:solidFill>
              </a:rPr>
              <a:t>Don`t wait until everything is just right</a:t>
            </a:r>
            <a:endParaRPr lang="uk-UA" sz="2800" dirty="0">
              <a:solidFill>
                <a:srgbClr val="FF0000"/>
              </a:solidFill>
            </a:endParaRPr>
          </a:p>
          <a:p>
            <a:pPr>
              <a:buNone/>
            </a:pPr>
            <a:r>
              <a:rPr lang="en-US" sz="2800" b="1" i="1" dirty="0" smtClean="0">
                <a:solidFill>
                  <a:srgbClr val="FF0000"/>
                </a:solidFill>
              </a:rPr>
              <a:t>	It </a:t>
            </a:r>
            <a:r>
              <a:rPr lang="en-US" sz="2800" b="1" i="1" dirty="0">
                <a:solidFill>
                  <a:srgbClr val="FF0000"/>
                </a:solidFill>
              </a:rPr>
              <a:t>will never be perfect</a:t>
            </a:r>
            <a:endParaRPr lang="uk-UA" sz="2800" dirty="0">
              <a:solidFill>
                <a:srgbClr val="FF0000"/>
              </a:solidFill>
            </a:endParaRPr>
          </a:p>
          <a:p>
            <a:pPr>
              <a:buNone/>
            </a:pPr>
            <a:r>
              <a:rPr lang="en-US" sz="2800" b="1" i="1" dirty="0" smtClean="0">
                <a:solidFill>
                  <a:srgbClr val="FF0000"/>
                </a:solidFill>
              </a:rPr>
              <a:t>		There </a:t>
            </a:r>
            <a:r>
              <a:rPr lang="en-US" sz="2800" b="1" i="1" dirty="0">
                <a:solidFill>
                  <a:srgbClr val="FF0000"/>
                </a:solidFill>
              </a:rPr>
              <a:t>will always be challenges, obstacles</a:t>
            </a:r>
            <a:endParaRPr lang="uk-UA" sz="2800" dirty="0">
              <a:solidFill>
                <a:srgbClr val="FF0000"/>
              </a:solidFill>
            </a:endParaRPr>
          </a:p>
          <a:p>
            <a:pPr>
              <a:buNone/>
            </a:pPr>
            <a:r>
              <a:rPr lang="en-US" sz="2800" b="1" i="1" dirty="0" smtClean="0">
                <a:solidFill>
                  <a:srgbClr val="FF0000"/>
                </a:solidFill>
              </a:rPr>
              <a:t>			And </a:t>
            </a:r>
            <a:r>
              <a:rPr lang="en-US" sz="2800" b="1" i="1" dirty="0">
                <a:solidFill>
                  <a:srgbClr val="FF0000"/>
                </a:solidFill>
              </a:rPr>
              <a:t>less than perfect </a:t>
            </a:r>
            <a:r>
              <a:rPr lang="en-US" sz="2800" b="1" i="1" dirty="0" smtClean="0">
                <a:solidFill>
                  <a:srgbClr val="FF0000"/>
                </a:solidFill>
              </a:rPr>
              <a:t>conditions.</a:t>
            </a:r>
            <a:endParaRPr lang="uk-UA" sz="2800" dirty="0" smtClean="0">
              <a:solidFill>
                <a:srgbClr val="FF0000"/>
              </a:solidFill>
            </a:endParaRPr>
          </a:p>
          <a:p>
            <a:pPr>
              <a:buNone/>
            </a:pPr>
            <a:r>
              <a:rPr lang="en-US" sz="2800" b="1" i="1" dirty="0" smtClean="0">
                <a:solidFill>
                  <a:srgbClr val="FF0000"/>
                </a:solidFill>
              </a:rPr>
              <a:t>				So what</a:t>
            </a:r>
            <a:r>
              <a:rPr lang="uk-UA" sz="2800" b="1" i="1" dirty="0" smtClean="0">
                <a:solidFill>
                  <a:srgbClr val="FF0000"/>
                </a:solidFill>
              </a:rPr>
              <a:t>? </a:t>
            </a:r>
            <a:r>
              <a:rPr lang="en-US" sz="2800" b="1" i="1" dirty="0" smtClean="0">
                <a:solidFill>
                  <a:srgbClr val="FF0000"/>
                </a:solidFill>
              </a:rPr>
              <a:t>Get started now.</a:t>
            </a:r>
            <a:endParaRPr lang="uk-UA" sz="2800" dirty="0" smtClean="0">
              <a:solidFill>
                <a:srgbClr val="FF0000"/>
              </a:solidFill>
            </a:endParaRPr>
          </a:p>
          <a:p>
            <a:pPr>
              <a:buNone/>
            </a:pPr>
            <a:r>
              <a:rPr lang="en-US" sz="2800" b="1" i="1" dirty="0" smtClean="0">
                <a:solidFill>
                  <a:srgbClr val="FF0000"/>
                </a:solidFill>
              </a:rPr>
              <a:t>			With </a:t>
            </a:r>
            <a:r>
              <a:rPr lang="en-US" sz="2800" b="1" i="1" dirty="0">
                <a:solidFill>
                  <a:srgbClr val="FF0000"/>
                </a:solidFill>
              </a:rPr>
              <a:t>each step you take, you will grow stronger,</a:t>
            </a:r>
            <a:endParaRPr lang="uk-UA" sz="2800" dirty="0">
              <a:solidFill>
                <a:srgbClr val="FF0000"/>
              </a:solidFill>
            </a:endParaRPr>
          </a:p>
          <a:p>
            <a:pPr>
              <a:buNone/>
            </a:pPr>
            <a:r>
              <a:rPr lang="en-US" sz="2800" b="1" i="1" dirty="0" smtClean="0">
                <a:solidFill>
                  <a:srgbClr val="FF0000"/>
                </a:solidFill>
              </a:rPr>
              <a:t>		More </a:t>
            </a:r>
            <a:r>
              <a:rPr lang="en-US" sz="2800" b="1" i="1" dirty="0">
                <a:solidFill>
                  <a:srgbClr val="FF0000"/>
                </a:solidFill>
              </a:rPr>
              <a:t>and more skilled, more and more self-confident</a:t>
            </a:r>
            <a:endParaRPr lang="uk-UA" sz="2800" dirty="0">
              <a:solidFill>
                <a:srgbClr val="FF0000"/>
              </a:solidFill>
            </a:endParaRPr>
          </a:p>
          <a:p>
            <a:pPr>
              <a:buNone/>
            </a:pPr>
            <a:r>
              <a:rPr lang="en-US" sz="2800" b="1" i="1" dirty="0" smtClean="0">
                <a:solidFill>
                  <a:srgbClr val="FF0000"/>
                </a:solidFill>
              </a:rPr>
              <a:t>	And </a:t>
            </a:r>
            <a:r>
              <a:rPr lang="en-US" sz="2800" b="1" i="1" dirty="0">
                <a:solidFill>
                  <a:srgbClr val="FF0000"/>
                </a:solidFill>
              </a:rPr>
              <a:t>more and more successful ”</a:t>
            </a:r>
            <a:endParaRPr lang="uk-UA" sz="2800" dirty="0">
              <a:solidFill>
                <a:srgbClr val="FF0000"/>
              </a:solidFill>
            </a:endParaRPr>
          </a:p>
          <a:p>
            <a:pPr>
              <a:buNone/>
            </a:pPr>
            <a:endParaRPr lang="uk-UA"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checkerboard(across)">
                                      <p:cBhvr>
                                        <p:cTn id="10" dur="500"/>
                                        <p:tgtEl>
                                          <p:spTgt spid="3">
                                            <p:bg/>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heckerboard(across)">
                                      <p:cBhvr>
                                        <p:cTn id="13" dur="500"/>
                                        <p:tgtEl>
                                          <p:spTgt spid="3">
                                            <p:txEl>
                                              <p:pRg st="0" end="0"/>
                                            </p:txEl>
                                          </p:spTgt>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checkerboard(across)">
                                      <p:cBhvr>
                                        <p:cTn id="16" dur="500"/>
                                        <p:tgtEl>
                                          <p:spTgt spid="3">
                                            <p:txEl>
                                              <p:pRg st="1" end="1"/>
                                            </p:txEl>
                                          </p:spTgt>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heckerboard(across)">
                                      <p:cBhvr>
                                        <p:cTn id="19" dur="500"/>
                                        <p:tgtEl>
                                          <p:spTgt spid="3">
                                            <p:txEl>
                                              <p:pRg st="2" end="2"/>
                                            </p:txEl>
                                          </p:spTgt>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checkerboard(across)">
                                      <p:cBhvr>
                                        <p:cTn id="25" dur="500"/>
                                        <p:tgtEl>
                                          <p:spTgt spid="3">
                                            <p:txEl>
                                              <p:pRg st="4" end="4"/>
                                            </p:txEl>
                                          </p:spTgt>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checkerboard(across)">
                                      <p:cBhvr>
                                        <p:cTn id="28" dur="500"/>
                                        <p:tgtEl>
                                          <p:spTgt spid="3">
                                            <p:txEl>
                                              <p:pRg st="5" end="5"/>
                                            </p:txEl>
                                          </p:spTgt>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checkerboard(across)">
                                      <p:cBhvr>
                                        <p:cTn id="31" dur="500"/>
                                        <p:tgtEl>
                                          <p:spTgt spid="3">
                                            <p:txEl>
                                              <p:pRg st="6" end="6"/>
                                            </p:txEl>
                                          </p:spTgt>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checkerboard(across)">
                                      <p:cBhvr>
                                        <p:cTn id="3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6632"/>
            <a:ext cx="8229600" cy="1143000"/>
          </a:xfrm>
        </p:spPr>
        <p:style>
          <a:lnRef idx="1">
            <a:schemeClr val="accent3"/>
          </a:lnRef>
          <a:fillRef idx="2">
            <a:schemeClr val="accent3"/>
          </a:fillRef>
          <a:effectRef idx="1">
            <a:schemeClr val="accent3"/>
          </a:effectRef>
          <a:fontRef idx="minor">
            <a:schemeClr val="dk1"/>
          </a:fontRef>
        </p:style>
        <p:txBody>
          <a:bodyPr>
            <a:normAutofit/>
          </a:bodyPr>
          <a:lstStyle/>
          <a:p>
            <a:r>
              <a:rPr lang="en-US" sz="6000" b="1" u="sng" dirty="0">
                <a:solidFill>
                  <a:srgbClr val="FF0000"/>
                </a:solidFill>
              </a:rPr>
              <a:t>The plan of the </a:t>
            </a:r>
            <a:r>
              <a:rPr lang="en-US" sz="6000" b="1" u="sng" dirty="0" smtClean="0">
                <a:solidFill>
                  <a:srgbClr val="FF0000"/>
                </a:solidFill>
              </a:rPr>
              <a:t>lesson:</a:t>
            </a:r>
            <a:endParaRPr lang="uk-UA" sz="6000" dirty="0">
              <a:solidFill>
                <a:srgbClr val="FF0000"/>
              </a:solidFill>
            </a:endParaRPr>
          </a:p>
        </p:txBody>
      </p:sp>
      <p:sp>
        <p:nvSpPr>
          <p:cNvPr id="3" name="Содержимое 2"/>
          <p:cNvSpPr>
            <a:spLocks noGrp="1"/>
          </p:cNvSpPr>
          <p:nvPr>
            <p:ph idx="1"/>
          </p:nvPr>
        </p:nvSpPr>
        <p:spPr>
          <a:xfrm>
            <a:off x="457200" y="1412776"/>
            <a:ext cx="8229600" cy="5184576"/>
          </a:xfrm>
        </p:spPr>
        <p:style>
          <a:lnRef idx="1">
            <a:schemeClr val="accent3"/>
          </a:lnRef>
          <a:fillRef idx="2">
            <a:schemeClr val="accent3"/>
          </a:fillRef>
          <a:effectRef idx="1">
            <a:schemeClr val="accent3"/>
          </a:effectRef>
          <a:fontRef idx="minor">
            <a:schemeClr val="dk1"/>
          </a:fontRef>
        </p:style>
        <p:txBody>
          <a:bodyPr>
            <a:normAutofit fontScale="70000" lnSpcReduction="20000"/>
          </a:bodyPr>
          <a:lstStyle/>
          <a:p>
            <a:pPr marL="571500" lvl="0" indent="-571500">
              <a:buFont typeface="+mj-lt"/>
              <a:buAutoNum type="romanUcPeriod"/>
            </a:pPr>
            <a:r>
              <a:rPr lang="en-US" b="1" dirty="0"/>
              <a:t>Greeting with pupils.</a:t>
            </a:r>
            <a:endParaRPr lang="uk-UA" dirty="0"/>
          </a:p>
          <a:p>
            <a:pPr marL="571500" lvl="0" indent="-571500">
              <a:buFont typeface="+mj-lt"/>
              <a:buAutoNum type="romanUcPeriod"/>
            </a:pPr>
            <a:r>
              <a:rPr lang="en-US" b="1" dirty="0"/>
              <a:t>Introduction of the theme, the aim and the motto of the lesson.</a:t>
            </a:r>
            <a:endParaRPr lang="uk-UA" dirty="0"/>
          </a:p>
          <a:p>
            <a:pPr marL="571500" indent="-571500">
              <a:buFont typeface="+mj-lt"/>
              <a:buAutoNum type="romanUcPeriod"/>
            </a:pPr>
            <a:r>
              <a:rPr lang="en-US" b="1" dirty="0"/>
              <a:t>The introduction of the Ukrainian </a:t>
            </a:r>
            <a:r>
              <a:rPr lang="en-US" b="1" dirty="0" smtClean="0"/>
              <a:t>cuisine…</a:t>
            </a:r>
          </a:p>
          <a:p>
            <a:pPr marL="571500" indent="-571500">
              <a:buFont typeface="+mj-lt"/>
              <a:buAutoNum type="romanUcPeriod"/>
            </a:pPr>
            <a:r>
              <a:rPr lang="en-US" b="1" dirty="0"/>
              <a:t>The introduction of the English </a:t>
            </a:r>
            <a:r>
              <a:rPr lang="en-US" b="1" dirty="0" smtClean="0"/>
              <a:t>cuisine…</a:t>
            </a:r>
          </a:p>
          <a:p>
            <a:pPr marL="571500" lvl="0" indent="-571500">
              <a:buFont typeface="+mj-lt"/>
              <a:buAutoNum type="romanUcPeriod"/>
            </a:pPr>
            <a:r>
              <a:rPr lang="en-US" b="1" dirty="0"/>
              <a:t>The presentation of the Italian </a:t>
            </a:r>
            <a:r>
              <a:rPr lang="en-US" b="1" dirty="0" smtClean="0"/>
              <a:t>cuisine…</a:t>
            </a:r>
          </a:p>
          <a:p>
            <a:pPr marL="571500" lvl="0" indent="-571500">
              <a:buFont typeface="+mj-lt"/>
              <a:buAutoNum type="romanUcPeriod"/>
            </a:pPr>
            <a:r>
              <a:rPr lang="en-US" b="1" dirty="0"/>
              <a:t>The presentation of the Japanese </a:t>
            </a:r>
            <a:r>
              <a:rPr lang="en-US" b="1" dirty="0" smtClean="0"/>
              <a:t>cuisine…</a:t>
            </a:r>
          </a:p>
          <a:p>
            <a:pPr marL="571500" indent="-571500">
              <a:buFont typeface="+mj-lt"/>
              <a:buAutoNum type="romanUcPeriod"/>
            </a:pPr>
            <a:r>
              <a:rPr lang="en-US" b="1" dirty="0"/>
              <a:t>Role </a:t>
            </a:r>
            <a:r>
              <a:rPr lang="en-US" b="1" dirty="0" smtClean="0"/>
              <a:t>plays</a:t>
            </a:r>
            <a:r>
              <a:rPr lang="en-US" b="1" dirty="0" smtClean="0"/>
              <a:t> </a:t>
            </a:r>
            <a:r>
              <a:rPr lang="en-US" b="1" dirty="0"/>
              <a:t>or </a:t>
            </a:r>
            <a:r>
              <a:rPr lang="en-US" b="1"/>
              <a:t>situational </a:t>
            </a:r>
            <a:r>
              <a:rPr lang="en-US" b="1" smtClean="0"/>
              <a:t>plays</a:t>
            </a:r>
            <a:endParaRPr lang="uk-UA" dirty="0"/>
          </a:p>
          <a:p>
            <a:pPr marL="571500" lvl="0" indent="-571500">
              <a:buFont typeface="+mj-lt"/>
              <a:buAutoNum type="romanUcPeriod"/>
            </a:pPr>
            <a:r>
              <a:rPr lang="en-US" b="1" dirty="0"/>
              <a:t>Listening to the song or joke.</a:t>
            </a:r>
            <a:endParaRPr lang="uk-UA" dirty="0"/>
          </a:p>
          <a:p>
            <a:pPr marL="571500" lvl="0" indent="-571500">
              <a:buFont typeface="+mj-lt"/>
              <a:buAutoNum type="romanUcPeriod"/>
            </a:pPr>
            <a:r>
              <a:rPr lang="en-US" b="1" dirty="0"/>
              <a:t>Discussion on the proverbs:</a:t>
            </a:r>
            <a:endParaRPr lang="uk-UA" dirty="0"/>
          </a:p>
          <a:p>
            <a:pPr marL="571500" lvl="0" indent="-571500">
              <a:buFont typeface="+mj-lt"/>
              <a:buAutoNum type="romanUcPeriod"/>
            </a:pPr>
            <a:r>
              <a:rPr lang="en-US" b="1" dirty="0" smtClean="0"/>
              <a:t>Listening </a:t>
            </a:r>
            <a:r>
              <a:rPr lang="en-US" b="1" dirty="0"/>
              <a:t>to the text about cooking Christmas pudding.</a:t>
            </a:r>
            <a:endParaRPr lang="uk-UA" dirty="0"/>
          </a:p>
          <a:p>
            <a:pPr marL="571500" lvl="0" indent="-571500">
              <a:buFont typeface="+mj-lt"/>
              <a:buAutoNum type="romanUcPeriod"/>
            </a:pPr>
            <a:r>
              <a:rPr lang="en-US" b="1" dirty="0"/>
              <a:t>The test on the listening.</a:t>
            </a:r>
            <a:endParaRPr lang="uk-UA" dirty="0"/>
          </a:p>
          <a:p>
            <a:pPr marL="571500" lvl="0" indent="-571500">
              <a:buFont typeface="+mj-lt"/>
              <a:buAutoNum type="romanUcPeriod"/>
            </a:pPr>
            <a:r>
              <a:rPr lang="en-US" b="1" dirty="0"/>
              <a:t>The conclusion of the lesson.</a:t>
            </a:r>
            <a:endParaRPr lang="uk-UA" dirty="0"/>
          </a:p>
          <a:p>
            <a:pPr marL="571500" lvl="0" indent="-571500">
              <a:buFont typeface="+mj-lt"/>
              <a:buAutoNum type="romanUcPeriod"/>
            </a:pPr>
            <a:r>
              <a:rPr lang="en-US" b="1" dirty="0"/>
              <a:t>The estimation of the pupils work.</a:t>
            </a:r>
            <a:endParaRPr lang="uk-UA" dirty="0"/>
          </a:p>
          <a:p>
            <a:pPr marL="571500" lvl="0" indent="-571500">
              <a:buFont typeface="+mj-lt"/>
              <a:buAutoNum type="romanUcPeriod"/>
            </a:pPr>
            <a:r>
              <a:rPr lang="en-US" b="1" dirty="0"/>
              <a:t>The explanation of the home task</a:t>
            </a:r>
            <a:r>
              <a:rPr lang="en-US" b="1" dirty="0" smtClean="0"/>
              <a:t>.</a:t>
            </a:r>
            <a:endParaRPr lang="uk-U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checkerboard(across)">
                                      <p:cBhvr>
                                        <p:cTn id="10" dur="500"/>
                                        <p:tgtEl>
                                          <p:spTgt spid="3">
                                            <p:bg/>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heckerboard(across)">
                                      <p:cBhvr>
                                        <p:cTn id="13" dur="500"/>
                                        <p:tgtEl>
                                          <p:spTgt spid="3">
                                            <p:txEl>
                                              <p:pRg st="0" end="0"/>
                                            </p:txEl>
                                          </p:spTgt>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checkerboard(across)">
                                      <p:cBhvr>
                                        <p:cTn id="16" dur="500"/>
                                        <p:tgtEl>
                                          <p:spTgt spid="3">
                                            <p:txEl>
                                              <p:pRg st="1" end="1"/>
                                            </p:txEl>
                                          </p:spTgt>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heckerboard(across)">
                                      <p:cBhvr>
                                        <p:cTn id="19" dur="500"/>
                                        <p:tgtEl>
                                          <p:spTgt spid="3">
                                            <p:txEl>
                                              <p:pRg st="2" end="2"/>
                                            </p:txEl>
                                          </p:spTgt>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checkerboard(across)">
                                      <p:cBhvr>
                                        <p:cTn id="25" dur="500"/>
                                        <p:tgtEl>
                                          <p:spTgt spid="3">
                                            <p:txEl>
                                              <p:pRg st="4" end="4"/>
                                            </p:txEl>
                                          </p:spTgt>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checkerboard(across)">
                                      <p:cBhvr>
                                        <p:cTn id="28" dur="500"/>
                                        <p:tgtEl>
                                          <p:spTgt spid="3">
                                            <p:txEl>
                                              <p:pRg st="5" end="5"/>
                                            </p:txEl>
                                          </p:spTgt>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checkerboard(across)">
                                      <p:cBhvr>
                                        <p:cTn id="31" dur="500"/>
                                        <p:tgtEl>
                                          <p:spTgt spid="3">
                                            <p:txEl>
                                              <p:pRg st="6" end="6"/>
                                            </p:txEl>
                                          </p:spTgt>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checkerboard(across)">
                                      <p:cBhvr>
                                        <p:cTn id="34" dur="500"/>
                                        <p:tgtEl>
                                          <p:spTgt spid="3">
                                            <p:txEl>
                                              <p:pRg st="7" end="7"/>
                                            </p:txEl>
                                          </p:spTgt>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checkerboard(across)">
                                      <p:cBhvr>
                                        <p:cTn id="37" dur="500"/>
                                        <p:tgtEl>
                                          <p:spTgt spid="3">
                                            <p:txEl>
                                              <p:pRg st="8" end="8"/>
                                            </p:txEl>
                                          </p:spTgt>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checkerboard(across)">
                                      <p:cBhvr>
                                        <p:cTn id="40" dur="500"/>
                                        <p:tgtEl>
                                          <p:spTgt spid="3">
                                            <p:txEl>
                                              <p:pRg st="9" end="9"/>
                                            </p:txEl>
                                          </p:spTgt>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checkerboard(across)">
                                      <p:cBhvr>
                                        <p:cTn id="43" dur="500"/>
                                        <p:tgtEl>
                                          <p:spTgt spid="3">
                                            <p:txEl>
                                              <p:pRg st="10" end="10"/>
                                            </p:txEl>
                                          </p:spTgt>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checkerboard(across)">
                                      <p:cBhvr>
                                        <p:cTn id="46" dur="500"/>
                                        <p:tgtEl>
                                          <p:spTgt spid="3">
                                            <p:txEl>
                                              <p:pRg st="11" end="11"/>
                                            </p:txEl>
                                          </p:spTgt>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animEffect transition="in" filter="checkerboard(across)">
                                      <p:cBhvr>
                                        <p:cTn id="49" dur="500"/>
                                        <p:tgtEl>
                                          <p:spTgt spid="3">
                                            <p:txEl>
                                              <p:pRg st="12" end="12"/>
                                            </p:txEl>
                                          </p:spTgt>
                                        </p:tgtEl>
                                      </p:cBhvr>
                                    </p:animEffect>
                                  </p:childTnLst>
                                </p:cTn>
                              </p:par>
                              <p:par>
                                <p:cTn id="50" presetID="5" presetClass="entr" presetSubtype="10" fill="hold" grpId="0" nodeType="withEffect">
                                  <p:stCondLst>
                                    <p:cond delay="0"/>
                                  </p:stCondLst>
                                  <p:childTnLst>
                                    <p:set>
                                      <p:cBhvr>
                                        <p:cTn id="51" dur="1" fill="hold">
                                          <p:stCondLst>
                                            <p:cond delay="0"/>
                                          </p:stCondLst>
                                        </p:cTn>
                                        <p:tgtEl>
                                          <p:spTgt spid="3">
                                            <p:txEl>
                                              <p:pRg st="13" end="13"/>
                                            </p:txEl>
                                          </p:spTgt>
                                        </p:tgtEl>
                                        <p:attrNameLst>
                                          <p:attrName>style.visibility</p:attrName>
                                        </p:attrNameLst>
                                      </p:cBhvr>
                                      <p:to>
                                        <p:strVal val="visible"/>
                                      </p:to>
                                    </p:set>
                                    <p:animEffect transition="in" filter="checkerboard(across)">
                                      <p:cBhvr>
                                        <p:cTn id="52"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25000" r="-25000"/>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a:bodyPr>
          <a:lstStyle/>
          <a:p>
            <a:r>
              <a:rPr lang="en-US" sz="5400" b="1" dirty="0">
                <a:solidFill>
                  <a:srgbClr val="FF0000"/>
                </a:solidFill>
              </a:rPr>
              <a:t>History of Ukrainian </a:t>
            </a:r>
            <a:r>
              <a:rPr lang="en-US" sz="5400" b="1" dirty="0" smtClean="0">
                <a:solidFill>
                  <a:srgbClr val="FF0000"/>
                </a:solidFill>
              </a:rPr>
              <a:t>cuisine</a:t>
            </a:r>
            <a:endParaRPr lang="uk-UA" sz="5400" dirty="0">
              <a:solidFill>
                <a:srgbClr val="FF0000"/>
              </a:solidFill>
            </a:endParaRPr>
          </a:p>
        </p:txBody>
      </p:sp>
      <p:sp>
        <p:nvSpPr>
          <p:cNvPr id="5" name="Содержимое 4"/>
          <p:cNvSpPr>
            <a:spLocks noGrp="1"/>
          </p:cNvSpPr>
          <p:nvPr>
            <p:ph idx="1"/>
          </p:nvPr>
        </p:nvSpPr>
        <p:spPr>
          <a:xfrm>
            <a:off x="251520" y="1600200"/>
            <a:ext cx="8640960" cy="5069160"/>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algn="just">
              <a:buNone/>
            </a:pPr>
            <a:r>
              <a:rPr lang="en-US" sz="3400" dirty="0" smtClean="0">
                <a:solidFill>
                  <a:srgbClr val="FF0000"/>
                </a:solidFill>
              </a:rPr>
              <a:t>		</a:t>
            </a:r>
            <a:r>
              <a:rPr lang="en-US" sz="3600" b="1" dirty="0" smtClean="0">
                <a:solidFill>
                  <a:srgbClr val="FF0000"/>
                </a:solidFill>
              </a:rPr>
              <a:t>Ukrainian </a:t>
            </a:r>
            <a:r>
              <a:rPr lang="en-US" sz="3600" b="1" dirty="0">
                <a:solidFill>
                  <a:srgbClr val="FF0000"/>
                </a:solidFill>
              </a:rPr>
              <a:t>national cuisine developed in its main features in the early XIX century, and finally took shape in the first half of XX century. Ukrainian cuisine combines great amount of various regional customs. Furthermore, the Polish, Hungarian, Germanic, Turkish, Tatar and Russian culinary traditions had a notable influence on the uniqueness of its recipes.</a:t>
            </a:r>
          </a:p>
          <a:p>
            <a:pPr algn="just">
              <a:buNone/>
            </a:pPr>
            <a:r>
              <a:rPr lang="en-US" sz="3600" b="1" dirty="0" smtClean="0">
                <a:solidFill>
                  <a:srgbClr val="FF0000"/>
                </a:solidFill>
              </a:rPr>
              <a:t>		During </a:t>
            </a:r>
            <a:r>
              <a:rPr lang="en-US" sz="3600" b="1" dirty="0">
                <a:solidFill>
                  <a:srgbClr val="FF0000"/>
                </a:solidFill>
              </a:rPr>
              <a:t>its existence, Ukrainian cuisine has come long and interesting path from simple to complex dishes, which have very interesting ways of cooking. </a:t>
            </a:r>
            <a:endParaRPr lang="en-US" sz="3600" b="1" dirty="0" smtClean="0">
              <a:solidFill>
                <a:srgbClr val="FF0000"/>
              </a:solidFill>
            </a:endParaRPr>
          </a:p>
          <a:p>
            <a:pPr algn="just">
              <a:buNone/>
            </a:pPr>
            <a:r>
              <a:rPr lang="en-US" sz="3600" b="1" dirty="0">
                <a:solidFill>
                  <a:srgbClr val="FF0000"/>
                </a:solidFill>
              </a:rPr>
              <a:t>	</a:t>
            </a:r>
            <a:r>
              <a:rPr lang="en-US" sz="3600" b="1" dirty="0" smtClean="0">
                <a:solidFill>
                  <a:srgbClr val="FF0000"/>
                </a:solidFill>
              </a:rPr>
              <a:t>	There </a:t>
            </a:r>
            <a:r>
              <a:rPr lang="en-US" sz="3600" b="1" dirty="0">
                <a:solidFill>
                  <a:srgbClr val="FF0000"/>
                </a:solidFill>
              </a:rPr>
              <a:t>are thousands of national dishes. Some of them may seem to you extraordinary because of the unusual combinations. Nevertheless you will be surprised by the unique taste which they create</a:t>
            </a:r>
            <a:r>
              <a:rPr lang="en-US" sz="3600" b="1" dirty="0" smtClean="0">
                <a:solidFill>
                  <a:srgbClr val="FF0000"/>
                </a:solidFill>
              </a:rPr>
              <a:t>.</a:t>
            </a:r>
            <a:endParaRPr lang="uk-UA"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bg/>
                                          </p:spTgt>
                                        </p:tgtEl>
                                        <p:attrNameLst>
                                          <p:attrName>style.visibility</p:attrName>
                                        </p:attrNameLst>
                                      </p:cBhvr>
                                      <p:to>
                                        <p:strVal val="visible"/>
                                      </p:to>
                                    </p:set>
                                    <p:animEffect transition="in" filter="wipe(down)">
                                      <p:cBhvr>
                                        <p:cTn id="10" dur="500"/>
                                        <p:tgtEl>
                                          <p:spTgt spid="5">
                                            <p:bg/>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ipe(down)">
                                      <p:cBhvr>
                                        <p:cTn id="13" dur="500"/>
                                        <p:tgtEl>
                                          <p:spTgt spid="5">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wipe(down)">
                                      <p:cBhvr>
                                        <p:cTn id="16" dur="500"/>
                                        <p:tgtEl>
                                          <p:spTgt spid="5">
                                            <p:txEl>
                                              <p:pRg st="1" end="1"/>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wipe(down)">
                                      <p:cBhvr>
                                        <p:cTn id="19"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7000" r="-7000"/>
          </a:stretch>
        </a:blipFill>
        <a:effectLst/>
      </p:bgPr>
    </p:bg>
    <p:spTree>
      <p:nvGrpSpPr>
        <p:cNvPr id="1" name=""/>
        <p:cNvGrpSpPr/>
        <p:nvPr/>
      </p:nvGrpSpPr>
      <p:grpSpPr>
        <a:xfrm>
          <a:off x="0" y="0"/>
          <a:ext cx="0" cy="0"/>
          <a:chOff x="0" y="0"/>
          <a:chExt cx="0" cy="0"/>
        </a:xfrm>
      </p:grpSpPr>
      <p:pic>
        <p:nvPicPr>
          <p:cNvPr id="4" name="Рисунок 3" descr="29784.001.jpg"/>
          <p:cNvPicPr>
            <a:picLocks noChangeAspect="1"/>
          </p:cNvPicPr>
          <p:nvPr/>
        </p:nvPicPr>
        <p:blipFill>
          <a:blip r:embed="rId3" cstate="print"/>
          <a:stretch>
            <a:fillRect/>
          </a:stretch>
        </p:blipFill>
        <p:spPr>
          <a:xfrm rot="20667135">
            <a:off x="-233740" y="408268"/>
            <a:ext cx="5348064" cy="35568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descr="29784.003.jpg"/>
          <p:cNvPicPr>
            <a:picLocks noChangeAspect="1"/>
          </p:cNvPicPr>
          <p:nvPr/>
        </p:nvPicPr>
        <p:blipFill>
          <a:blip r:embed="rId4" cstate="print"/>
          <a:stretch>
            <a:fillRect/>
          </a:stretch>
        </p:blipFill>
        <p:spPr>
          <a:xfrm rot="967131">
            <a:off x="4419304" y="307472"/>
            <a:ext cx="5019670" cy="37606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29784.008.jpg"/>
          <p:cNvPicPr>
            <a:picLocks noChangeAspect="1"/>
          </p:cNvPicPr>
          <p:nvPr/>
        </p:nvPicPr>
        <p:blipFill>
          <a:blip r:embed="rId5" cstate="print"/>
          <a:stretch>
            <a:fillRect/>
          </a:stretch>
        </p:blipFill>
        <p:spPr>
          <a:xfrm rot="274992">
            <a:off x="-184138" y="2891945"/>
            <a:ext cx="5724525" cy="37433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29784.010.jpg"/>
          <p:cNvPicPr>
            <a:picLocks noChangeAspect="1"/>
          </p:cNvPicPr>
          <p:nvPr/>
        </p:nvPicPr>
        <p:blipFill>
          <a:blip r:embed="rId6" cstate="print"/>
          <a:stretch>
            <a:fillRect/>
          </a:stretch>
        </p:blipFill>
        <p:spPr>
          <a:xfrm rot="20556928">
            <a:off x="2995806" y="2161577"/>
            <a:ext cx="5652120" cy="41847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29784.011.jpg"/>
          <p:cNvPicPr>
            <a:picLocks noChangeAspect="1"/>
          </p:cNvPicPr>
          <p:nvPr/>
        </p:nvPicPr>
        <p:blipFill>
          <a:blip r:embed="rId7" cstate="print"/>
          <a:stretch>
            <a:fillRect/>
          </a:stretch>
        </p:blipFill>
        <p:spPr>
          <a:xfrm>
            <a:off x="2267744" y="1772816"/>
            <a:ext cx="5435308" cy="3850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29784.007.jpg"/>
          <p:cNvPicPr>
            <a:picLocks noChangeAspect="1"/>
          </p:cNvPicPr>
          <p:nvPr/>
        </p:nvPicPr>
        <p:blipFill>
          <a:blip r:embed="rId8" cstate="print"/>
          <a:stretch>
            <a:fillRect/>
          </a:stretch>
        </p:blipFill>
        <p:spPr>
          <a:xfrm>
            <a:off x="395536" y="476672"/>
            <a:ext cx="6314454" cy="41988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Рисунок 10" descr="29784.013.png"/>
          <p:cNvPicPr>
            <a:picLocks noChangeAspect="1"/>
          </p:cNvPicPr>
          <p:nvPr/>
        </p:nvPicPr>
        <p:blipFill>
          <a:blip r:embed="rId9" cstate="print"/>
          <a:stretch>
            <a:fillRect/>
          </a:stretch>
        </p:blipFill>
        <p:spPr>
          <a:xfrm>
            <a:off x="2915816" y="3068960"/>
            <a:ext cx="5944430" cy="33723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diamond(in)">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Autofit/>
          </a:bodyPr>
          <a:lstStyle/>
          <a:p>
            <a:r>
              <a:rPr lang="en-US" b="1" dirty="0">
                <a:solidFill>
                  <a:srgbClr val="FF0000"/>
                </a:solidFill>
              </a:rPr>
              <a:t>The Food and Cooking of England</a:t>
            </a:r>
          </a:p>
        </p:txBody>
      </p:sp>
      <p:sp>
        <p:nvSpPr>
          <p:cNvPr id="5" name="Содержимое 4"/>
          <p:cNvSpPr>
            <a:spLocks noGrp="1"/>
          </p:cNvSpPr>
          <p:nvPr>
            <p:ph idx="1"/>
          </p:nvPr>
        </p:nvSpPr>
        <p:spPr>
          <a:xfrm>
            <a:off x="179512" y="1772816"/>
            <a:ext cx="8640960" cy="4464496"/>
          </a:xfrm>
        </p:spPr>
        <p:style>
          <a:lnRef idx="1">
            <a:schemeClr val="accent1"/>
          </a:lnRef>
          <a:fillRef idx="2">
            <a:schemeClr val="accent1"/>
          </a:fillRef>
          <a:effectRef idx="1">
            <a:schemeClr val="accent1"/>
          </a:effectRef>
          <a:fontRef idx="minor">
            <a:schemeClr val="dk1"/>
          </a:fontRef>
        </p:style>
        <p:txBody>
          <a:bodyPr>
            <a:normAutofit fontScale="77500" lnSpcReduction="20000"/>
          </a:bodyPr>
          <a:lstStyle/>
          <a:p>
            <a:pPr algn="just">
              <a:buNone/>
            </a:pPr>
            <a:r>
              <a:rPr lang="en-US" sz="3400" dirty="0" smtClean="0">
                <a:solidFill>
                  <a:srgbClr val="FF0000"/>
                </a:solidFill>
              </a:rPr>
              <a:t>		</a:t>
            </a:r>
            <a:r>
              <a:rPr lang="en-US" sz="3600" dirty="0"/>
              <a:t> </a:t>
            </a:r>
            <a:r>
              <a:rPr lang="en-US" sz="3600" b="1" dirty="0" smtClean="0">
                <a:solidFill>
                  <a:srgbClr val="FF0000"/>
                </a:solidFill>
              </a:rPr>
              <a:t>Since </a:t>
            </a:r>
            <a:r>
              <a:rPr lang="en-US" sz="3600" b="1" dirty="0">
                <a:solidFill>
                  <a:srgbClr val="FF0000"/>
                </a:solidFill>
              </a:rPr>
              <a:t>ancient times English food has been influenced by foreign invaders. First came the Vikings, followed in by the Romans, and even the French. All of them brought their own influence to the English table, a melting pot of ingredients and foods. The impact of the Franco-Normans is clearly reflected in the common use of their spices: saffron, mace, nutmeg, pepper, ginger and sugar. Medieval English cookery abounds with recipes containing this exotic fare, and these ingredients are still found in the English food of today in traditional recipes such as Plum Pudding (</a:t>
            </a:r>
            <a:r>
              <a:rPr lang="en-US" sz="3600" b="1" u="sng" dirty="0">
                <a:solidFill>
                  <a:srgbClr val="FF0000"/>
                </a:solidFill>
                <a:hlinkClick r:id="rId3"/>
              </a:rPr>
              <a:t>Christmas Pudding</a:t>
            </a:r>
            <a:r>
              <a:rPr lang="en-US" sz="3600" b="1" u="sng" dirty="0">
                <a:solidFill>
                  <a:srgbClr val="FF0000"/>
                </a:solidFill>
              </a:rPr>
              <a:t>), </a:t>
            </a:r>
            <a:r>
              <a:rPr lang="en-US" sz="3600" b="1" u="sng" dirty="0">
                <a:solidFill>
                  <a:srgbClr val="FF0000"/>
                </a:solidFill>
                <a:hlinkClick r:id="rId4"/>
              </a:rPr>
              <a:t>Christmas Cake</a:t>
            </a:r>
            <a:r>
              <a:rPr lang="en-US" sz="3600" b="1" u="sng" dirty="0">
                <a:solidFill>
                  <a:srgbClr val="FF0000"/>
                </a:solidFill>
              </a:rPr>
              <a:t>, and </a:t>
            </a:r>
            <a:r>
              <a:rPr lang="en-US" sz="3600" b="1" u="sng" dirty="0">
                <a:solidFill>
                  <a:srgbClr val="FF0000"/>
                </a:solidFill>
                <a:hlinkClick r:id="rId5"/>
              </a:rPr>
              <a:t>Hot Cross Buns</a:t>
            </a:r>
            <a:r>
              <a:rPr lang="en-US" sz="3600" b="1" u="sng" dirty="0">
                <a:solidFill>
                  <a:srgbClr val="FF0000"/>
                </a:solidFill>
              </a:rPr>
              <a:t>.</a:t>
            </a:r>
            <a:endParaRPr lang="uk-UA" sz="3600" b="1" u="sng"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bg/>
                                          </p:spTgt>
                                        </p:tgtEl>
                                        <p:attrNameLst>
                                          <p:attrName>style.visibility</p:attrName>
                                        </p:attrNameLst>
                                      </p:cBhvr>
                                      <p:to>
                                        <p:strVal val="visible"/>
                                      </p:to>
                                    </p:set>
                                    <p:animEffect transition="in" filter="wipe(down)">
                                      <p:cBhvr>
                                        <p:cTn id="10" dur="500"/>
                                        <p:tgtEl>
                                          <p:spTgt spid="5">
                                            <p:bg/>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ipe(down)">
                                      <p:cBhvr>
                                        <p:cTn id="1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9" name="Рисунок 8" descr="955-breakfast.jpg"/>
          <p:cNvPicPr>
            <a:picLocks noChangeAspect="1"/>
          </p:cNvPicPr>
          <p:nvPr/>
        </p:nvPicPr>
        <p:blipFill>
          <a:blip r:embed="rId3" cstate="print"/>
          <a:stretch>
            <a:fillRect/>
          </a:stretch>
        </p:blipFill>
        <p:spPr>
          <a:xfrm rot="21256486">
            <a:off x="175676" y="35082"/>
            <a:ext cx="5773855" cy="38107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Рисунок 11" descr="novost-55-zharenye-jajca-s-bekonom-uskorjajut-degradaciju-mozga-1.jpg"/>
          <p:cNvPicPr>
            <a:picLocks noChangeAspect="1"/>
          </p:cNvPicPr>
          <p:nvPr/>
        </p:nvPicPr>
        <p:blipFill>
          <a:blip r:embed="rId4" cstate="print"/>
          <a:stretch>
            <a:fillRect/>
          </a:stretch>
        </p:blipFill>
        <p:spPr>
          <a:xfrm rot="698570">
            <a:off x="3059205" y="1563914"/>
            <a:ext cx="5606987" cy="53068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Рисунок 12" descr="image_58.png"/>
          <p:cNvPicPr>
            <a:picLocks noChangeAspect="1"/>
          </p:cNvPicPr>
          <p:nvPr/>
        </p:nvPicPr>
        <p:blipFill>
          <a:blip r:embed="rId5" cstate="print"/>
          <a:stretch>
            <a:fillRect/>
          </a:stretch>
        </p:blipFill>
        <p:spPr>
          <a:xfrm rot="20621214">
            <a:off x="481245" y="1924404"/>
            <a:ext cx="6589595" cy="43710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Рисунок 13" descr="10218265-shutterstock_270889043-650-e0f420a320-1484652518.jpg"/>
          <p:cNvPicPr>
            <a:picLocks noChangeAspect="1"/>
          </p:cNvPicPr>
          <p:nvPr/>
        </p:nvPicPr>
        <p:blipFill>
          <a:blip r:embed="rId6" cstate="print"/>
          <a:stretch>
            <a:fillRect/>
          </a:stretch>
        </p:blipFill>
        <p:spPr>
          <a:xfrm rot="557933">
            <a:off x="1507544" y="922061"/>
            <a:ext cx="6770859" cy="45104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Рисунок 14" descr="1445100569_chay-s-molokom-vreden-dlya-zdorovya-640x394.jpg"/>
          <p:cNvPicPr>
            <a:picLocks noChangeAspect="1"/>
          </p:cNvPicPr>
          <p:nvPr/>
        </p:nvPicPr>
        <p:blipFill>
          <a:blip r:embed="rId7" cstate="print"/>
          <a:stretch>
            <a:fillRect/>
          </a:stretch>
        </p:blipFill>
        <p:spPr>
          <a:xfrm>
            <a:off x="508000" y="927100"/>
            <a:ext cx="8128000" cy="5003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amond(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amond(in)">
                                      <p:cBhvr>
                                        <p:cTn id="22" dur="2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amond(in)">
                                      <p:cBhvr>
                                        <p:cTn id="2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tile tx="0" ty="0" sx="100000" sy="100000" flip="none" algn="tl"/>
        </a:blip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Autofit/>
          </a:bodyPr>
          <a:lstStyle/>
          <a:p>
            <a:r>
              <a:rPr lang="en-US" b="1" dirty="0">
                <a:solidFill>
                  <a:srgbClr val="FF0000"/>
                </a:solidFill>
              </a:rPr>
              <a:t>The Food and Cooking </a:t>
            </a:r>
            <a:r>
              <a:rPr lang="en-US" b="1" dirty="0" smtClean="0">
                <a:solidFill>
                  <a:srgbClr val="FF0000"/>
                </a:solidFill>
              </a:rPr>
              <a:t>of Italy</a:t>
            </a:r>
            <a:endParaRPr lang="en-US" b="1" dirty="0">
              <a:solidFill>
                <a:srgbClr val="FF0000"/>
              </a:solidFill>
            </a:endParaRPr>
          </a:p>
        </p:txBody>
      </p:sp>
      <p:sp>
        <p:nvSpPr>
          <p:cNvPr id="5" name="Содержимое 4"/>
          <p:cNvSpPr>
            <a:spLocks noGrp="1"/>
          </p:cNvSpPr>
          <p:nvPr>
            <p:ph idx="1"/>
          </p:nvPr>
        </p:nvSpPr>
        <p:spPr>
          <a:xfrm>
            <a:off x="179512" y="1628800"/>
            <a:ext cx="8640960" cy="4968552"/>
          </a:xfrm>
        </p:spPr>
        <p:style>
          <a:lnRef idx="1">
            <a:schemeClr val="accent1"/>
          </a:lnRef>
          <a:fillRef idx="2">
            <a:schemeClr val="accent1"/>
          </a:fillRef>
          <a:effectRef idx="1">
            <a:schemeClr val="accent1"/>
          </a:effectRef>
          <a:fontRef idx="minor">
            <a:schemeClr val="dk1"/>
          </a:fontRef>
        </p:style>
        <p:txBody>
          <a:bodyPr>
            <a:noAutofit/>
          </a:bodyPr>
          <a:lstStyle/>
          <a:p>
            <a:pPr fontAlgn="base">
              <a:buNone/>
            </a:pPr>
            <a:r>
              <a:rPr lang="en-US" sz="2300" dirty="0">
                <a:solidFill>
                  <a:srgbClr val="FF0000"/>
                </a:solidFill>
              </a:rPr>
              <a:t>	</a:t>
            </a:r>
            <a:r>
              <a:rPr lang="en-US" sz="2300" dirty="0" smtClean="0">
                <a:solidFill>
                  <a:srgbClr val="FF0000"/>
                </a:solidFill>
              </a:rPr>
              <a:t>	</a:t>
            </a:r>
            <a:r>
              <a:rPr lang="en-US" sz="2300" b="1" dirty="0" smtClean="0">
                <a:solidFill>
                  <a:srgbClr val="FF0000"/>
                </a:solidFill>
              </a:rPr>
              <a:t>You </a:t>
            </a:r>
            <a:r>
              <a:rPr lang="en-US" sz="2300" b="1" dirty="0">
                <a:solidFill>
                  <a:srgbClr val="FF0000"/>
                </a:solidFill>
              </a:rPr>
              <a:t>know Italy is renowned for their fine ingredients and excellent dishes; but what do you really know about Italian food history? The history of Italy's legendary cuisine goes all the way back to Roman days, but it's really based on the divisions and many different regions of this diverse country. Many people think of pizza, pasta, tomatoes, and olive oil when they think of Italian cuisine, but there's a whole lot more to it than that</a:t>
            </a:r>
            <a:r>
              <a:rPr lang="en-US" sz="2300" b="1" dirty="0" smtClean="0">
                <a:solidFill>
                  <a:srgbClr val="FF0000"/>
                </a:solidFill>
              </a:rPr>
              <a:t>.</a:t>
            </a:r>
            <a:endParaRPr lang="en-US" sz="2300" b="1" dirty="0">
              <a:solidFill>
                <a:srgbClr val="FF0000"/>
              </a:solidFill>
            </a:endParaRPr>
          </a:p>
          <a:p>
            <a:pPr fontAlgn="base">
              <a:buNone/>
            </a:pPr>
            <a:r>
              <a:rPr lang="en-US" sz="2300" b="1" dirty="0" smtClean="0">
                <a:solidFill>
                  <a:srgbClr val="FF0000"/>
                </a:solidFill>
              </a:rPr>
              <a:t>		Much </a:t>
            </a:r>
            <a:r>
              <a:rPr lang="en-US" sz="2300" b="1" dirty="0">
                <a:solidFill>
                  <a:srgbClr val="FF0000"/>
                </a:solidFill>
              </a:rPr>
              <a:t>of modern Italy's fantastic food dates back to traditions begun in Roman times. The Romans were legendary for their feasts, their wines, and their food variety. They imported spices from China, and other exotic foods from as far as their ships could travel. When the Roman civilization fell, much of its cuisine died away too, and a real Italian cuisine would not develop again until medieval times.</a:t>
            </a:r>
          </a:p>
          <a:p>
            <a:pPr algn="just">
              <a:buNone/>
            </a:pPr>
            <a:endParaRPr lang="uk-UA" sz="2300" b="1" u="sng"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bg/>
                                          </p:spTgt>
                                        </p:tgtEl>
                                        <p:attrNameLst>
                                          <p:attrName>style.visibility</p:attrName>
                                        </p:attrNameLst>
                                      </p:cBhvr>
                                      <p:to>
                                        <p:strVal val="visible"/>
                                      </p:to>
                                    </p:set>
                                    <p:animEffect transition="in" filter="wipe(down)">
                                      <p:cBhvr>
                                        <p:cTn id="10" dur="500"/>
                                        <p:tgtEl>
                                          <p:spTgt spid="5">
                                            <p:bg/>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ipe(down)">
                                      <p:cBhvr>
                                        <p:cTn id="13" dur="500"/>
                                        <p:tgtEl>
                                          <p:spTgt spid="5">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wipe(down)">
                                      <p:cBhvr>
                                        <p:cTn id="16"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TotalTime>
  <Words>243</Words>
  <Application>Microsoft Office PowerPoint</Application>
  <PresentationFormat>Экран (4:3)</PresentationFormat>
  <Paragraphs>50</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Слайд 1</vt:lpstr>
      <vt:lpstr>The aim: </vt:lpstr>
      <vt:lpstr>The motto: </vt:lpstr>
      <vt:lpstr>The plan of the lesson:</vt:lpstr>
      <vt:lpstr>History of Ukrainian cuisine</vt:lpstr>
      <vt:lpstr>Слайд 6</vt:lpstr>
      <vt:lpstr>The Food and Cooking of England</vt:lpstr>
      <vt:lpstr>Слайд 8</vt:lpstr>
      <vt:lpstr>The Food and Cooking of Italy</vt:lpstr>
      <vt:lpstr>Слайд 10</vt:lpstr>
      <vt:lpstr>The Food and Cooking of Japan</vt:lpstr>
      <vt:lpstr>Слайд 12</vt:lpstr>
      <vt:lpstr>Слайд 13</vt:lpstr>
      <vt:lpstr>Слайд 14</vt:lpstr>
      <vt:lpstr>Слайд 15</vt:lpstr>
      <vt:lpstr>Слайд 16</vt:lpstr>
      <vt:lpstr>Слайд 17</vt:lpstr>
      <vt:lpstr>Слайд 18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15computer</dc:creator>
  <cp:lastModifiedBy>Користувач Windows</cp:lastModifiedBy>
  <cp:revision>12</cp:revision>
  <dcterms:created xsi:type="dcterms:W3CDTF">2018-11-16T16:08:26Z</dcterms:created>
  <dcterms:modified xsi:type="dcterms:W3CDTF">2019-01-23T12:01:06Z</dcterms:modified>
</cp:coreProperties>
</file>