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8" r:id="rId2"/>
    <p:sldId id="269" r:id="rId3"/>
    <p:sldId id="260" r:id="rId4"/>
    <p:sldId id="262" r:id="rId5"/>
    <p:sldId id="263" r:id="rId6"/>
    <p:sldId id="264" r:id="rId7"/>
    <p:sldId id="265" r:id="rId8"/>
    <p:sldId id="266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0054BC8E-DE5E-42DF-BE08-5E031314E57E}" type="datetimeFigureOut">
              <a:rPr lang="ru-RU" smtClean="0"/>
              <a:pPr/>
              <a:t>19.03.2014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AD0D1ED-E455-4313-8868-F7830B1CD2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4BC8E-DE5E-42DF-BE08-5E031314E57E}" type="datetimeFigureOut">
              <a:rPr lang="ru-RU" smtClean="0"/>
              <a:pPr/>
              <a:t>19.03.2014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D1ED-E455-4313-8868-F7830B1CD2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4BC8E-DE5E-42DF-BE08-5E031314E57E}" type="datetimeFigureOut">
              <a:rPr lang="ru-RU" smtClean="0"/>
              <a:pPr/>
              <a:t>19.03.2014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D1ED-E455-4313-8868-F7830B1CD2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0054BC8E-DE5E-42DF-BE08-5E031314E57E}" type="datetimeFigureOut">
              <a:rPr lang="ru-RU" smtClean="0"/>
              <a:pPr/>
              <a:t>19.03.2014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D1ED-E455-4313-8868-F7830B1CD2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0054BC8E-DE5E-42DF-BE08-5E031314E57E}" type="datetimeFigureOut">
              <a:rPr lang="ru-RU" smtClean="0"/>
              <a:pPr/>
              <a:t>19.03.2014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AD0D1ED-E455-4313-8868-F7830B1CD2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054BC8E-DE5E-42DF-BE08-5E031314E57E}" type="datetimeFigureOut">
              <a:rPr lang="ru-RU" smtClean="0"/>
              <a:pPr/>
              <a:t>19.03.2014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AD0D1ED-E455-4313-8868-F7830B1CD2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0054BC8E-DE5E-42DF-BE08-5E031314E57E}" type="datetimeFigureOut">
              <a:rPr lang="ru-RU" smtClean="0"/>
              <a:pPr/>
              <a:t>19.03.2014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AD0D1ED-E455-4313-8868-F7830B1CD2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4BC8E-DE5E-42DF-BE08-5E031314E57E}" type="datetimeFigureOut">
              <a:rPr lang="ru-RU" smtClean="0"/>
              <a:pPr/>
              <a:t>19.03.2014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D1ED-E455-4313-8868-F7830B1CD2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054BC8E-DE5E-42DF-BE08-5E031314E57E}" type="datetimeFigureOut">
              <a:rPr lang="ru-RU" smtClean="0"/>
              <a:pPr/>
              <a:t>19.03.2014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AD0D1ED-E455-4313-8868-F7830B1CD2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0054BC8E-DE5E-42DF-BE08-5E031314E57E}" type="datetimeFigureOut">
              <a:rPr lang="ru-RU" smtClean="0"/>
              <a:pPr/>
              <a:t>19.03.2014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AD0D1ED-E455-4313-8868-F7830B1CD2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0054BC8E-DE5E-42DF-BE08-5E031314E57E}" type="datetimeFigureOut">
              <a:rPr lang="ru-RU" smtClean="0"/>
              <a:pPr/>
              <a:t>19.03.2014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AD0D1ED-E455-4313-8868-F7830B1CD2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0054BC8E-DE5E-42DF-BE08-5E031314E57E}" type="datetimeFigureOut">
              <a:rPr lang="ru-RU" smtClean="0"/>
              <a:pPr/>
              <a:t>19.03.2014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AD0D1ED-E455-4313-8868-F7830B1CD2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7.gif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hyperlink" Target="http://sausagemeat.files.wordpress.com/2013/08/stonehenge_416.gif" TargetMode="Externa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964488" cy="6719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 rot="21149101">
            <a:off x="1979712" y="2828836"/>
            <a:ext cx="496855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mysteries</a:t>
            </a:r>
            <a:endParaRPr lang="ru-RU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691625">
            <a:off x="1987162" y="634073"/>
            <a:ext cx="531107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Legends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740189">
            <a:off x="1916465" y="4813994"/>
            <a:ext cx="531107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Facts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1700808"/>
            <a:ext cx="32403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facts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084167" y="1988841"/>
            <a:ext cx="280831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Mysteries  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 rot="21220115">
            <a:off x="662044" y="4532206"/>
            <a:ext cx="278624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legends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21403232">
            <a:off x="6156176" y="4653136"/>
            <a:ext cx="27363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legends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7" descr="Stonehenge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Photo of London Stonehenge, Windsor Castle and Bath Day Trip from London Stonehenge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716016" cy="328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encrypted-tbn3.gstatic.com/images?q=tbn:ANd9GcSQQewQP787xoR7pTE5vQ3sfVt8AMQ7NRJnzYMVOgSf-kJ2Vgzy_w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3284984"/>
            <a:ext cx="4355976" cy="357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encrypted-tbn1.gstatic.com/images?q=tbn:ANd9GcQHIxuQnopYgeuAfQF1WdoVj_3tVhzSFn_4RRW9JviHv0bWjY77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284984"/>
            <a:ext cx="4788024" cy="357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ow Stonehenge potentially looked when first built.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6016" y="0"/>
            <a:ext cx="4427984" cy="328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 rot="20709344">
            <a:off x="803466" y="1984922"/>
            <a:ext cx="737718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Stonehenge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20622186">
            <a:off x="1069292" y="3653626"/>
            <a:ext cx="7406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 mysterious monument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7200" b="1" dirty="0" smtClean="0">
                <a:ln/>
                <a:solidFill>
                  <a:schemeClr val="accent3"/>
                </a:solidFill>
              </a:rPr>
              <a:t>Three phases</a:t>
            </a:r>
            <a:endParaRPr lang="ru-RU" sz="7200" b="1" dirty="0">
              <a:ln/>
              <a:solidFill>
                <a:schemeClr val="accent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80112" y="1600200"/>
            <a:ext cx="3563888" cy="4525963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/>
              <a:t>The 1</a:t>
            </a:r>
            <a:r>
              <a:rPr lang="en-US" sz="2400" baseline="30000" dirty="0"/>
              <a:t>st</a:t>
            </a:r>
            <a:r>
              <a:rPr lang="en-US" sz="2400" dirty="0"/>
              <a:t> stage - 3100 BC. </a:t>
            </a:r>
            <a:endParaRPr lang="ru-RU" sz="2400" dirty="0"/>
          </a:p>
          <a:p>
            <a:pPr>
              <a:buNone/>
            </a:pPr>
            <a:r>
              <a:rPr lang="en-US" sz="2400" dirty="0" smtClean="0"/>
              <a:t>    </a:t>
            </a:r>
            <a:r>
              <a:rPr lang="en-US" sz="2400" b="1" dirty="0" smtClean="0"/>
              <a:t>A </a:t>
            </a:r>
            <a:r>
              <a:rPr lang="en-US" sz="2400" b="1" dirty="0"/>
              <a:t>ditch and two banks</a:t>
            </a:r>
            <a:r>
              <a:rPr lang="en-US" sz="2400" b="1" dirty="0" smtClean="0"/>
              <a:t>.</a:t>
            </a:r>
          </a:p>
          <a:p>
            <a:pPr>
              <a:buNone/>
            </a:pPr>
            <a:endParaRPr lang="ru-RU" sz="2400" dirty="0"/>
          </a:p>
          <a:p>
            <a:r>
              <a:rPr lang="en-US" sz="2400" dirty="0"/>
              <a:t>The 2</a:t>
            </a:r>
            <a:r>
              <a:rPr lang="en-US" sz="2400" baseline="30000" dirty="0"/>
              <a:t>nd</a:t>
            </a:r>
            <a:r>
              <a:rPr lang="en-US" sz="2400" dirty="0"/>
              <a:t> stage - early 3rd millennium BC.</a:t>
            </a:r>
            <a:endParaRPr lang="ru-RU" sz="2400" dirty="0"/>
          </a:p>
          <a:p>
            <a:pPr>
              <a:buNone/>
            </a:pPr>
            <a:r>
              <a:rPr lang="en-US" sz="2400" b="1" dirty="0" smtClean="0"/>
              <a:t>     </a:t>
            </a:r>
            <a:r>
              <a:rPr lang="en-US" sz="2400" b="1" dirty="0"/>
              <a:t>A wooden </a:t>
            </a:r>
            <a:r>
              <a:rPr lang="en-US" sz="2400" b="1" dirty="0" smtClean="0"/>
              <a:t>henge</a:t>
            </a:r>
          </a:p>
          <a:p>
            <a:pPr>
              <a:buNone/>
            </a:pPr>
            <a:endParaRPr lang="ru-RU" sz="2400" dirty="0"/>
          </a:p>
          <a:p>
            <a:r>
              <a:rPr lang="en-US" sz="2400" dirty="0"/>
              <a:t>The 3</a:t>
            </a:r>
            <a:r>
              <a:rPr lang="en-US" sz="2400" baseline="30000" dirty="0"/>
              <a:t>rd</a:t>
            </a:r>
            <a:r>
              <a:rPr lang="en-US" sz="2400" dirty="0"/>
              <a:t> stage  around 2500 BC.</a:t>
            </a:r>
            <a:endParaRPr lang="ru-RU" sz="2400" dirty="0"/>
          </a:p>
          <a:p>
            <a:pPr>
              <a:buNone/>
            </a:pPr>
            <a:r>
              <a:rPr lang="en-US" sz="2400" b="1" dirty="0" smtClean="0"/>
              <a:t>     </a:t>
            </a:r>
            <a:r>
              <a:rPr lang="en-US" sz="2400" b="1" dirty="0"/>
              <a:t>A stone henge.</a:t>
            </a:r>
            <a:endParaRPr lang="ru-RU" sz="2400" b="1" dirty="0"/>
          </a:p>
          <a:p>
            <a:endParaRPr lang="ru-RU" dirty="0"/>
          </a:p>
        </p:txBody>
      </p:sp>
      <p:pic>
        <p:nvPicPr>
          <p:cNvPr id="4" name="Содержимое 3" descr="http://abyss.uoregon.edu/~js/images/stonehenge_map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96752"/>
            <a:ext cx="5400600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Stonehenge: structure 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64088" y="1600200"/>
            <a:ext cx="3779912" cy="4525963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ru-RU" sz="2200" b="1" dirty="0"/>
              <a:t> </a:t>
            </a:r>
            <a:r>
              <a:rPr lang="en-US" sz="2200" b="1" dirty="0"/>
              <a:t>A ditch and two banks</a:t>
            </a:r>
            <a:endParaRPr lang="ru-RU" sz="2200" b="1" dirty="0"/>
          </a:p>
          <a:p>
            <a:pPr>
              <a:buFont typeface="Wingdings" pitchFamily="2" charset="2"/>
              <a:buChar char="Ø"/>
            </a:pPr>
            <a:r>
              <a:rPr lang="en-US" sz="2200" dirty="0"/>
              <a:t> </a:t>
            </a:r>
            <a:r>
              <a:rPr lang="en-US" sz="2200" b="1" dirty="0"/>
              <a:t>Stone circles:</a:t>
            </a:r>
            <a:endParaRPr lang="ru-RU" sz="2200" b="1" dirty="0"/>
          </a:p>
          <a:p>
            <a:pPr>
              <a:buNone/>
            </a:pPr>
            <a:r>
              <a:rPr lang="en-US" sz="2200" dirty="0" smtClean="0"/>
              <a:t>   - </a:t>
            </a:r>
            <a:r>
              <a:rPr lang="en-US" sz="2200" dirty="0" err="1"/>
              <a:t>Sarsen</a:t>
            </a:r>
            <a:r>
              <a:rPr lang="en-US" sz="2200" dirty="0"/>
              <a:t> </a:t>
            </a:r>
            <a:r>
              <a:rPr lang="en-US" sz="2200" dirty="0" smtClean="0"/>
              <a:t>Circle</a:t>
            </a:r>
            <a:endParaRPr lang="ru-RU" sz="2200" dirty="0" smtClean="0"/>
          </a:p>
          <a:p>
            <a:pPr>
              <a:buNone/>
            </a:pPr>
            <a:r>
              <a:rPr lang="en-US" sz="2200" dirty="0" smtClean="0"/>
              <a:t>   - Bluestone Circle</a:t>
            </a:r>
            <a:endParaRPr lang="ru-RU" sz="2200" dirty="0" smtClean="0"/>
          </a:p>
          <a:p>
            <a:pPr>
              <a:buNone/>
            </a:pPr>
            <a:r>
              <a:rPr lang="en-US" sz="2200" dirty="0" smtClean="0"/>
              <a:t>   - </a:t>
            </a:r>
            <a:r>
              <a:rPr lang="en-US" sz="2200" dirty="0"/>
              <a:t>big </a:t>
            </a:r>
            <a:r>
              <a:rPr lang="en-US" sz="2200" dirty="0" err="1"/>
              <a:t>Trilithons</a:t>
            </a:r>
            <a:r>
              <a:rPr lang="en-US" sz="2200" dirty="0"/>
              <a:t> </a:t>
            </a:r>
            <a:r>
              <a:rPr lang="en-US" sz="2200" dirty="0" smtClean="0"/>
              <a:t> horseshoe</a:t>
            </a:r>
            <a:endParaRPr lang="ru-RU" sz="2200" dirty="0"/>
          </a:p>
          <a:p>
            <a:pPr>
              <a:buNone/>
            </a:pPr>
            <a:r>
              <a:rPr lang="en-US" sz="2200" dirty="0"/>
              <a:t> </a:t>
            </a:r>
            <a:r>
              <a:rPr lang="en-US" sz="2200" dirty="0" smtClean="0"/>
              <a:t>  - </a:t>
            </a:r>
            <a:r>
              <a:rPr lang="en-US" sz="2200" dirty="0"/>
              <a:t>small </a:t>
            </a:r>
            <a:r>
              <a:rPr lang="en-US" sz="2200" dirty="0" smtClean="0"/>
              <a:t>Bluestone </a:t>
            </a:r>
            <a:r>
              <a:rPr lang="en-US" sz="2200" dirty="0" err="1" smtClean="0"/>
              <a:t>horseshue</a:t>
            </a:r>
            <a:r>
              <a:rPr lang="en-US" sz="2200" dirty="0" smtClean="0"/>
              <a:t> </a:t>
            </a:r>
            <a:endParaRPr lang="ru-RU" sz="2200" dirty="0"/>
          </a:p>
          <a:p>
            <a:pPr>
              <a:buFont typeface="Wingdings" pitchFamily="2" charset="2"/>
              <a:buChar char="Ø"/>
            </a:pPr>
            <a:r>
              <a:rPr lang="en-US" sz="2200" dirty="0"/>
              <a:t> </a:t>
            </a:r>
            <a:r>
              <a:rPr lang="en-US" sz="2200" b="1" dirty="0"/>
              <a:t>the Altar stone, the Heel stone</a:t>
            </a:r>
            <a:r>
              <a:rPr lang="en-US" sz="2200" dirty="0"/>
              <a:t>, Slaughter stones</a:t>
            </a:r>
            <a:endParaRPr lang="ru-RU" sz="2200" dirty="0"/>
          </a:p>
          <a:p>
            <a:pPr>
              <a:buFont typeface="Wingdings" pitchFamily="2" charset="2"/>
              <a:buChar char="Ø"/>
            </a:pPr>
            <a:r>
              <a:rPr lang="en-US" sz="2200" dirty="0"/>
              <a:t> </a:t>
            </a:r>
            <a:r>
              <a:rPr lang="en-US" sz="2200" b="1" dirty="0"/>
              <a:t>the Avenue</a:t>
            </a:r>
            <a:endParaRPr lang="ru-RU" sz="2200" b="1" dirty="0"/>
          </a:p>
          <a:p>
            <a:endParaRPr lang="ru-RU" dirty="0"/>
          </a:p>
        </p:txBody>
      </p:sp>
      <p:pic>
        <p:nvPicPr>
          <p:cNvPr id="5" name="Рисунок 4" descr="https://encrypted-tbn1.gstatic.com/images?q=tbn:ANd9GcTra378FzGDcfwWNc6zD7jyT9-ozJ1rMQwDw2LyU3qHxdnMyQ9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24744"/>
            <a:ext cx="2664296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2" descr="https://encrypted-tbn1.gstatic.com/images?q=tbn:ANd9GcQBZOvNKDtOcty5uY6bNXOfdx7KA7aFS9cPvwz6uZrzGL10oQ6UN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3933056"/>
            <a:ext cx="3744416" cy="2709030"/>
          </a:xfrm>
          <a:prstGeom prst="rect">
            <a:avLst/>
          </a:prstGeom>
          <a:noFill/>
        </p:spPr>
      </p:pic>
      <p:pic>
        <p:nvPicPr>
          <p:cNvPr id="7" name="Picture 6" descr="https://encrypted-tbn2.gstatic.com/images?q=tbn:ANd9GcTNcXm43jzt2wPN910qrnO4Sn7Upm6RbMfP-Ajva5BtsKExIjr6R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9" y="1484784"/>
            <a:ext cx="2448272" cy="2382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Does the video mention: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place where Stonehenge is located?</a:t>
            </a:r>
          </a:p>
          <a:p>
            <a:r>
              <a:rPr lang="en-US" dirty="0" smtClean="0"/>
              <a:t>People who built it?</a:t>
            </a:r>
          </a:p>
          <a:p>
            <a:r>
              <a:rPr lang="en-US" dirty="0" smtClean="0"/>
              <a:t>The time when the first stones were erected?</a:t>
            </a:r>
          </a:p>
          <a:p>
            <a:r>
              <a:rPr lang="en-US" dirty="0" smtClean="0"/>
              <a:t>The weight of the stones?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     If so, give details.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7992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Sentence auction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544616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Stonehenge was started by Stone Age people.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The outer circle is as big as the inner circle.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The Altar Stone is in the middle.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Stonehenge has three main parts: the ditch, the circles and the </a:t>
            </a:r>
            <a:r>
              <a:rPr lang="en-US" sz="2400" dirty="0" smtClean="0"/>
              <a:t>Avenue</a:t>
            </a:r>
            <a:r>
              <a:rPr lang="en-US" sz="2400" dirty="0" smtClean="0"/>
              <a:t>.</a:t>
            </a:r>
            <a:endParaRPr lang="en-US" sz="24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The Heel Stone </a:t>
            </a:r>
            <a:r>
              <a:rPr lang="en-US" sz="2400" dirty="0" smtClean="0"/>
              <a:t>isn’t </a:t>
            </a:r>
            <a:r>
              <a:rPr lang="en-US" sz="2400" dirty="0" smtClean="0"/>
              <a:t>in the big circle.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The second Stonehenge was wooden.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One of the legends says that Stonehenge looks like some giants working in a circle.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We surely know why Stonehenge was built.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It might have been a burial site.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These ancient </a:t>
            </a:r>
            <a:r>
              <a:rPr lang="en-US" sz="2400" smtClean="0"/>
              <a:t>people </a:t>
            </a:r>
            <a:r>
              <a:rPr lang="en-US" sz="2400" smtClean="0"/>
              <a:t>couldn’t </a:t>
            </a:r>
            <a:r>
              <a:rPr lang="en-US" sz="2400" dirty="0" smtClean="0"/>
              <a:t>use a wheel to transport the stones.</a:t>
            </a:r>
          </a:p>
          <a:p>
            <a:pPr marL="514350" indent="-514350">
              <a:buFont typeface="+mj-lt"/>
              <a:buAutoNum type="arabicPeriod"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68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 dirty="0" smtClean="0"/>
              <a:t>Complete the sentences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6165304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en-US" sz="3400" b="1" dirty="0" smtClean="0"/>
              <a:t>      Celestial </a:t>
            </a:r>
            <a:r>
              <a:rPr lang="en-US" sz="3400" dirty="0" smtClean="0"/>
              <a:t>    </a:t>
            </a:r>
            <a:r>
              <a:rPr lang="en-US" sz="3400" b="1" dirty="0" smtClean="0"/>
              <a:t>  cemetery       timber         healing        transported        weigh          origin         horseshoe       purposes        cemetery        </a:t>
            </a:r>
            <a:r>
              <a:rPr lang="en-US" sz="3400" dirty="0" smtClean="0"/>
              <a:t> </a:t>
            </a:r>
            <a:r>
              <a:rPr lang="en-US" sz="3400" b="1" dirty="0" smtClean="0"/>
              <a:t>circular</a:t>
            </a:r>
            <a:endParaRPr lang="ru-RU" sz="3400" dirty="0" smtClean="0"/>
          </a:p>
          <a:p>
            <a:pPr>
              <a:buNone/>
            </a:pPr>
            <a:r>
              <a:rPr lang="en-US" sz="3400" dirty="0" smtClean="0"/>
              <a:t> </a:t>
            </a:r>
            <a:endParaRPr lang="ru-RU" sz="3400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sz="3400" dirty="0" smtClean="0"/>
              <a:t>The first monument consisted of a …….bank and a ditch, it was about   </a:t>
            </a:r>
            <a:endParaRPr lang="ru-RU" sz="3400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sz="3400" dirty="0" smtClean="0"/>
              <a:t>Stonehenge is therefore interpreted as a ………….of that time, the earliest known cremation cemetery in the British Isles.</a:t>
            </a:r>
            <a:endParaRPr lang="ru-RU" sz="3400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sz="3400" dirty="0" smtClean="0"/>
              <a:t>There are a large number of postholes which lend evidence to a large wooden or ……….. structure built on this site during the early 3rd millennium BC.</a:t>
            </a:r>
            <a:endParaRPr lang="ru-RU" sz="3400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sz="3400" dirty="0" smtClean="0"/>
              <a:t>There is much debate about how humans could have ………and lifted these stones into place during this time.</a:t>
            </a:r>
            <a:endParaRPr lang="ru-RU" sz="3400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sz="3400" dirty="0" smtClean="0"/>
              <a:t>These blue stones are much smaller than the </a:t>
            </a:r>
            <a:r>
              <a:rPr lang="en-US" sz="3400" dirty="0" err="1" smtClean="0"/>
              <a:t>Sarsen</a:t>
            </a:r>
            <a:r>
              <a:rPr lang="en-US" sz="3400" dirty="0" smtClean="0"/>
              <a:t> Circle, although they</a:t>
            </a:r>
            <a:endParaRPr lang="ru-RU" sz="3400" dirty="0" smtClean="0"/>
          </a:p>
          <a:p>
            <a:pPr marL="514350" indent="-514350">
              <a:buNone/>
            </a:pPr>
            <a:r>
              <a:rPr lang="en-US" sz="3400" dirty="0" smtClean="0"/>
              <a:t>           can still ………up to 4 tons each! </a:t>
            </a:r>
            <a:endParaRPr lang="ru-RU" sz="3400" dirty="0" smtClean="0"/>
          </a:p>
          <a:p>
            <a:pPr marL="514350" lvl="0" indent="-514350">
              <a:buAutoNum type="arabicPeriod" startAt="6"/>
            </a:pPr>
            <a:r>
              <a:rPr lang="en-US" sz="3400" dirty="0" smtClean="0"/>
              <a:t>The </a:t>
            </a:r>
            <a:r>
              <a:rPr lang="en-US" sz="3400" dirty="0" err="1" smtClean="0"/>
              <a:t>Trilithons</a:t>
            </a:r>
            <a:r>
              <a:rPr lang="en-US" sz="3400" dirty="0" smtClean="0"/>
              <a:t> ring has ten </a:t>
            </a:r>
            <a:r>
              <a:rPr lang="en-US" sz="3400" dirty="0" err="1" smtClean="0"/>
              <a:t>Sarsen</a:t>
            </a:r>
            <a:r>
              <a:rPr lang="en-US" sz="3400" dirty="0" smtClean="0"/>
              <a:t> Stones which are in the shape of a huge……...</a:t>
            </a:r>
          </a:p>
          <a:p>
            <a:pPr marL="514350" lvl="0" indent="-514350">
              <a:buAutoNum type="arabicPeriod" startAt="6"/>
            </a:pPr>
            <a:r>
              <a:rPr lang="en-US" sz="3400" dirty="0" smtClean="0"/>
              <a:t>The Altar Stone lies on the ground and was probably used for religious   and </a:t>
            </a:r>
            <a:endParaRPr lang="ru-RU" sz="3400" dirty="0" smtClean="0"/>
          </a:p>
          <a:p>
            <a:pPr marL="514350" indent="-514350">
              <a:buNone/>
            </a:pPr>
            <a:r>
              <a:rPr lang="en-US" sz="3400" dirty="0" smtClean="0"/>
              <a:t>            ritual ……….</a:t>
            </a:r>
            <a:endParaRPr lang="ru-RU" sz="3400" dirty="0" smtClean="0"/>
          </a:p>
          <a:p>
            <a:pPr marL="514350" lvl="0" indent="-514350">
              <a:buAutoNum type="arabicPlain" startAt="8"/>
            </a:pPr>
            <a:r>
              <a:rPr lang="en-US" sz="3400" dirty="0" smtClean="0"/>
              <a:t>Stonehenge may have originally been a …………for the elite.</a:t>
            </a:r>
          </a:p>
          <a:p>
            <a:pPr marL="514350" lvl="0" indent="-514350">
              <a:buNone/>
            </a:pPr>
            <a:r>
              <a:rPr lang="en-US" sz="3400" dirty="0" smtClean="0"/>
              <a:t>9        Another theory suggests that Stone Age people saw Stonehenge as a place with ……..properties.</a:t>
            </a:r>
            <a:endParaRPr lang="ru-RU" sz="3400" dirty="0" smtClean="0"/>
          </a:p>
          <a:p>
            <a:pPr marL="514350" lvl="0" indent="-514350">
              <a:buNone/>
            </a:pPr>
            <a:r>
              <a:rPr lang="en-US" sz="3400" dirty="0" smtClean="0"/>
              <a:t>10.    Another theory says that Stonehenge is a ……….observatory, a place dedicated to the sun.</a:t>
            </a:r>
            <a:endParaRPr lang="ru-RU" sz="3400" dirty="0" smtClean="0"/>
          </a:p>
          <a:p>
            <a:pPr marL="514350" lvl="0" indent="-514350">
              <a:buNone/>
            </a:pPr>
            <a:r>
              <a:rPr lang="en-US" sz="3400" dirty="0" smtClean="0"/>
              <a:t>11      That’s why there are so many legends and stories connected with </a:t>
            </a:r>
            <a:endParaRPr lang="ru-RU" sz="3400" dirty="0" smtClean="0"/>
          </a:p>
          <a:p>
            <a:pPr marL="514350" indent="-514350">
              <a:buNone/>
            </a:pPr>
            <a:r>
              <a:rPr lang="en-US" sz="3400" dirty="0" smtClean="0"/>
              <a:t>           its ………....and </a:t>
            </a:r>
            <a:r>
              <a:rPr lang="en-US" dirty="0" smtClean="0"/>
              <a:t>construction.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Бумажная">
    <a:dk1>
      <a:sysClr val="windowText" lastClr="000000"/>
    </a:dk1>
    <a:lt1>
      <a:sysClr val="window" lastClr="FFFFFF"/>
    </a:lt1>
    <a:dk2>
      <a:srgbClr val="444D26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2.xml><?xml version="1.0" encoding="utf-8"?>
<a:themeOverride xmlns:a="http://schemas.openxmlformats.org/drawingml/2006/main">
  <a:clrScheme name="Бумажная">
    <a:dk1>
      <a:sysClr val="windowText" lastClr="000000"/>
    </a:dk1>
    <a:lt1>
      <a:sysClr val="window" lastClr="FFFFFF"/>
    </a:lt1>
    <a:dk2>
      <a:srgbClr val="444D26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3.xml><?xml version="1.0" encoding="utf-8"?>
<a:themeOverride xmlns:a="http://schemas.openxmlformats.org/drawingml/2006/main">
  <a:clrScheme name="Бумажная">
    <a:dk1>
      <a:sysClr val="windowText" lastClr="000000"/>
    </a:dk1>
    <a:lt1>
      <a:sysClr val="window" lastClr="FFFFFF"/>
    </a:lt1>
    <a:dk2>
      <a:srgbClr val="444D26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4.xml><?xml version="1.0" encoding="utf-8"?>
<a:themeOverride xmlns:a="http://schemas.openxmlformats.org/drawingml/2006/main">
  <a:clrScheme name="Бумажная">
    <a:dk1>
      <a:sysClr val="windowText" lastClr="000000"/>
    </a:dk1>
    <a:lt1>
      <a:sysClr val="window" lastClr="FFFFFF"/>
    </a:lt1>
    <a:dk2>
      <a:srgbClr val="444D26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390</TotalTime>
  <Words>254</Words>
  <Application>Microsoft Office PowerPoint</Application>
  <PresentationFormat>Экран (4:3)</PresentationFormat>
  <Paragraphs>62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Яркая</vt:lpstr>
      <vt:lpstr>Слайд 1</vt:lpstr>
      <vt:lpstr>Слайд 2</vt:lpstr>
      <vt:lpstr>Слайд 3</vt:lpstr>
      <vt:lpstr>Three phases</vt:lpstr>
      <vt:lpstr>Stonehenge: structure </vt:lpstr>
      <vt:lpstr>Does the video mention:</vt:lpstr>
      <vt:lpstr>Sentence auction</vt:lpstr>
      <vt:lpstr>Complete the sentences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Acer</dc:creator>
  <cp:lastModifiedBy>Acer</cp:lastModifiedBy>
  <cp:revision>41</cp:revision>
  <dcterms:created xsi:type="dcterms:W3CDTF">2014-03-16T06:23:30Z</dcterms:created>
  <dcterms:modified xsi:type="dcterms:W3CDTF">2014-03-19T06:00:08Z</dcterms:modified>
</cp:coreProperties>
</file>