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6" r:id="rId11"/>
    <p:sldId id="270" r:id="rId12"/>
    <p:sldId id="271" r:id="rId13"/>
    <p:sldId id="273" r:id="rId14"/>
    <p:sldId id="272" r:id="rId15"/>
    <p:sldId id="274" r:id="rId16"/>
    <p:sldId id="275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67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40250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906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05821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37745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4037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6227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698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0738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232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689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1277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643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5716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5208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147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3431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514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2089A3C-6F38-4FCC-B1D0-079F10F8FAAE}" type="datetimeFigureOut">
              <a:rPr lang="ru-RU" smtClean="0"/>
              <a:t>31.05.2019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C4657DB4-13AC-492B-A894-C157307489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2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gle.com/url?sa=t&amp;rct=j&amp;q=&amp;esrc=s&amp;source=web&amp;cd=2&amp;ved=2ahUKEwiCltyv9cfhAhUOH5oKHfFrCX8QFjABegQICBAB&amp;url=https://ratiocinativa.wordpress.com/2013/05/15/the-pessimist-benjamin-franklin-king/&amp;usg=AOvVaw3ie-RSZo1rx7J93dx0rx0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  <a:t>Success 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  <a:t>is not in what you have, 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  <a:t/>
            </a:r>
            <a:br>
              <a:rPr lang="ru-RU" sz="4000" b="1" dirty="0" smtClean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  <a:t>but </a:t>
            </a:r>
            <a:r>
              <a:rPr lang="en-US" sz="4000" b="1" dirty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  <a:cs typeface="Times New Roman" panose="02020603050405020304" pitchFamily="18" charset="0"/>
              </a:rPr>
              <a:t>who you are</a:t>
            </a:r>
            <a:r>
              <a:rPr lang="en-US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r>
              <a:rPr lang="en-US" sz="4000" i="1" dirty="0" smtClean="0">
                <a:solidFill>
                  <a:schemeClr val="accent4">
                    <a:lumMod val="50000"/>
                  </a:schemeClr>
                </a:solidFill>
                <a:latin typeface="Blackadder ITC" panose="04020505051007020D02" pitchFamily="82" charset="0"/>
              </a:rPr>
              <a:t>                                                          </a:t>
            </a:r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</a:rPr>
              <a:t>Bo </a:t>
            </a:r>
            <a:r>
              <a:rPr lang="ru-RU" sz="4000" dirty="0">
                <a:solidFill>
                  <a:schemeClr val="accent4">
                    <a:lumMod val="50000"/>
                  </a:schemeClr>
                </a:solidFill>
              </a:rPr>
              <a:t>Bennett</a:t>
            </a:r>
            <a:br>
              <a:rPr lang="ru-RU" sz="4000" dirty="0">
                <a:solidFill>
                  <a:schemeClr val="accent4">
                    <a:lumMod val="50000"/>
                  </a:schemeClr>
                </a:solidFill>
              </a:rPr>
            </a:br>
            <a:endParaRPr lang="ru-RU" sz="40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988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3590365" y="632012"/>
            <a:ext cx="5029200" cy="5567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944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3337812"/>
              </p:ext>
            </p:extLst>
          </p:nvPr>
        </p:nvGraphicFramePr>
        <p:xfrm>
          <a:off x="874059" y="719668"/>
          <a:ext cx="10515599" cy="47801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15599">
                  <a:extLst>
                    <a:ext uri="{9D8B030D-6E8A-4147-A177-3AD203B41FA5}">
                      <a16:colId xmlns:a16="http://schemas.microsoft.com/office/drawing/2014/main" val="2891213029"/>
                    </a:ext>
                  </a:extLst>
                </a:gridCol>
              </a:tblGrid>
              <a:tr h="478018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</a:t>
                      </a:r>
                      <a:r>
                        <a:rPr lang="en-US" sz="1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attractive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                                                                       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                               frank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(she) is handsome          ugly                     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He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(she) is generous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reserved                  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0" baseline="0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en-US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What does he (she) look  like</a:t>
                      </a: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What is he (she) like</a:t>
                      </a:r>
                      <a:r>
                        <a:rPr lang="uk-UA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?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stooping       good-looking                              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                                                               self-confident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snobbish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broad-shouldered                                                        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aseline="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reasonable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        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</a:t>
                      </a:r>
                      <a:r>
                        <a:rPr lang="en-US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How does he (she) look</a:t>
                      </a:r>
                      <a:r>
                        <a:rPr lang="uk-UA" sz="18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?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He (she) looks tired    fresh    upset   happy   healthy   </a:t>
                      </a:r>
                      <a:r>
                        <a:rPr lang="en-US" sz="18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476705"/>
                  </a:ext>
                </a:extLst>
              </a:tr>
            </a:tbl>
          </a:graphicData>
        </a:graphic>
      </p:graphicFrame>
      <p:sp>
        <p:nvSpPr>
          <p:cNvPr id="3" name="Овал 2"/>
          <p:cNvSpPr/>
          <p:nvPr/>
        </p:nvSpPr>
        <p:spPr>
          <a:xfrm>
            <a:off x="5002306" y="2138082"/>
            <a:ext cx="2286000" cy="1479177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man‘s appearance and </a:t>
            </a:r>
          </a:p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034118" y="2743200"/>
            <a:ext cx="968188" cy="9413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3012141" y="1385047"/>
            <a:ext cx="13447" cy="121023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393576" y="2138082"/>
            <a:ext cx="295836" cy="45720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482788" y="2138082"/>
            <a:ext cx="282388" cy="4572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877671" y="2837330"/>
            <a:ext cx="134470" cy="779929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232212" y="2743200"/>
            <a:ext cx="457200" cy="416859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3482788" y="2790265"/>
            <a:ext cx="282388" cy="3697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145306" y="3617259"/>
            <a:ext cx="0" cy="349623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5002306" y="4114800"/>
            <a:ext cx="578223" cy="38996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5768788" y="4114800"/>
            <a:ext cx="53788" cy="4840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 flipV="1">
            <a:off x="6199094" y="4114800"/>
            <a:ext cx="121024" cy="4840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6669741" y="4114800"/>
            <a:ext cx="403412" cy="4840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7288306" y="4114800"/>
            <a:ext cx="524435" cy="389965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7288306" y="2998694"/>
            <a:ext cx="779929" cy="1344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9641541" y="1990165"/>
            <a:ext cx="26894" cy="927847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8404412" y="2138082"/>
            <a:ext cx="389964" cy="77993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V="1">
            <a:off x="8511988" y="3012141"/>
            <a:ext cx="322730" cy="4840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10004612" y="2272553"/>
            <a:ext cx="537882" cy="645459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V="1">
            <a:off x="9641541" y="3012141"/>
            <a:ext cx="26894" cy="77993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H="1" flipV="1">
            <a:off x="9910482" y="3012141"/>
            <a:ext cx="632012" cy="484094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2190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9FA5~1\AppData\Local\Temp\Rar$DIa0.765\FeelingsDefinition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094" y="645460"/>
            <a:ext cx="4468905" cy="55939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7276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chinese astrology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3918" y="672352"/>
            <a:ext cx="6979022" cy="55267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002831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32012"/>
            <a:ext cx="9601196" cy="1129553"/>
          </a:xfrm>
        </p:spPr>
        <p:txBody>
          <a:bodyPr>
            <a:noAutofit/>
          </a:bodyPr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Chinese Astrology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9229198"/>
              </p:ext>
            </p:extLst>
          </p:nvPr>
        </p:nvGraphicFramePr>
        <p:xfrm>
          <a:off x="712788" y="1250575"/>
          <a:ext cx="2665554" cy="1196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5554">
                  <a:extLst>
                    <a:ext uri="{9D8B030D-6E8A-4147-A177-3AD203B41FA5}">
                      <a16:colId xmlns:a16="http://schemas.microsoft.com/office/drawing/2014/main" val="2797934259"/>
                    </a:ext>
                  </a:extLst>
                </a:gridCol>
              </a:tblGrid>
              <a:tr h="1196790">
                <a:tc>
                  <a:txBody>
                    <a:bodyPr/>
                    <a:lstStyle/>
                    <a:p>
                      <a:pPr marL="643890" indent="-64389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charming,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quick-witted,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loves company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</a:t>
                      </a:r>
                      <a:endParaRPr lang="uk-UA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spendthrift.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3662867533"/>
                  </a:ext>
                </a:extLst>
              </a:tr>
            </a:tbl>
          </a:graphicData>
        </a:graphic>
      </p:graphicFrame>
      <p:pic>
        <p:nvPicPr>
          <p:cNvPr id="8" name="Рисунок 7" descr="https://www.thechinesezodiac.org/wp-content/uploads/2017/04/bigstock-146715086_0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800" y="1250575"/>
            <a:ext cx="1168493" cy="110266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227860"/>
              </p:ext>
            </p:extLst>
          </p:nvPr>
        </p:nvGraphicFramePr>
        <p:xfrm>
          <a:off x="3657600" y="1250576"/>
          <a:ext cx="2624137" cy="11967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4137">
                  <a:extLst>
                    <a:ext uri="{9D8B030D-6E8A-4147-A177-3AD203B41FA5}">
                      <a16:colId xmlns:a16="http://schemas.microsoft.com/office/drawing/2014/main" val="1725265593"/>
                    </a:ext>
                  </a:extLst>
                </a:gridCol>
              </a:tblGrid>
              <a:tr h="1196790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calm,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dependable,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 leader, but 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stubborn and</a:t>
                      </a:r>
                      <a:endParaRPr lang="uk-UA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inclined</a:t>
                      </a:r>
                      <a:endParaRPr lang="uk-UA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to  shift blame on to others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3680348"/>
                  </a:ext>
                </a:extLst>
              </a:tr>
            </a:tbl>
          </a:graphicData>
        </a:graphic>
      </p:graphicFrame>
      <p:pic>
        <p:nvPicPr>
          <p:cNvPr id="10" name="Рисунок 9" descr="https://www.thechinesezodiac.org/wp-content/uploads/2017/04/bigstock-146715086_0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00" y="1257298"/>
            <a:ext cx="1024637" cy="9339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213847"/>
              </p:ext>
            </p:extLst>
          </p:nvPr>
        </p:nvGraphicFramePr>
        <p:xfrm>
          <a:off x="6792164" y="1257300"/>
          <a:ext cx="1773612" cy="114141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73612">
                  <a:extLst>
                    <a:ext uri="{9D8B030D-6E8A-4147-A177-3AD203B41FA5}">
                      <a16:colId xmlns:a16="http://schemas.microsoft.com/office/drawing/2014/main" val="165234117"/>
                    </a:ext>
                  </a:extLst>
                </a:gridCol>
              </a:tblGrid>
              <a:tr h="109593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thoughtful,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strong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brave,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dynamic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imaginative,</a:t>
                      </a:r>
                      <a:r>
                        <a:rPr lang="ru-RU" sz="1400" b="1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inclined to be rash and touchy.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9593867"/>
                  </a:ext>
                </a:extLst>
              </a:tr>
            </a:tbl>
          </a:graphicData>
        </a:graphic>
      </p:graphicFrame>
      <p:pic>
        <p:nvPicPr>
          <p:cNvPr id="6145" name="Рисунок 37" descr="https://www.thechinesezodiac.org/wp-content/uploads/2017/04/bigstock-146715086_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754" y="1257297"/>
            <a:ext cx="1409446" cy="109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422425"/>
              </p:ext>
            </p:extLst>
          </p:nvPr>
        </p:nvGraphicFramePr>
        <p:xfrm>
          <a:off x="6792164" y="1143000"/>
          <a:ext cx="3062035" cy="121023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62035">
                  <a:extLst>
                    <a:ext uri="{9D8B030D-6E8A-4147-A177-3AD203B41FA5}">
                      <a16:colId xmlns:a16="http://schemas.microsoft.com/office/drawing/2014/main" val="1089956571"/>
                    </a:ext>
                  </a:extLst>
                </a:gridCol>
              </a:tblGrid>
              <a:tr h="12102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7187423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904364"/>
              </p:ext>
            </p:extLst>
          </p:nvPr>
        </p:nvGraphicFramePr>
        <p:xfrm>
          <a:off x="927847" y="2622176"/>
          <a:ext cx="2581835" cy="13984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1835">
                  <a:extLst>
                    <a:ext uri="{9D8B030D-6E8A-4147-A177-3AD203B41FA5}">
                      <a16:colId xmlns:a16="http://schemas.microsoft.com/office/drawing/2014/main" val="1230963869"/>
                    </a:ext>
                  </a:extLst>
                </a:gridCol>
              </a:tblGrid>
              <a:tr h="13984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204322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190299"/>
              </p:ext>
            </p:extLst>
          </p:nvPr>
        </p:nvGraphicFramePr>
        <p:xfrm>
          <a:off x="712789" y="2447365"/>
          <a:ext cx="2665554" cy="11261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5554">
                  <a:extLst>
                    <a:ext uri="{9D8B030D-6E8A-4147-A177-3AD203B41FA5}">
                      <a16:colId xmlns:a16="http://schemas.microsoft.com/office/drawing/2014/main" val="1269707562"/>
                    </a:ext>
                  </a:extLst>
                </a:gridCol>
              </a:tblGrid>
              <a:tr h="110266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methodical,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cautious,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comfort-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loving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tactful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and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lucky, but </a:t>
                      </a: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also</a:t>
                      </a:r>
                      <a:endParaRPr lang="ru-RU" sz="1400" b="1" dirty="0" smtClean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gossipy and moody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52693387"/>
                  </a:ext>
                </a:extLst>
              </a:tr>
            </a:tbl>
          </a:graphicData>
        </a:graphic>
      </p:graphicFrame>
      <p:pic>
        <p:nvPicPr>
          <p:cNvPr id="20" name="Рисунок 19" descr="https://www.thechinesezodiac.org/wp-content/uploads/2017/04/bigstock-146715086_1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576" y="2541496"/>
            <a:ext cx="984766" cy="10085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126686"/>
              </p:ext>
            </p:extLst>
          </p:nvPr>
        </p:nvGraphicFramePr>
        <p:xfrm>
          <a:off x="3593401" y="2466641"/>
          <a:ext cx="2624137" cy="115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4137">
                  <a:extLst>
                    <a:ext uri="{9D8B030D-6E8A-4147-A177-3AD203B41FA5}">
                      <a16:colId xmlns:a16="http://schemas.microsoft.com/office/drawing/2014/main" val="796124059"/>
                    </a:ext>
                  </a:extLst>
                </a:gridCol>
              </a:tblGrid>
              <a:tr h="1126109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eccentric, self-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confident,</a:t>
                      </a:r>
                      <a:r>
                        <a:rPr lang="ru-RU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dynamic,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perfectionist, but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proud and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incapable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of routine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0122538"/>
                  </a:ext>
                </a:extLst>
              </a:tr>
            </a:tbl>
          </a:graphicData>
        </a:graphic>
      </p:graphicFrame>
      <p:pic>
        <p:nvPicPr>
          <p:cNvPr id="22" name="Рисунок 21" descr="https://www.thechinesezodiac.org/wp-content/uploads/2017/04/bigstock-146715086_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00" y="2541496"/>
            <a:ext cx="994382" cy="100853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651019"/>
              </p:ext>
            </p:extLst>
          </p:nvPr>
        </p:nvGraphicFramePr>
        <p:xfrm>
          <a:off x="6898341" y="2513012"/>
          <a:ext cx="2955858" cy="115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55858">
                  <a:extLst>
                    <a:ext uri="{9D8B030D-6E8A-4147-A177-3AD203B41FA5}">
                      <a16:colId xmlns:a16="http://schemas.microsoft.com/office/drawing/2014/main" val="2216356281"/>
                    </a:ext>
                  </a:extLst>
                </a:gridCol>
              </a:tblGrid>
              <a:tr h="1111869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honest, loyal,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idealistic,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but a fault-finder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who needs to be led.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138817"/>
                  </a:ext>
                </a:extLst>
              </a:tr>
            </a:tbl>
          </a:graphicData>
        </a:graphic>
      </p:graphicFrame>
      <p:pic>
        <p:nvPicPr>
          <p:cNvPr id="26" name="Рисунок 25" descr="https://www.thechinesezodiac.org/wp-content/uploads/2017/04/bigstock-146715086_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75" y="2609833"/>
            <a:ext cx="1288424" cy="1015048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90115"/>
              </p:ext>
            </p:extLst>
          </p:nvPr>
        </p:nvGraphicFramePr>
        <p:xfrm>
          <a:off x="712788" y="3748285"/>
          <a:ext cx="2653505" cy="11195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53505">
                  <a:extLst>
                    <a:ext uri="{9D8B030D-6E8A-4147-A177-3AD203B41FA5}">
                      <a16:colId xmlns:a16="http://schemas.microsoft.com/office/drawing/2014/main" val="3252023243"/>
                    </a:ext>
                  </a:extLst>
                </a:gridCol>
              </a:tblGrid>
              <a:tr h="1119549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attractive, sexy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and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wise, but can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possessive, and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conceited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7776186"/>
                  </a:ext>
                </a:extLst>
              </a:tr>
            </a:tbl>
          </a:graphicData>
        </a:graphic>
      </p:graphicFrame>
      <p:pic>
        <p:nvPicPr>
          <p:cNvPr id="28" name="Рисунок 27" descr="https://www.thechinesezodiac.org/wp-content/uploads/2017/04/bigstock-146715086_1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88" y="3748285"/>
            <a:ext cx="1038553" cy="102197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5306467"/>
              </p:ext>
            </p:extLst>
          </p:nvPr>
        </p:nvGraphicFramePr>
        <p:xfrm>
          <a:off x="3657600" y="3748285"/>
          <a:ext cx="2595284" cy="11582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95284">
                  <a:extLst>
                    <a:ext uri="{9D8B030D-6E8A-4147-A177-3AD203B41FA5}">
                      <a16:colId xmlns:a16="http://schemas.microsoft.com/office/drawing/2014/main" val="1188889116"/>
                    </a:ext>
                  </a:extLst>
                </a:gridCol>
              </a:tblGrid>
              <a:tr h="1021979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sociable and like-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able,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sporty,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practical and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logical, but can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be prejudiced and intolerant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1821352"/>
                  </a:ext>
                </a:extLst>
              </a:tr>
            </a:tbl>
          </a:graphicData>
        </a:graphic>
      </p:graphicFrame>
      <p:pic>
        <p:nvPicPr>
          <p:cNvPr id="30" name="Рисунок 29" descr="https://www.thechinesezodiac.org/wp-content/uploads/2017/04/bigstock-146715086_20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703" y="3748285"/>
            <a:ext cx="1019175" cy="9220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800046"/>
              </p:ext>
            </p:extLst>
          </p:nvPr>
        </p:nvGraphicFramePr>
        <p:xfrm>
          <a:off x="6792164" y="3768074"/>
          <a:ext cx="3185554" cy="1310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85554">
                  <a:extLst>
                    <a:ext uri="{9D8B030D-6E8A-4147-A177-3AD203B41FA5}">
                      <a16:colId xmlns:a16="http://schemas.microsoft.com/office/drawing/2014/main" val="286526891"/>
                    </a:ext>
                  </a:extLst>
                </a:gridCol>
              </a:tblGrid>
              <a:tr h="1138452">
                <a:tc>
                  <a:txBody>
                    <a:bodyPr/>
                    <a:lstStyle/>
                    <a:p>
                      <a:r>
                        <a:rPr lang="en-US" sz="2400" b="0" kern="1200" dirty="0" smtClean="0">
                          <a:solidFill>
                            <a:srgbClr val="CC3399"/>
                          </a:solidFill>
                          <a:effectLst/>
                          <a:latin typeface="Blackadder ITC" panose="04020505051007020D02" pitchFamily="82" charset="0"/>
                          <a:ea typeface="+mn-ea"/>
                          <a:cs typeface="+mn-cs"/>
                        </a:rPr>
                        <a:t>Goat</a:t>
                      </a:r>
                      <a:r>
                        <a:rPr lang="en-US" sz="1800" b="0" kern="1200" dirty="0" smtClean="0">
                          <a:solidFill>
                            <a:srgbClr val="CC3399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harmony-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loving,</a:t>
                      </a: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humorous,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easy to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get on with,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but impressionable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and easily led. 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958186"/>
                  </a:ext>
                </a:extLst>
              </a:tr>
            </a:tbl>
          </a:graphicData>
        </a:graphic>
      </p:graphicFrame>
      <p:pic>
        <p:nvPicPr>
          <p:cNvPr id="32" name="Рисунок 31" descr="https://www.thechinesezodiac.org/wp-content/uploads/2017/04/bigstock-146715086_21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75" y="3785551"/>
            <a:ext cx="1288423" cy="120869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612305"/>
              </p:ext>
            </p:extLst>
          </p:nvPr>
        </p:nvGraphicFramePr>
        <p:xfrm>
          <a:off x="712788" y="4767126"/>
          <a:ext cx="2665553" cy="140162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5553">
                  <a:extLst>
                    <a:ext uri="{9D8B030D-6E8A-4147-A177-3AD203B41FA5}">
                      <a16:colId xmlns:a16="http://schemas.microsoft.com/office/drawing/2014/main" val="166763361"/>
                    </a:ext>
                  </a:extLst>
                </a:gridCol>
              </a:tblGrid>
              <a:tr h="1401627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intelligent, fast-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talking and good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figures, but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insecure and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sometimes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superficial.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8652341"/>
                  </a:ext>
                </a:extLst>
              </a:tr>
            </a:tbl>
          </a:graphicData>
        </a:graphic>
      </p:graphicFrame>
      <p:pic>
        <p:nvPicPr>
          <p:cNvPr id="34" name="Рисунок 33" descr="https://www.thechinesezodiac.org/wp-content/uploads/2017/04/bigstock-146715086_24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88" y="4994242"/>
            <a:ext cx="1026504" cy="1174511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" name="Таблица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918648"/>
              </p:ext>
            </p:extLst>
          </p:nvPr>
        </p:nvGraphicFramePr>
        <p:xfrm>
          <a:off x="3657600" y="5029928"/>
          <a:ext cx="2729753" cy="11775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29753">
                  <a:extLst>
                    <a:ext uri="{9D8B030D-6E8A-4147-A177-3AD203B41FA5}">
                      <a16:colId xmlns:a16="http://schemas.microsoft.com/office/drawing/2014/main" val="2275816753"/>
                    </a:ext>
                  </a:extLst>
                </a:gridCol>
              </a:tblGrid>
              <a:tr h="117751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1696680"/>
                  </a:ext>
                </a:extLst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10820"/>
              </p:ext>
            </p:extLst>
          </p:nvPr>
        </p:nvGraphicFramePr>
        <p:xfrm>
          <a:off x="3669650" y="4955073"/>
          <a:ext cx="2717704" cy="1371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17704">
                  <a:extLst>
                    <a:ext uri="{9D8B030D-6E8A-4147-A177-3AD203B41FA5}">
                      <a16:colId xmlns:a16="http://schemas.microsoft.com/office/drawing/2014/main" val="1531841428"/>
                    </a:ext>
                  </a:extLst>
                </a:gridCol>
              </a:tblGrid>
              <a:tr h="1213679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hard-working,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great organizers,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punctual, compe-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titive, but either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very thrifty or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very</a:t>
                      </a:r>
                      <a:r>
                        <a:rPr lang="en-US" sz="14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wasteful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007504"/>
                  </a:ext>
                </a:extLst>
              </a:tr>
            </a:tbl>
          </a:graphicData>
        </a:graphic>
      </p:graphicFrame>
      <p:pic>
        <p:nvPicPr>
          <p:cNvPr id="38" name="Рисунок 37" descr="https://www.thechinesezodiac.org/wp-content/uploads/2017/04/bigstock-146715086_01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00" y="5104784"/>
            <a:ext cx="1006778" cy="11026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7529488"/>
              </p:ext>
            </p:extLst>
          </p:nvPr>
        </p:nvGraphicFramePr>
        <p:xfrm>
          <a:off x="6846492" y="5039719"/>
          <a:ext cx="3131226" cy="128695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1226">
                  <a:extLst>
                    <a:ext uri="{9D8B030D-6E8A-4147-A177-3AD203B41FA5}">
                      <a16:colId xmlns:a16="http://schemas.microsoft.com/office/drawing/2014/main" val="3082905731"/>
                    </a:ext>
                  </a:extLst>
                </a:gridCol>
              </a:tblGrid>
              <a:tr h="1286954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well-mannered,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industrious, domes-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ticated, but obstinate,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egocentric and bad </a:t>
                      </a:r>
                    </a:p>
                    <a:p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at planning</a:t>
                      </a:r>
                      <a:endParaRPr lang="ru-RU" sz="14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040862"/>
                  </a:ext>
                </a:extLst>
              </a:tr>
            </a:tbl>
          </a:graphicData>
        </a:graphic>
      </p:graphicFrame>
      <p:pic>
        <p:nvPicPr>
          <p:cNvPr id="40" name="Рисунок 39" descr="https://www.thechinesezodiac.org/wp-content/uploads/2017/04/bigstock-146715086_03.jpg"/>
          <p:cNvPicPr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5775" y="5122077"/>
            <a:ext cx="1411943" cy="10466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366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3880742"/>
              </p:ext>
            </p:extLst>
          </p:nvPr>
        </p:nvGraphicFramePr>
        <p:xfrm>
          <a:off x="981635" y="719666"/>
          <a:ext cx="10273553" cy="5425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73553">
                  <a:extLst>
                    <a:ext uri="{9D8B030D-6E8A-4147-A177-3AD203B41FA5}">
                      <a16:colId xmlns:a16="http://schemas.microsoft.com/office/drawing/2014/main" val="2887947342"/>
                    </a:ext>
                  </a:extLst>
                </a:gridCol>
              </a:tblGrid>
              <a:tr h="5425640">
                <a:tc>
                  <a:txBody>
                    <a:bodyPr/>
                    <a:lstStyle/>
                    <a:p>
                      <a:pPr algn="ctr"/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Application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form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Application for the post of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Surname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………………………………………………………………………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Firs name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……………………………………………………………………..</a:t>
                      </a: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Address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..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</a:t>
                      </a: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Date of birth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   Married/single/divorced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Present employment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…………………………………………………………..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Previous employment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                                ………………………………………………………….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Reasons for leaving present job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…………………………………………………………………………………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 Present salary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$…………………………………………………………………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Hobbies and interests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………………………………………………………………………………….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 Other information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…………………………………………………………….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…………………………………………………………………………………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Signature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</a:t>
                      </a:r>
                      <a:endParaRPr lang="ru-RU" sz="1800" b="1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Date</a:t>
                      </a:r>
                      <a:r>
                        <a:rPr lang="uk-UA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……………………………………………………………………………</a:t>
                      </a:r>
                      <a:endParaRPr lang="ru-RU" sz="1800" b="1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081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7639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00954"/>
            <a:ext cx="9601196" cy="2366681"/>
          </a:xfrm>
        </p:spPr>
        <p:txBody>
          <a:bodyPr>
            <a:normAutofit/>
          </a:bodyPr>
          <a:lstStyle/>
          <a:p>
            <a:r>
              <a:rPr lang="en-US" sz="7200" b="1" i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End</a:t>
            </a:r>
            <a:endParaRPr lang="ru-RU" sz="7200" b="1" i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892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98694" y="1137622"/>
            <a:ext cx="6275308" cy="45719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96034"/>
            <a:ext cx="10981266" cy="473336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132240"/>
              </p:ext>
            </p:extLst>
          </p:nvPr>
        </p:nvGraphicFramePr>
        <p:xfrm>
          <a:off x="1358153" y="2407024"/>
          <a:ext cx="4168588" cy="364415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68588">
                  <a:extLst>
                    <a:ext uri="{9D8B030D-6E8A-4147-A177-3AD203B41FA5}">
                      <a16:colId xmlns:a16="http://schemas.microsoft.com/office/drawing/2014/main" val="3069181678"/>
                    </a:ext>
                  </a:extLst>
                </a:gridCol>
              </a:tblGrid>
              <a:tr h="3644151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do but work,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eat but food,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wear but clothes,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To keep one from going nude.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breathe but air,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Quick as a flash 'tis gone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to fall but off, 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to stand but on. 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comb but hair,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to sleep but in bed,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weep but tears,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bury but dead.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10279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155838"/>
              </p:ext>
            </p:extLst>
          </p:nvPr>
        </p:nvGraphicFramePr>
        <p:xfrm>
          <a:off x="6615952" y="2407024"/>
          <a:ext cx="4155141" cy="402604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55141">
                  <a:extLst>
                    <a:ext uri="{9D8B030D-6E8A-4147-A177-3AD203B41FA5}">
                      <a16:colId xmlns:a16="http://schemas.microsoft.com/office/drawing/2014/main" val="640909028"/>
                    </a:ext>
                  </a:extLst>
                </a:gridCol>
              </a:tblGrid>
              <a:tr h="4026049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sing but songs,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Ah, well, alas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аlack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to go but out,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to come but back.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see but sights, 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quench but thirst,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have but what we've got.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Thus through life we are cursed,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to strike but a gait;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Everything moves that goes.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at all but common sense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ever withstand these woes.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8445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3559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591671"/>
            <a:ext cx="9601196" cy="138504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pessimist</a:t>
            </a:r>
            <a: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100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Benjamin Franklin King</a:t>
            </a:r>
            <a:endParaRPr lang="ru-RU" sz="3100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1748118"/>
            <a:ext cx="9601196" cy="447787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 smtClean="0"/>
              <a:t>                                                                  </a:t>
            </a:r>
            <a:endParaRPr lang="uk-UA" dirty="0" smtClean="0"/>
          </a:p>
          <a:p>
            <a:pPr marL="0" indent="0">
              <a:buNone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</a:t>
            </a:r>
            <a:endParaRPr lang="ru-RU" sz="3200" u="sng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7136683"/>
              </p:ext>
            </p:extLst>
          </p:nvPr>
        </p:nvGraphicFramePr>
        <p:xfrm>
          <a:off x="1532966" y="2439295"/>
          <a:ext cx="4370294" cy="3383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370294">
                  <a:extLst>
                    <a:ext uri="{9D8B030D-6E8A-4147-A177-3AD203B41FA5}">
                      <a16:colId xmlns:a16="http://schemas.microsoft.com/office/drawing/2014/main" val="2001245336"/>
                    </a:ext>
                  </a:extLst>
                </a:gridCol>
              </a:tblGrid>
              <a:tr h="3361763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do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work,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eat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food,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wear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clothes,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keep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one from going nude.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breathe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air,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Quick as a flash 'tis gone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fall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off, 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stand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on. 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comb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hair,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sleep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in bed,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weep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tears,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bury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dead</a:t>
                      </a:r>
                      <a:endParaRPr lang="ru-RU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05217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623844"/>
              </p:ext>
            </p:extLst>
          </p:nvPr>
        </p:nvGraphicFramePr>
        <p:xfrm>
          <a:off x="6575612" y="2439294"/>
          <a:ext cx="4195482" cy="358498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195482">
                  <a:extLst>
                    <a:ext uri="{9D8B030D-6E8A-4147-A177-3AD203B41FA5}">
                      <a16:colId xmlns:a16="http://schemas.microsoft.com/office/drawing/2014/main" val="1146692856"/>
                    </a:ext>
                  </a:extLst>
                </a:gridCol>
              </a:tblGrid>
              <a:tr h="3584987">
                <a:tc>
                  <a:txBody>
                    <a:bodyPr/>
                    <a:lstStyle/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sing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songs,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Ah, well, alas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аlack</a:t>
                      </a:r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go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out,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Nowhere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come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back.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see </a:t>
                      </a:r>
                      <a:r>
                        <a:rPr lang="en-US" sz="1800" b="1" u="non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sights, </a:t>
                      </a:r>
                      <a:endParaRPr lang="ru-RU" sz="1800" b="1" u="non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u="non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u="non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quench</a:t>
                      </a:r>
                      <a:r>
                        <a:rPr lang="en-US" sz="1800" b="1" u="non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but thirst,</a:t>
                      </a:r>
                      <a:endParaRPr lang="ru-RU" sz="1800" b="1" u="none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u="none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have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what we've got.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Thus through life we are cursed,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</a:t>
                      </a:r>
                      <a:r>
                        <a:rPr lang="en-US" sz="1800" b="1" u="sng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 strike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but a gait;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Everything moves that goes.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Nothing at all but common sense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sz="18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Can ever withstand these woes.</a:t>
                      </a:r>
                      <a:endParaRPr lang="ru-RU" sz="18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39646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409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theme of </a:t>
            </a:r>
            <a:r>
              <a:rPr lang="en-US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lesson is</a:t>
            </a:r>
            <a:endParaRPr lang="ru-RU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uk-UA" sz="44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Character traits and human feelings</a:t>
            </a:r>
            <a:r>
              <a:rPr lang="uk-UA" sz="44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4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6961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726141"/>
            <a:ext cx="9601196" cy="1600200"/>
          </a:xfrm>
        </p:spPr>
        <p:txBody>
          <a:bodyPr>
            <a:no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Mr.Rabbit's </a:t>
            </a:r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Tail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420471"/>
            <a:ext cx="9601196" cy="3805517"/>
          </a:xfrm>
        </p:spPr>
        <p:txBody>
          <a:bodyPr numCol="1">
            <a:normAutofit fontScale="8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too small for wagg</a:t>
            </a: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uk-UA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800" b="1" u="sng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are feel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gay.</a:t>
            </a:r>
            <a:endParaRPr lang="uk-UA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short keep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endParaRPr lang="ru-RU" sz="2800" b="1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insects away.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short for curl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endParaRPr lang="ru-RU" sz="2800" b="1" u="sng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 you at night,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Too small for help</a:t>
            </a: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endParaRPr lang="ru-RU" sz="2800" b="1" u="sng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you upright.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uk-UA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Laura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Arlon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accent2">
                    <a:lumMod val="50000"/>
                  </a:schemeClr>
                </a:solidFill>
              </a:rPr>
              <a:t> 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6666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58907"/>
            <a:ext cx="9601196" cy="766482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Infinitive/The –ing form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2824" y="1694329"/>
            <a:ext cx="5230906" cy="451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4053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672354"/>
            <a:ext cx="9601196" cy="820270"/>
          </a:xfrm>
        </p:spPr>
        <p:txBody>
          <a:bodyPr/>
          <a:lstStyle/>
          <a:p>
            <a:r>
              <a:rPr lang="en-US" b="1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Infinitive/The –ing form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0365" y="1640541"/>
            <a:ext cx="4625787" cy="453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7801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4262717" y="564776"/>
            <a:ext cx="4262717" cy="560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23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484094"/>
            <a:ext cx="9601196" cy="874059"/>
          </a:xfrm>
        </p:spPr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 task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0435" y="1358153"/>
            <a:ext cx="6172199" cy="482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5010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751</TotalTime>
  <Words>689</Words>
  <Application>Microsoft Office PowerPoint</Application>
  <PresentationFormat>Широкоэкранный</PresentationFormat>
  <Paragraphs>176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Blackadder ITC</vt:lpstr>
      <vt:lpstr>Calibri</vt:lpstr>
      <vt:lpstr>Garamond</vt:lpstr>
      <vt:lpstr>Times New Roman</vt:lpstr>
      <vt:lpstr>Натуральные материалы</vt:lpstr>
      <vt:lpstr>     Success is not in what you have,  but who you are. </vt:lpstr>
      <vt:lpstr>              </vt:lpstr>
      <vt:lpstr>The pessimist                                           Benjamin Franklin King</vt:lpstr>
      <vt:lpstr>The theme of the lesson is</vt:lpstr>
      <vt:lpstr> Mr.Rabbit's Tail </vt:lpstr>
      <vt:lpstr>The Infinitive/The –ing form</vt:lpstr>
      <vt:lpstr>The Infinitive/The –ing form</vt:lpstr>
      <vt:lpstr>Презентация PowerPoint</vt:lpstr>
      <vt:lpstr>Home task</vt:lpstr>
      <vt:lpstr>Презентация PowerPoint</vt:lpstr>
      <vt:lpstr>Презентация PowerPoint</vt:lpstr>
      <vt:lpstr>Презентация PowerPoint</vt:lpstr>
      <vt:lpstr>Презентация PowerPoint</vt:lpstr>
      <vt:lpstr>Chinese Astrology </vt:lpstr>
      <vt:lpstr>Презентация PowerPoint</vt:lpstr>
      <vt:lpstr>The End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Саша</dc:creator>
  <cp:lastModifiedBy>Саша</cp:lastModifiedBy>
  <cp:revision>41</cp:revision>
  <dcterms:created xsi:type="dcterms:W3CDTF">2019-04-22T07:03:56Z</dcterms:created>
  <dcterms:modified xsi:type="dcterms:W3CDTF">2019-05-31T11:11:24Z</dcterms:modified>
</cp:coreProperties>
</file>