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71" r:id="rId6"/>
    <p:sldId id="261" r:id="rId7"/>
    <p:sldId id="262" r:id="rId8"/>
    <p:sldId id="274" r:id="rId9"/>
    <p:sldId id="263" r:id="rId10"/>
    <p:sldId id="264" r:id="rId11"/>
    <p:sldId id="265" r:id="rId12"/>
    <p:sldId id="266" r:id="rId13"/>
    <p:sldId id="267" r:id="rId14"/>
    <p:sldId id="268" r:id="rId15"/>
    <p:sldId id="269" r:id="rId16"/>
    <p:sldId id="270" r:id="rId17"/>
    <p:sldId id="272" r:id="rId18"/>
    <p:sldId id="273" r:id="rId1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54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35758FB7-9AC5-4552-8A53-C91805E547FA}" styleName="Стиль из темы 1 - акцент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2" d="100"/>
          <a:sy n="82" d="100"/>
        </p:scale>
        <p:origin x="-1026"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3F2BF1DB-9E93-45E0-A9CA-4C5DC1F6E6B7}" type="datetimeFigureOut">
              <a:rPr lang="ru-RU" smtClean="0"/>
              <a:pPr/>
              <a:t>24.10.2019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2F16D34-37E8-4785-98D4-30A8CF70C91A}" type="slidenum">
              <a:rPr lang="ru-RU" smtClean="0"/>
              <a:pPr/>
              <a:t>‹#›</a:t>
            </a:fld>
            <a:endParaRPr lang="ru-RU"/>
          </a:p>
        </p:txBody>
      </p:sp>
    </p:spTree>
    <p:extLst>
      <p:ext uri="{BB962C8B-B14F-4D97-AF65-F5344CB8AC3E}">
        <p14:creationId xmlns:p14="http://schemas.microsoft.com/office/powerpoint/2010/main" xmlns="" val="8790254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F2BF1DB-9E93-45E0-A9CA-4C5DC1F6E6B7}" type="datetimeFigureOut">
              <a:rPr lang="ru-RU" smtClean="0"/>
              <a:pPr/>
              <a:t>24.10.2019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2F16D34-37E8-4785-98D4-30A8CF70C91A}" type="slidenum">
              <a:rPr lang="ru-RU" smtClean="0"/>
              <a:pPr/>
              <a:t>‹#›</a:t>
            </a:fld>
            <a:endParaRPr lang="ru-RU"/>
          </a:p>
        </p:txBody>
      </p:sp>
    </p:spTree>
    <p:extLst>
      <p:ext uri="{BB962C8B-B14F-4D97-AF65-F5344CB8AC3E}">
        <p14:creationId xmlns:p14="http://schemas.microsoft.com/office/powerpoint/2010/main" xmlns="" val="3990172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F2BF1DB-9E93-45E0-A9CA-4C5DC1F6E6B7}" type="datetimeFigureOut">
              <a:rPr lang="ru-RU" smtClean="0"/>
              <a:pPr/>
              <a:t>24.10.2019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2F16D34-37E8-4785-98D4-30A8CF70C91A}" type="slidenum">
              <a:rPr lang="ru-RU" smtClean="0"/>
              <a:pPr/>
              <a:t>‹#›</a:t>
            </a:fld>
            <a:endParaRPr lang="ru-RU"/>
          </a:p>
        </p:txBody>
      </p:sp>
    </p:spTree>
    <p:extLst>
      <p:ext uri="{BB962C8B-B14F-4D97-AF65-F5344CB8AC3E}">
        <p14:creationId xmlns:p14="http://schemas.microsoft.com/office/powerpoint/2010/main" xmlns="" val="3352334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F2BF1DB-9E93-45E0-A9CA-4C5DC1F6E6B7}" type="datetimeFigureOut">
              <a:rPr lang="ru-RU" smtClean="0"/>
              <a:pPr/>
              <a:t>24.10.2019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2F16D34-37E8-4785-98D4-30A8CF70C91A}" type="slidenum">
              <a:rPr lang="ru-RU" smtClean="0"/>
              <a:pPr/>
              <a:t>‹#›</a:t>
            </a:fld>
            <a:endParaRPr lang="ru-RU"/>
          </a:p>
        </p:txBody>
      </p:sp>
    </p:spTree>
    <p:extLst>
      <p:ext uri="{BB962C8B-B14F-4D97-AF65-F5344CB8AC3E}">
        <p14:creationId xmlns:p14="http://schemas.microsoft.com/office/powerpoint/2010/main" xmlns="" val="40668331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3F2BF1DB-9E93-45E0-A9CA-4C5DC1F6E6B7}" type="datetimeFigureOut">
              <a:rPr lang="ru-RU" smtClean="0"/>
              <a:pPr/>
              <a:t>24.10.2019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2F16D34-37E8-4785-98D4-30A8CF70C91A}" type="slidenum">
              <a:rPr lang="ru-RU" smtClean="0"/>
              <a:pPr/>
              <a:t>‹#›</a:t>
            </a:fld>
            <a:endParaRPr lang="ru-RU"/>
          </a:p>
        </p:txBody>
      </p:sp>
    </p:spTree>
    <p:extLst>
      <p:ext uri="{BB962C8B-B14F-4D97-AF65-F5344CB8AC3E}">
        <p14:creationId xmlns:p14="http://schemas.microsoft.com/office/powerpoint/2010/main" xmlns="" val="3091253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3F2BF1DB-9E93-45E0-A9CA-4C5DC1F6E6B7}" type="datetimeFigureOut">
              <a:rPr lang="ru-RU" smtClean="0"/>
              <a:pPr/>
              <a:t>24.10.2019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2F16D34-37E8-4785-98D4-30A8CF70C91A}" type="slidenum">
              <a:rPr lang="ru-RU" smtClean="0"/>
              <a:pPr/>
              <a:t>‹#›</a:t>
            </a:fld>
            <a:endParaRPr lang="ru-RU"/>
          </a:p>
        </p:txBody>
      </p:sp>
    </p:spTree>
    <p:extLst>
      <p:ext uri="{BB962C8B-B14F-4D97-AF65-F5344CB8AC3E}">
        <p14:creationId xmlns:p14="http://schemas.microsoft.com/office/powerpoint/2010/main" xmlns="" val="36918790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3F2BF1DB-9E93-45E0-A9CA-4C5DC1F6E6B7}" type="datetimeFigureOut">
              <a:rPr lang="ru-RU" smtClean="0"/>
              <a:pPr/>
              <a:t>24.10.2019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2F16D34-37E8-4785-98D4-30A8CF70C91A}" type="slidenum">
              <a:rPr lang="ru-RU" smtClean="0"/>
              <a:pPr/>
              <a:t>‹#›</a:t>
            </a:fld>
            <a:endParaRPr lang="ru-RU"/>
          </a:p>
        </p:txBody>
      </p:sp>
    </p:spTree>
    <p:extLst>
      <p:ext uri="{BB962C8B-B14F-4D97-AF65-F5344CB8AC3E}">
        <p14:creationId xmlns:p14="http://schemas.microsoft.com/office/powerpoint/2010/main" xmlns="" val="31462760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3F2BF1DB-9E93-45E0-A9CA-4C5DC1F6E6B7}" type="datetimeFigureOut">
              <a:rPr lang="ru-RU" smtClean="0"/>
              <a:pPr/>
              <a:t>24.10.2019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2F16D34-37E8-4785-98D4-30A8CF70C91A}" type="slidenum">
              <a:rPr lang="ru-RU" smtClean="0"/>
              <a:pPr/>
              <a:t>‹#›</a:t>
            </a:fld>
            <a:endParaRPr lang="ru-RU"/>
          </a:p>
        </p:txBody>
      </p:sp>
    </p:spTree>
    <p:extLst>
      <p:ext uri="{BB962C8B-B14F-4D97-AF65-F5344CB8AC3E}">
        <p14:creationId xmlns:p14="http://schemas.microsoft.com/office/powerpoint/2010/main" xmlns="" val="17875096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F2BF1DB-9E93-45E0-A9CA-4C5DC1F6E6B7}" type="datetimeFigureOut">
              <a:rPr lang="ru-RU" smtClean="0"/>
              <a:pPr/>
              <a:t>24.10.2019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2F16D34-37E8-4785-98D4-30A8CF70C91A}" type="slidenum">
              <a:rPr lang="ru-RU" smtClean="0"/>
              <a:pPr/>
              <a:t>‹#›</a:t>
            </a:fld>
            <a:endParaRPr lang="ru-RU"/>
          </a:p>
        </p:txBody>
      </p:sp>
    </p:spTree>
    <p:extLst>
      <p:ext uri="{BB962C8B-B14F-4D97-AF65-F5344CB8AC3E}">
        <p14:creationId xmlns:p14="http://schemas.microsoft.com/office/powerpoint/2010/main" xmlns="" val="26402496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F2BF1DB-9E93-45E0-A9CA-4C5DC1F6E6B7}" type="datetimeFigureOut">
              <a:rPr lang="ru-RU" smtClean="0"/>
              <a:pPr/>
              <a:t>24.10.2019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2F16D34-37E8-4785-98D4-30A8CF70C91A}" type="slidenum">
              <a:rPr lang="ru-RU" smtClean="0"/>
              <a:pPr/>
              <a:t>‹#›</a:t>
            </a:fld>
            <a:endParaRPr lang="ru-RU"/>
          </a:p>
        </p:txBody>
      </p:sp>
    </p:spTree>
    <p:extLst>
      <p:ext uri="{BB962C8B-B14F-4D97-AF65-F5344CB8AC3E}">
        <p14:creationId xmlns:p14="http://schemas.microsoft.com/office/powerpoint/2010/main" xmlns="" val="3502824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F2BF1DB-9E93-45E0-A9CA-4C5DC1F6E6B7}" type="datetimeFigureOut">
              <a:rPr lang="ru-RU" smtClean="0"/>
              <a:pPr/>
              <a:t>24.10.2019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2F16D34-37E8-4785-98D4-30A8CF70C91A}" type="slidenum">
              <a:rPr lang="ru-RU" smtClean="0"/>
              <a:pPr/>
              <a:t>‹#›</a:t>
            </a:fld>
            <a:endParaRPr lang="ru-RU"/>
          </a:p>
        </p:txBody>
      </p:sp>
    </p:spTree>
    <p:extLst>
      <p:ext uri="{BB962C8B-B14F-4D97-AF65-F5344CB8AC3E}">
        <p14:creationId xmlns:p14="http://schemas.microsoft.com/office/powerpoint/2010/main" xmlns="" val="25636920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2BF1DB-9E93-45E0-A9CA-4C5DC1F6E6B7}" type="datetimeFigureOut">
              <a:rPr lang="ru-RU" smtClean="0"/>
              <a:pPr/>
              <a:t>24.10.2019</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F16D34-37E8-4785-98D4-30A8CF70C91A}" type="slidenum">
              <a:rPr lang="ru-RU" smtClean="0"/>
              <a:pPr/>
              <a:t>‹#›</a:t>
            </a:fld>
            <a:endParaRPr lang="ru-RU"/>
          </a:p>
        </p:txBody>
      </p:sp>
    </p:spTree>
    <p:extLst>
      <p:ext uri="{BB962C8B-B14F-4D97-AF65-F5344CB8AC3E}">
        <p14:creationId xmlns:p14="http://schemas.microsoft.com/office/powerpoint/2010/main" xmlns="" val="29817242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23.jpeg"/><Relationship Id="rId7" Type="http://schemas.openxmlformats.org/officeDocument/2006/relationships/image" Target="../media/image27.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25.jpeg"/><Relationship Id="rId10" Type="http://schemas.openxmlformats.org/officeDocument/2006/relationships/image" Target="../media/image28.jpeg"/><Relationship Id="rId4" Type="http://schemas.openxmlformats.org/officeDocument/2006/relationships/image" Target="../media/image24.jpeg"/><Relationship Id="rId9"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hyperlink" Target="https://www.youtube.com/watch?v=yesyhQkYrQM"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hyperlink" Target="http://en.wikipedia.org/wiki/Phonograph" TargetMode="External"/><Relationship Id="rId3" Type="http://schemas.openxmlformats.org/officeDocument/2006/relationships/hyperlink" Target="http://library.kiwix.org/wikipedia_en_wp1/A/Scottish%20people.html" TargetMode="External"/><Relationship Id="rId7" Type="http://schemas.openxmlformats.org/officeDocument/2006/relationships/hyperlink" Target="http://en.wikipedia.org/wiki/Cinematograph" TargetMode="Externa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hyperlink" Target="http://library.kiwix.org/wikipedia_en_wp1/A/Television.html" TargetMode="External"/><Relationship Id="rId5" Type="http://schemas.openxmlformats.org/officeDocument/2006/relationships/hyperlink" Target="http://library.kiwix.org/wikipedia_en_wp1/A/Inventor.html" TargetMode="External"/><Relationship Id="rId10" Type="http://schemas.openxmlformats.org/officeDocument/2006/relationships/hyperlink" Target="http://en.wikipedia.org/wiki/Light_bulb" TargetMode="External"/><Relationship Id="rId4" Type="http://schemas.openxmlformats.org/officeDocument/2006/relationships/hyperlink" Target="http://library.kiwix.org/wikipedia_en_wp1/A/Engineer.html" TargetMode="External"/><Relationship Id="rId9" Type="http://schemas.openxmlformats.org/officeDocument/2006/relationships/hyperlink" Target="http://en.wikipedia.org/wiki/Movie_camera" TargetMode="External"/></Relationships>
</file>

<file path=ppt/slides/_rels/slide14.xml.rels><?xml version="1.0" encoding="UTF-8" standalone="yes"?>
<Relationships xmlns="http://schemas.openxmlformats.org/package/2006/relationships"><Relationship Id="rId8" Type="http://schemas.openxmlformats.org/officeDocument/2006/relationships/hyperlink" Target="http://en.wikipedia.org/wiki/Electromagnetic_radiation" TargetMode="External"/><Relationship Id="rId3" Type="http://schemas.openxmlformats.org/officeDocument/2006/relationships/hyperlink" Target="http://en.wikipedia.org/wiki/Inventor" TargetMode="External"/><Relationship Id="rId7" Type="http://schemas.openxmlformats.org/officeDocument/2006/relationships/hyperlink" Target="http://en.wikipedia.org/wiki/Physics" TargetMode="Externa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hyperlink" Target="http://en.wikipedia.org/wiki/Instant_coffee" TargetMode="External"/><Relationship Id="rId5" Type="http://schemas.openxmlformats.org/officeDocument/2006/relationships/hyperlink" Target="http://en.wikipedia.org/wiki/Chemist" TargetMode="External"/><Relationship Id="rId4" Type="http://schemas.openxmlformats.org/officeDocument/2006/relationships/hyperlink" Target="http://en.wikipedia.org/wiki/Aviation" TargetMode="External"/><Relationship Id="rId9" Type="http://schemas.openxmlformats.org/officeDocument/2006/relationships/hyperlink" Target="http://en.wikipedia.org/wiki/Wavelength"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youtu.be/eruRtv-fhxM"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6.xml"/><Relationship Id="rId6" Type="http://schemas.openxmlformats.org/officeDocument/2006/relationships/image" Target="../media/image5.jpe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jpeg"/></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 Id="rId9" Type="http://schemas.openxmlformats.org/officeDocument/2006/relationships/image" Target="../media/image22.jpeg"/></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pic>
        <p:nvPicPr>
          <p:cNvPr id="4" name="Picture 2" descr="http://portfoliobib.ucoz.ru/shablon/fon_v_linejku.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0534" y="-9007"/>
            <a:ext cx="9121011" cy="6840759"/>
          </a:xfrm>
          <a:prstGeom prst="rect">
            <a:avLst/>
          </a:prstGeom>
          <a:noFill/>
          <a:extLst>
            <a:ext uri="{909E8E84-426E-40DD-AFC4-6F175D3DCCD1}">
              <a14:hiddenFill xmlns:a14="http://schemas.microsoft.com/office/drawing/2010/main" xmlns="">
                <a:solidFill>
                  <a:srgbClr val="FFFFFF"/>
                </a:solidFill>
              </a14:hiddenFill>
            </a:ext>
          </a:extLst>
        </p:spPr>
      </p:pic>
      <p:sp>
        <p:nvSpPr>
          <p:cNvPr id="3" name="Подзаголовок 2"/>
          <p:cNvSpPr>
            <a:spLocks noGrp="1"/>
          </p:cNvSpPr>
          <p:nvPr>
            <p:ph type="subTitle" idx="1"/>
          </p:nvPr>
        </p:nvSpPr>
        <p:spPr>
          <a:xfrm>
            <a:off x="971600" y="3411372"/>
            <a:ext cx="7344816" cy="2227428"/>
          </a:xfrm>
        </p:spPr>
        <p:txBody>
          <a:bodyPr>
            <a:noAutofit/>
          </a:bodyPr>
          <a:lstStyle/>
          <a:p>
            <a:r>
              <a:rPr lang="en-US" sz="2800" b="1" dirty="0">
                <a:solidFill>
                  <a:schemeClr val="tx1"/>
                </a:solidFill>
                <a:latin typeface="Arial" pitchFamily="34" charset="0"/>
                <a:cs typeface="Arial" pitchFamily="34" charset="0"/>
              </a:rPr>
              <a:t>The aim of today’s lesson is to learn more about pros and cons of scientific progress. We are to discuss them during the lesson, because every invention has its pros and cons.</a:t>
            </a:r>
            <a:endParaRPr lang="ru-RU" sz="2800" dirty="0">
              <a:solidFill>
                <a:schemeClr val="tx1"/>
              </a:solidFill>
              <a:latin typeface="Arial" pitchFamily="34" charset="0"/>
              <a:cs typeface="Arial" pitchFamily="34" charset="0"/>
            </a:endParaRPr>
          </a:p>
        </p:txBody>
      </p:sp>
      <p:sp>
        <p:nvSpPr>
          <p:cNvPr id="6" name="Прямоугольник 5"/>
          <p:cNvSpPr/>
          <p:nvPr/>
        </p:nvSpPr>
        <p:spPr>
          <a:xfrm>
            <a:off x="251520" y="1196752"/>
            <a:ext cx="8424936" cy="1569660"/>
          </a:xfrm>
          <a:prstGeom prst="rect">
            <a:avLst/>
          </a:prstGeom>
          <a:noFill/>
        </p:spPr>
        <p:txBody>
          <a:bodyPr wrap="square" lIns="91440" tIns="45720" rIns="91440" bIns="45720">
            <a:spAutoFit/>
          </a:bodyPr>
          <a:lstStyle/>
          <a:p>
            <a:pPr algn="ctr"/>
            <a:r>
              <a:rPr lang="en-US" sz="32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Theme: «How dependent are you on modern technology?  Pros and cons of scientific  progress</a:t>
            </a:r>
            <a:r>
              <a:rPr lang="en-US" sz="32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a:t>
            </a:r>
            <a:endParaRPr lang="ru-RU" sz="32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3232409124"/>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Picture 2" descr="http://portfoliobib.ucoz.ru/shablon/fon_v_linejku.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0534" y="-9007"/>
            <a:ext cx="9121011" cy="6840759"/>
          </a:xfrm>
          <a:prstGeom prst="rect">
            <a:avLst/>
          </a:prstGeom>
          <a:noFill/>
          <a:extLst>
            <a:ext uri="{909E8E84-426E-40DD-AFC4-6F175D3DCCD1}">
              <a14:hiddenFill xmlns:a14="http://schemas.microsoft.com/office/drawing/2010/main" xmlns="">
                <a:solidFill>
                  <a:srgbClr val="FFFFFF"/>
                </a:solidFill>
              </a14:hiddenFill>
            </a:ext>
          </a:extLst>
        </p:spPr>
      </p:pic>
      <p:sp>
        <p:nvSpPr>
          <p:cNvPr id="5" name="Прямоугольник 4"/>
          <p:cNvSpPr/>
          <p:nvPr/>
        </p:nvSpPr>
        <p:spPr>
          <a:xfrm>
            <a:off x="594595" y="836712"/>
            <a:ext cx="7992888" cy="1200329"/>
          </a:xfrm>
          <a:prstGeom prst="rect">
            <a:avLst/>
          </a:prstGeom>
        </p:spPr>
        <p:txBody>
          <a:bodyPr wrap="square">
            <a:spAutoFit/>
          </a:bodyPr>
          <a:lstStyle/>
          <a:p>
            <a:pPr algn="ctr"/>
            <a:r>
              <a:rPr lang="en-US" sz="2400" b="1" dirty="0">
                <a:latin typeface="Arial" pitchFamily="34" charset="0"/>
                <a:cs typeface="Arial" pitchFamily="34" charset="0"/>
              </a:rPr>
              <a:t>A role play. The customers don’t know the exact word </a:t>
            </a:r>
            <a:r>
              <a:rPr lang="en-US" sz="2400" b="1" dirty="0" smtClean="0">
                <a:latin typeface="Arial" pitchFamily="34" charset="0"/>
                <a:cs typeface="Arial" pitchFamily="34" charset="0"/>
              </a:rPr>
              <a:t>fo</a:t>
            </a:r>
            <a:r>
              <a:rPr lang="en-US" sz="2400" b="1" dirty="0">
                <a:latin typeface="Arial" pitchFamily="34" charset="0"/>
                <a:cs typeface="Arial" pitchFamily="34" charset="0"/>
              </a:rPr>
              <a:t>r</a:t>
            </a:r>
            <a:r>
              <a:rPr lang="en-US" sz="2400" b="1" dirty="0" smtClean="0">
                <a:latin typeface="Arial" pitchFamily="34" charset="0"/>
                <a:cs typeface="Arial" pitchFamily="34" charset="0"/>
              </a:rPr>
              <a:t> </a:t>
            </a:r>
            <a:r>
              <a:rPr lang="en-US" sz="2400" b="1" dirty="0">
                <a:latin typeface="Arial" pitchFamily="34" charset="0"/>
                <a:cs typeface="Arial" pitchFamily="34" charset="0"/>
              </a:rPr>
              <a:t>some things they would like  to buy. Explain the shop-assistant what you need and he will help you.</a:t>
            </a:r>
            <a:endParaRPr lang="ru-RU" sz="2400" dirty="0">
              <a:latin typeface="Arial" pitchFamily="34" charset="0"/>
              <a:cs typeface="Arial" pitchFamily="34" charset="0"/>
            </a:endParaRPr>
          </a:p>
        </p:txBody>
      </p:sp>
      <p:pic>
        <p:nvPicPr>
          <p:cNvPr id="3074" name="Picture 2" descr="G:\заготовки для слайдов\дополнение к слайдам\слайд 9\camcoder.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99767" y="2240720"/>
            <a:ext cx="1906566" cy="1906566"/>
          </a:xfrm>
          <a:prstGeom prst="rect">
            <a:avLst/>
          </a:prstGeom>
          <a:noFill/>
          <a:extLst>
            <a:ext uri="{909E8E84-426E-40DD-AFC4-6F175D3DCCD1}">
              <a14:hiddenFill xmlns:a14="http://schemas.microsoft.com/office/drawing/2010/main" xmlns="">
                <a:solidFill>
                  <a:srgbClr val="FFFFFF"/>
                </a:solidFill>
              </a14:hiddenFill>
            </a:ext>
          </a:extLst>
        </p:spPr>
      </p:pic>
      <p:pic>
        <p:nvPicPr>
          <p:cNvPr id="3075" name="Picture 3" descr="G:\заготовки для слайдов\дополнение к слайдам\слайд 9\видеокамера.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207062" y="2675458"/>
            <a:ext cx="2207742" cy="1471828"/>
          </a:xfrm>
          <a:prstGeom prst="rect">
            <a:avLst/>
          </a:prstGeom>
          <a:noFill/>
          <a:extLst>
            <a:ext uri="{909E8E84-426E-40DD-AFC4-6F175D3DCCD1}">
              <a14:hiddenFill xmlns:a14="http://schemas.microsoft.com/office/drawing/2010/main" xmlns="">
                <a:solidFill>
                  <a:srgbClr val="FFFFFF"/>
                </a:solidFill>
              </a14:hiddenFill>
            </a:ext>
          </a:extLst>
        </p:spPr>
      </p:pic>
      <p:pic>
        <p:nvPicPr>
          <p:cNvPr id="3076" name="Picture 4" descr="G:\заготовки для слайдов\дополнение к слайдам\слайд 9\видеомобильник.jpg"/>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4591039" y="2240720"/>
            <a:ext cx="2252511" cy="1733751"/>
          </a:xfrm>
          <a:prstGeom prst="rect">
            <a:avLst/>
          </a:prstGeom>
          <a:noFill/>
          <a:extLst>
            <a:ext uri="{909E8E84-426E-40DD-AFC4-6F175D3DCCD1}">
              <a14:hiddenFill xmlns:a14="http://schemas.microsoft.com/office/drawing/2010/main" xmlns="">
                <a:solidFill>
                  <a:srgbClr val="FFFFFF"/>
                </a:solidFill>
              </a14:hiddenFill>
            </a:ext>
          </a:extLst>
        </p:spPr>
      </p:pic>
      <p:pic>
        <p:nvPicPr>
          <p:cNvPr id="3077" name="Picture 5" descr="G:\заготовки для слайдов\дополнение к слайдам\слайд 9\компьютер.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7080291" y="2143476"/>
            <a:ext cx="2003810" cy="2003810"/>
          </a:xfrm>
          <a:prstGeom prst="rect">
            <a:avLst/>
          </a:prstGeom>
          <a:noFill/>
          <a:extLst>
            <a:ext uri="{909E8E84-426E-40DD-AFC4-6F175D3DCCD1}">
              <a14:hiddenFill xmlns:a14="http://schemas.microsoft.com/office/drawing/2010/main" xmlns="">
                <a:solidFill>
                  <a:srgbClr val="FFFFFF"/>
                </a:solidFill>
              </a14:hiddenFill>
            </a:ext>
          </a:extLst>
        </p:spPr>
      </p:pic>
      <p:pic>
        <p:nvPicPr>
          <p:cNvPr id="3078" name="Picture 6" descr="G:\заготовки для слайдов\дополнение к слайдам\слайд 9\магнитифон.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24718" y="5157192"/>
            <a:ext cx="2056664" cy="1473943"/>
          </a:xfrm>
          <a:prstGeom prst="rect">
            <a:avLst/>
          </a:prstGeom>
          <a:noFill/>
          <a:extLst>
            <a:ext uri="{909E8E84-426E-40DD-AFC4-6F175D3DCCD1}">
              <a14:hiddenFill xmlns:a14="http://schemas.microsoft.com/office/drawing/2010/main" xmlns="">
                <a:solidFill>
                  <a:srgbClr val="FFFFFF"/>
                </a:solidFill>
              </a14:hiddenFill>
            </a:ext>
          </a:extLst>
        </p:spPr>
      </p:pic>
      <p:pic>
        <p:nvPicPr>
          <p:cNvPr id="3079" name="Picture 7" descr="G:\заготовки для слайдов\дополнение к слайдам\слайд 9\смартфоны.jpg"/>
          <p:cNvPicPr>
            <a:picLocks noChangeAspect="1" noChangeArrowheads="1"/>
          </p:cNvPicPr>
          <p:nvPr/>
        </p:nvPicPr>
        <p:blipFill rotWithShape="1">
          <a:blip r:embed="rId8">
            <a:extLst>
              <a:ext uri="{28A0092B-C50C-407E-A947-70E740481C1C}">
                <a14:useLocalDpi xmlns:a14="http://schemas.microsoft.com/office/drawing/2010/main" xmlns="" val="0"/>
              </a:ext>
            </a:extLst>
          </a:blip>
          <a:srcRect l="10661" t="3807" r="8320"/>
          <a:stretch/>
        </p:blipFill>
        <p:spPr bwMode="auto">
          <a:xfrm>
            <a:off x="2187555" y="4437112"/>
            <a:ext cx="2019868" cy="1744682"/>
          </a:xfrm>
          <a:prstGeom prst="rect">
            <a:avLst/>
          </a:prstGeom>
          <a:noFill/>
          <a:extLst>
            <a:ext uri="{909E8E84-426E-40DD-AFC4-6F175D3DCCD1}">
              <a14:hiddenFill xmlns:a14="http://schemas.microsoft.com/office/drawing/2010/main" xmlns="">
                <a:solidFill>
                  <a:srgbClr val="FFFFFF"/>
                </a:solidFill>
              </a14:hiddenFill>
            </a:ext>
          </a:extLst>
        </p:spPr>
      </p:pic>
      <p:pic>
        <p:nvPicPr>
          <p:cNvPr id="3080" name="Picture 8" descr="G:\заготовки для слайдов\дополнение к слайдам\слайд 9\телевизор.jpg"/>
          <p:cNvPicPr>
            <a:picLocks noChangeAspect="1" noChangeArrowheads="1"/>
          </p:cNvPicPr>
          <p:nvPr/>
        </p:nvPicPr>
        <p:blipFill rotWithShape="1">
          <a:blip r:embed="rId9" cstate="print">
            <a:extLst>
              <a:ext uri="{28A0092B-C50C-407E-A947-70E740481C1C}">
                <a14:useLocalDpi xmlns:a14="http://schemas.microsoft.com/office/drawing/2010/main" xmlns="" val="0"/>
              </a:ext>
            </a:extLst>
          </a:blip>
          <a:srcRect l="13611" t="5044" r="11194"/>
          <a:stretch/>
        </p:blipFill>
        <p:spPr bwMode="auto">
          <a:xfrm>
            <a:off x="4207423" y="5053575"/>
            <a:ext cx="1935702" cy="1681176"/>
          </a:xfrm>
          <a:prstGeom prst="rect">
            <a:avLst/>
          </a:prstGeom>
          <a:noFill/>
          <a:extLst>
            <a:ext uri="{909E8E84-426E-40DD-AFC4-6F175D3DCCD1}">
              <a14:hiddenFill xmlns:a14="http://schemas.microsoft.com/office/drawing/2010/main" xmlns="">
                <a:solidFill>
                  <a:srgbClr val="FFFFFF"/>
                </a:solidFill>
              </a14:hiddenFill>
            </a:ext>
          </a:extLst>
        </p:spPr>
      </p:pic>
      <p:pic>
        <p:nvPicPr>
          <p:cNvPr id="3081" name="Picture 9" descr="G:\заготовки для слайдов\дополнение к слайдам\слайд 9\фотоаппарат.jpeg"/>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6229605" y="4508041"/>
            <a:ext cx="2854495" cy="163114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74606165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Picture 2" descr="http://portfoliobib.ucoz.ru/shablon/fon_v_linejku.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0534" y="-9007"/>
            <a:ext cx="9121011" cy="6840759"/>
          </a:xfrm>
          <a:prstGeom prst="rect">
            <a:avLst/>
          </a:prstGeom>
          <a:noFill/>
          <a:extLst>
            <a:ext uri="{909E8E84-426E-40DD-AFC4-6F175D3DCCD1}">
              <a14:hiddenFill xmlns:a14="http://schemas.microsoft.com/office/drawing/2010/main" xmlns="">
                <a:solidFill>
                  <a:srgbClr val="FFFFFF"/>
                </a:solidFill>
              </a14:hiddenFill>
            </a:ext>
          </a:extLst>
        </p:spPr>
      </p:pic>
      <p:sp>
        <p:nvSpPr>
          <p:cNvPr id="5" name="Прямоугольник 4"/>
          <p:cNvSpPr/>
          <p:nvPr/>
        </p:nvSpPr>
        <p:spPr>
          <a:xfrm>
            <a:off x="251520" y="2204864"/>
            <a:ext cx="8712968" cy="3970318"/>
          </a:xfrm>
          <a:prstGeom prst="rect">
            <a:avLst/>
          </a:prstGeom>
        </p:spPr>
        <p:txBody>
          <a:bodyPr wrap="square">
            <a:spAutoFit/>
          </a:bodyPr>
          <a:lstStyle/>
          <a:p>
            <a:pPr algn="just"/>
            <a:r>
              <a:rPr lang="en-US" sz="2800" b="1" dirty="0" smtClean="0">
                <a:latin typeface="Times New Roman" pitchFamily="18" charset="0"/>
                <a:cs typeface="Times New Roman" pitchFamily="18" charset="0"/>
              </a:rPr>
              <a:t>At </a:t>
            </a:r>
            <a:r>
              <a:rPr lang="en-US" sz="2800" b="1" dirty="0">
                <a:latin typeface="Times New Roman" pitchFamily="18" charset="0"/>
                <a:cs typeface="Times New Roman" pitchFamily="18" charset="0"/>
              </a:rPr>
              <a:t>home you will match the singer’s prediction to these years</a:t>
            </a:r>
            <a:r>
              <a:rPr lang="en-US" sz="2800" b="1" dirty="0" smtClean="0">
                <a:latin typeface="Times New Roman" pitchFamily="18" charset="0"/>
                <a:cs typeface="Times New Roman" pitchFamily="18" charset="0"/>
              </a:rPr>
              <a:t>:</a:t>
            </a:r>
            <a:endParaRPr lang="ru-RU" sz="2800" dirty="0" smtClean="0">
              <a:latin typeface="Times New Roman" pitchFamily="18" charset="0"/>
              <a:cs typeface="Times New Roman" pitchFamily="18" charset="0"/>
            </a:endParaRPr>
          </a:p>
          <a:p>
            <a:pPr algn="just"/>
            <a:endParaRPr lang="ru-RU" sz="2800" b="1" dirty="0">
              <a:latin typeface="Times New Roman" pitchFamily="18" charset="0"/>
              <a:cs typeface="Times New Roman" pitchFamily="18" charset="0"/>
            </a:endParaRPr>
          </a:p>
          <a:p>
            <a:pPr marL="514350" indent="-514350" algn="just">
              <a:buAutoNum type="arabicPeriod"/>
            </a:pPr>
            <a:r>
              <a:rPr lang="en-US" sz="2800" b="1" dirty="0" smtClean="0">
                <a:latin typeface="Times New Roman" pitchFamily="18" charset="0"/>
                <a:cs typeface="Times New Roman" pitchFamily="18" charset="0"/>
              </a:rPr>
              <a:t>3535</a:t>
            </a:r>
            <a:r>
              <a:rPr lang="en-US" sz="2800" b="1" dirty="0">
                <a:latin typeface="Times New Roman" pitchFamily="18" charset="0"/>
                <a:cs typeface="Times New Roman" pitchFamily="18" charset="0"/>
              </a:rPr>
              <a:t>; </a:t>
            </a:r>
            <a:r>
              <a:rPr lang="ru-RU" sz="2800" b="1" dirty="0" smtClean="0">
                <a:latin typeface="Times New Roman" pitchFamily="18" charset="0"/>
                <a:cs typeface="Times New Roman" pitchFamily="18" charset="0"/>
              </a:rPr>
              <a:t>	</a:t>
            </a:r>
            <a:r>
              <a:rPr lang="en-US" sz="2800" b="1" dirty="0" smtClean="0">
                <a:latin typeface="Times New Roman" pitchFamily="18" charset="0"/>
                <a:cs typeface="Times New Roman" pitchFamily="18" charset="0"/>
              </a:rPr>
              <a:t>2</a:t>
            </a:r>
            <a:r>
              <a:rPr lang="en-US" sz="2800" b="1" dirty="0">
                <a:latin typeface="Times New Roman" pitchFamily="18" charset="0"/>
                <a:cs typeface="Times New Roman" pitchFamily="18" charset="0"/>
              </a:rPr>
              <a:t>. 4545; </a:t>
            </a:r>
            <a:r>
              <a:rPr lang="ru-RU" sz="2800" b="1" dirty="0" smtClean="0">
                <a:latin typeface="Times New Roman" pitchFamily="18" charset="0"/>
                <a:cs typeface="Times New Roman" pitchFamily="18" charset="0"/>
              </a:rPr>
              <a:t>	</a:t>
            </a:r>
            <a:r>
              <a:rPr lang="en-US" sz="2800" b="1" dirty="0" smtClean="0">
                <a:latin typeface="Times New Roman" pitchFamily="18" charset="0"/>
                <a:cs typeface="Times New Roman" pitchFamily="18" charset="0"/>
              </a:rPr>
              <a:t>3</a:t>
            </a:r>
            <a:r>
              <a:rPr lang="en-US" sz="2800" b="1" dirty="0">
                <a:latin typeface="Times New Roman" pitchFamily="18" charset="0"/>
                <a:cs typeface="Times New Roman" pitchFamily="18" charset="0"/>
              </a:rPr>
              <a:t>. 6565; </a:t>
            </a:r>
            <a:r>
              <a:rPr lang="ru-RU" sz="2800" b="1" dirty="0" smtClean="0">
                <a:latin typeface="Times New Roman" pitchFamily="18" charset="0"/>
                <a:cs typeface="Times New Roman" pitchFamily="18" charset="0"/>
              </a:rPr>
              <a:t>	</a:t>
            </a:r>
            <a:r>
              <a:rPr lang="en-US" sz="2800" b="1" dirty="0" smtClean="0">
                <a:latin typeface="Times New Roman" pitchFamily="18" charset="0"/>
                <a:cs typeface="Times New Roman" pitchFamily="18" charset="0"/>
              </a:rPr>
              <a:t>4</a:t>
            </a:r>
            <a:r>
              <a:rPr lang="en-US" sz="2800" b="1" dirty="0">
                <a:latin typeface="Times New Roman" pitchFamily="18" charset="0"/>
                <a:cs typeface="Times New Roman" pitchFamily="18" charset="0"/>
              </a:rPr>
              <a:t>. </a:t>
            </a:r>
            <a:r>
              <a:rPr lang="en-US" sz="2800" b="1" dirty="0" smtClean="0">
                <a:latin typeface="Times New Roman" pitchFamily="18" charset="0"/>
                <a:cs typeface="Times New Roman" pitchFamily="18" charset="0"/>
              </a:rPr>
              <a:t>7510-8510;</a:t>
            </a:r>
            <a:r>
              <a:rPr lang="ru-RU" sz="2800" b="1" dirty="0" smtClean="0">
                <a:latin typeface="Times New Roman" pitchFamily="18" charset="0"/>
                <a:cs typeface="Times New Roman" pitchFamily="18" charset="0"/>
              </a:rPr>
              <a:t>	</a:t>
            </a:r>
          </a:p>
          <a:p>
            <a:pPr algn="just"/>
            <a:endParaRPr lang="ru-RU" sz="2800" b="1" dirty="0">
              <a:latin typeface="Times New Roman" pitchFamily="18" charset="0"/>
              <a:cs typeface="Times New Roman" pitchFamily="18" charset="0"/>
            </a:endParaRPr>
          </a:p>
          <a:p>
            <a:pPr algn="just"/>
            <a:r>
              <a:rPr lang="en-US" sz="2800" b="1" dirty="0" smtClean="0">
                <a:latin typeface="Times New Roman" pitchFamily="18" charset="0"/>
                <a:cs typeface="Times New Roman" pitchFamily="18" charset="0"/>
              </a:rPr>
              <a:t>5</a:t>
            </a:r>
            <a:r>
              <a:rPr lang="en-US" sz="2800" b="1" dirty="0">
                <a:latin typeface="Times New Roman" pitchFamily="18" charset="0"/>
                <a:cs typeface="Times New Roman" pitchFamily="18" charset="0"/>
              </a:rPr>
              <a:t>. 9596</a:t>
            </a:r>
            <a:r>
              <a:rPr lang="en-US" sz="2800" b="1" dirty="0" smtClean="0">
                <a:latin typeface="Times New Roman" pitchFamily="18" charset="0"/>
                <a:cs typeface="Times New Roman" pitchFamily="18" charset="0"/>
              </a:rPr>
              <a:t>.</a:t>
            </a:r>
            <a:endParaRPr lang="uk-UA" sz="2800" b="1" dirty="0" smtClean="0">
              <a:latin typeface="Times New Roman" pitchFamily="18" charset="0"/>
              <a:cs typeface="Times New Roman" pitchFamily="18" charset="0"/>
            </a:endParaRPr>
          </a:p>
          <a:p>
            <a:pPr algn="just"/>
            <a:endParaRPr lang="ru-RU" sz="2800" dirty="0">
              <a:latin typeface="Times New Roman" pitchFamily="18" charset="0"/>
              <a:cs typeface="Times New Roman" pitchFamily="18" charset="0"/>
            </a:endParaRPr>
          </a:p>
          <a:p>
            <a:pPr algn="just"/>
            <a:r>
              <a:rPr lang="en-US" sz="2800" b="1" dirty="0">
                <a:latin typeface="Times New Roman" pitchFamily="18" charset="0"/>
                <a:cs typeface="Times New Roman" pitchFamily="18" charset="0"/>
              </a:rPr>
              <a:t>And answer the questions. Take the list with the questions on your desks.</a:t>
            </a:r>
            <a:endParaRPr lang="ru-RU" sz="2800" dirty="0">
              <a:latin typeface="Times New Roman" pitchFamily="18" charset="0"/>
              <a:cs typeface="Times New Roman" pitchFamily="18" charset="0"/>
            </a:endParaRPr>
          </a:p>
        </p:txBody>
      </p:sp>
      <p:sp>
        <p:nvSpPr>
          <p:cNvPr id="6" name="Прямоугольник 5"/>
          <p:cNvSpPr/>
          <p:nvPr/>
        </p:nvSpPr>
        <p:spPr>
          <a:xfrm>
            <a:off x="30534" y="980728"/>
            <a:ext cx="9121011" cy="76944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4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Listen to the song “In the year 2525</a:t>
            </a:r>
            <a:r>
              <a:rPr lang="en-US" sz="4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a:t>
            </a:r>
            <a:endParaRPr lang="ru-RU" sz="4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7" name="Прямоугольник 6"/>
          <p:cNvSpPr/>
          <p:nvPr/>
        </p:nvSpPr>
        <p:spPr>
          <a:xfrm>
            <a:off x="251520" y="1750169"/>
            <a:ext cx="4572000" cy="369332"/>
          </a:xfrm>
          <a:prstGeom prst="rect">
            <a:avLst/>
          </a:prstGeom>
        </p:spPr>
        <p:txBody>
          <a:bodyPr>
            <a:spAutoFit/>
          </a:bodyPr>
          <a:lstStyle/>
          <a:p>
            <a:r>
              <a:rPr lang="ru-RU" dirty="0" err="1" smtClean="0">
                <a:hlinkClick r:id="rId3"/>
              </a:rPr>
              <a:t>Посилання</a:t>
            </a:r>
            <a:r>
              <a:rPr lang="ru-RU" dirty="0" smtClean="0">
                <a:hlinkClick r:id="rId3"/>
              </a:rPr>
              <a:t> на </a:t>
            </a:r>
            <a:r>
              <a:rPr lang="ru-RU" dirty="0" err="1" smtClean="0">
                <a:hlinkClick r:id="rId3"/>
              </a:rPr>
              <a:t>пісню</a:t>
            </a:r>
            <a:r>
              <a:rPr lang="en-US" dirty="0" smtClean="0"/>
              <a:t> </a:t>
            </a:r>
            <a:endParaRPr lang="ru-RU" dirty="0"/>
          </a:p>
        </p:txBody>
      </p:sp>
    </p:spTree>
    <p:extLst>
      <p:ext uri="{BB962C8B-B14F-4D97-AF65-F5344CB8AC3E}">
        <p14:creationId xmlns:p14="http://schemas.microsoft.com/office/powerpoint/2010/main" xmlns="" val="416514532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Picture 2" descr="http://portfoliobib.ucoz.ru/shablon/fon_v_linejku.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0534" y="-9007"/>
            <a:ext cx="9121011" cy="6840759"/>
          </a:xfrm>
          <a:prstGeom prst="rect">
            <a:avLst/>
          </a:prstGeom>
          <a:noFill/>
          <a:extLst>
            <a:ext uri="{909E8E84-426E-40DD-AFC4-6F175D3DCCD1}">
              <a14:hiddenFill xmlns:a14="http://schemas.microsoft.com/office/drawing/2010/main" xmlns="">
                <a:solidFill>
                  <a:srgbClr val="FFFFFF"/>
                </a:solidFill>
              </a14:hiddenFill>
            </a:ext>
          </a:extLst>
        </p:spPr>
      </p:pic>
      <p:sp>
        <p:nvSpPr>
          <p:cNvPr id="6" name="Прямоугольник 5"/>
          <p:cNvSpPr/>
          <p:nvPr/>
        </p:nvSpPr>
        <p:spPr>
          <a:xfrm>
            <a:off x="474205" y="836712"/>
            <a:ext cx="8066441" cy="193899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4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Do you know computers well? A technical expert would like to ask you</a:t>
            </a:r>
            <a:endParaRPr lang="ru-RU" sz="4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7" name="Прямоугольник 6"/>
          <p:cNvSpPr/>
          <p:nvPr/>
        </p:nvSpPr>
        <p:spPr>
          <a:xfrm>
            <a:off x="754844" y="3690619"/>
            <a:ext cx="7672390" cy="2246769"/>
          </a:xfrm>
          <a:prstGeom prst="rect">
            <a:avLst/>
          </a:prstGeom>
        </p:spPr>
        <p:txBody>
          <a:bodyPr wrap="square">
            <a:spAutoFit/>
          </a:bodyPr>
          <a:lstStyle/>
          <a:p>
            <a:pPr marL="514350" indent="-514350">
              <a:buAutoNum type="arabicPeriod"/>
            </a:pPr>
            <a:r>
              <a:rPr lang="en-US" sz="2800" b="1" dirty="0" smtClean="0">
                <a:latin typeface="Times New Roman" pitchFamily="18" charset="0"/>
                <a:cs typeface="Times New Roman" pitchFamily="18" charset="0"/>
              </a:rPr>
              <a:t>What </a:t>
            </a:r>
            <a:r>
              <a:rPr lang="en-US" sz="2800" b="1" dirty="0">
                <a:latin typeface="Times New Roman" pitchFamily="18" charset="0"/>
                <a:cs typeface="Times New Roman" pitchFamily="18" charset="0"/>
              </a:rPr>
              <a:t>is a mouse? </a:t>
            </a:r>
            <a:r>
              <a:rPr lang="uk-UA" sz="2800" b="1" dirty="0" smtClean="0">
                <a:latin typeface="Times New Roman" pitchFamily="18" charset="0"/>
                <a:cs typeface="Times New Roman" pitchFamily="18" charset="0"/>
              </a:rPr>
              <a:t>	</a:t>
            </a:r>
            <a:r>
              <a:rPr lang="en-US" sz="2800" b="1" dirty="0" smtClean="0">
                <a:latin typeface="Times New Roman" pitchFamily="18" charset="0"/>
                <a:cs typeface="Times New Roman" pitchFamily="18" charset="0"/>
              </a:rPr>
              <a:t>5</a:t>
            </a:r>
            <a:r>
              <a:rPr lang="en-US" sz="2800" b="1" dirty="0">
                <a:latin typeface="Times New Roman" pitchFamily="18" charset="0"/>
                <a:cs typeface="Times New Roman" pitchFamily="18" charset="0"/>
              </a:rPr>
              <a:t>. Keyboard   </a:t>
            </a:r>
            <a:r>
              <a:rPr lang="en-US" sz="2800" b="1" dirty="0" smtClean="0">
                <a:latin typeface="Times New Roman" pitchFamily="18" charset="0"/>
                <a:cs typeface="Times New Roman" pitchFamily="18" charset="0"/>
              </a:rPr>
              <a:t>  </a:t>
            </a:r>
            <a:endParaRPr lang="uk-UA" sz="2800" b="1" dirty="0" smtClean="0">
              <a:latin typeface="Times New Roman" pitchFamily="18" charset="0"/>
              <a:cs typeface="Times New Roman" pitchFamily="18" charset="0"/>
            </a:endParaRPr>
          </a:p>
          <a:p>
            <a:pPr marL="514350" indent="-514350">
              <a:buAutoNum type="arabicPeriod"/>
            </a:pPr>
            <a:r>
              <a:rPr lang="en-US" sz="2800" b="1" dirty="0" smtClean="0">
                <a:latin typeface="Times New Roman" pitchFamily="18" charset="0"/>
                <a:cs typeface="Times New Roman" pitchFamily="18" charset="0"/>
              </a:rPr>
              <a:t>a </a:t>
            </a:r>
            <a:r>
              <a:rPr lang="en-US" sz="2800" b="1" dirty="0">
                <a:latin typeface="Times New Roman" pitchFamily="18" charset="0"/>
                <a:cs typeface="Times New Roman" pitchFamily="18" charset="0"/>
              </a:rPr>
              <a:t>file                         </a:t>
            </a:r>
            <a:r>
              <a:rPr lang="en-US" sz="2800" b="1" dirty="0" smtClean="0">
                <a:latin typeface="Times New Roman" pitchFamily="18" charset="0"/>
                <a:cs typeface="Times New Roman" pitchFamily="18" charset="0"/>
              </a:rPr>
              <a:t>  </a:t>
            </a:r>
            <a:r>
              <a:rPr lang="en-US" sz="2800" b="1" dirty="0">
                <a:latin typeface="Times New Roman" pitchFamily="18" charset="0"/>
                <a:cs typeface="Times New Roman" pitchFamily="18" charset="0"/>
              </a:rPr>
              <a:t>6. disk</a:t>
            </a:r>
            <a:endParaRPr lang="ru-RU" sz="2800" dirty="0">
              <a:latin typeface="Times New Roman" pitchFamily="18" charset="0"/>
              <a:cs typeface="Times New Roman" pitchFamily="18" charset="0"/>
            </a:endParaRPr>
          </a:p>
          <a:p>
            <a:r>
              <a:rPr lang="en-US" sz="2800" b="1" dirty="0">
                <a:latin typeface="Times New Roman" pitchFamily="18" charset="0"/>
                <a:cs typeface="Times New Roman" pitchFamily="18" charset="0"/>
              </a:rPr>
              <a:t>3. a scanner              </a:t>
            </a:r>
            <a:r>
              <a:rPr lang="uk-UA" sz="2800" b="1" dirty="0" smtClean="0">
                <a:latin typeface="Times New Roman" pitchFamily="18" charset="0"/>
                <a:cs typeface="Times New Roman" pitchFamily="18" charset="0"/>
              </a:rPr>
              <a:t>	</a:t>
            </a:r>
            <a:r>
              <a:rPr lang="en-US" sz="2800" b="1" dirty="0" smtClean="0">
                <a:latin typeface="Times New Roman" pitchFamily="18" charset="0"/>
                <a:cs typeface="Times New Roman" pitchFamily="18" charset="0"/>
              </a:rPr>
              <a:t>7</a:t>
            </a:r>
            <a:r>
              <a:rPr lang="en-US" sz="2800" b="1" dirty="0">
                <a:latin typeface="Times New Roman" pitchFamily="18" charset="0"/>
                <a:cs typeface="Times New Roman" pitchFamily="18" charset="0"/>
              </a:rPr>
              <a:t>. modem</a:t>
            </a:r>
            <a:endParaRPr lang="ru-RU" sz="2800" dirty="0">
              <a:latin typeface="Times New Roman" pitchFamily="18" charset="0"/>
              <a:cs typeface="Times New Roman" pitchFamily="18" charset="0"/>
            </a:endParaRPr>
          </a:p>
          <a:p>
            <a:r>
              <a:rPr lang="en-US" sz="2800" b="1" dirty="0">
                <a:latin typeface="Times New Roman" pitchFamily="18" charset="0"/>
                <a:cs typeface="Times New Roman" pitchFamily="18" charset="0"/>
              </a:rPr>
              <a:t>4. upgrade                      </a:t>
            </a:r>
            <a:r>
              <a:rPr lang="uk-UA" sz="2800" b="1" dirty="0" smtClean="0">
                <a:latin typeface="Times New Roman" pitchFamily="18" charset="0"/>
                <a:cs typeface="Times New Roman" pitchFamily="18" charset="0"/>
              </a:rPr>
              <a:t>	</a:t>
            </a:r>
            <a:r>
              <a:rPr lang="en-US" sz="2800" b="1" dirty="0" smtClean="0">
                <a:latin typeface="Times New Roman" pitchFamily="18" charset="0"/>
                <a:cs typeface="Times New Roman" pitchFamily="18" charset="0"/>
              </a:rPr>
              <a:t>8</a:t>
            </a:r>
            <a:r>
              <a:rPr lang="en-US" sz="2800" b="1" dirty="0">
                <a:latin typeface="Times New Roman" pitchFamily="18" charset="0"/>
                <a:cs typeface="Times New Roman" pitchFamily="18" charset="0"/>
              </a:rPr>
              <a:t>. </a:t>
            </a:r>
            <a:r>
              <a:rPr lang="en-US" sz="2800" b="1" dirty="0" smtClean="0">
                <a:latin typeface="Times New Roman" pitchFamily="18" charset="0"/>
                <a:cs typeface="Times New Roman" pitchFamily="18" charset="0"/>
              </a:rPr>
              <a:t>Flame</a:t>
            </a:r>
            <a:endParaRPr lang="uk-UA" sz="2800" b="1" dirty="0" smtClean="0">
              <a:latin typeface="Times New Roman" pitchFamily="18" charset="0"/>
              <a:cs typeface="Times New Roman" pitchFamily="18" charset="0"/>
            </a:endParaRPr>
          </a:p>
          <a:p>
            <a:r>
              <a:rPr lang="uk-UA" sz="2800" dirty="0" smtClean="0">
                <a:latin typeface="Times New Roman" pitchFamily="18" charset="0"/>
                <a:cs typeface="Times New Roman" pitchFamily="18" charset="0"/>
              </a:rPr>
              <a:t>				</a:t>
            </a:r>
            <a:r>
              <a:rPr lang="en-US" sz="2800" b="1" dirty="0" smtClean="0">
                <a:latin typeface="Times New Roman" pitchFamily="18" charset="0"/>
                <a:cs typeface="Times New Roman" pitchFamily="18" charset="0"/>
              </a:rPr>
              <a:t>9.  boot</a:t>
            </a:r>
            <a:endParaRPr lang="ru-RU" sz="2800" dirty="0" smtClean="0">
              <a:latin typeface="Times New Roman" pitchFamily="18" charset="0"/>
              <a:cs typeface="Times New Roman" pitchFamily="18" charset="0"/>
            </a:endParaRPr>
          </a:p>
        </p:txBody>
      </p:sp>
    </p:spTree>
    <p:extLst>
      <p:ext uri="{BB962C8B-B14F-4D97-AF65-F5344CB8AC3E}">
        <p14:creationId xmlns:p14="http://schemas.microsoft.com/office/powerpoint/2010/main" xmlns="" val="37790524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Picture 2" descr="http://portfoliobib.ucoz.ru/shablon/fon_v_linejku.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0534" y="-9007"/>
            <a:ext cx="9121011" cy="6840759"/>
          </a:xfrm>
          <a:prstGeom prst="rect">
            <a:avLst/>
          </a:prstGeom>
          <a:noFill/>
          <a:extLst>
            <a:ext uri="{909E8E84-426E-40DD-AFC4-6F175D3DCCD1}">
              <a14:hiddenFill xmlns:a14="http://schemas.microsoft.com/office/drawing/2010/main" xmlns="">
                <a:solidFill>
                  <a:srgbClr val="FFFFFF"/>
                </a:solidFill>
              </a14:hiddenFill>
            </a:ext>
          </a:extLst>
        </p:spPr>
      </p:pic>
      <p:sp>
        <p:nvSpPr>
          <p:cNvPr id="5" name="Прямоугольник 4"/>
          <p:cNvSpPr/>
          <p:nvPr/>
        </p:nvSpPr>
        <p:spPr>
          <a:xfrm>
            <a:off x="323528" y="836712"/>
            <a:ext cx="8496944" cy="584775"/>
          </a:xfrm>
          <a:prstGeom prst="rect">
            <a:avLst/>
          </a:prstGeom>
          <a:noFill/>
        </p:spPr>
        <p:txBody>
          <a:bodyPr wrap="square" lIns="91440" tIns="45720" rIns="91440" bIns="45720">
            <a:spAutoFit/>
          </a:bodyPr>
          <a:lstStyle/>
          <a:p>
            <a:pPr algn="ctr"/>
            <a:r>
              <a:rPr lang="en-US"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Do you know the famous inventors of the world?</a:t>
            </a:r>
            <a:endPar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6" name="Прямоугольник 5"/>
          <p:cNvSpPr/>
          <p:nvPr/>
        </p:nvSpPr>
        <p:spPr>
          <a:xfrm>
            <a:off x="323528" y="1720840"/>
            <a:ext cx="8640960" cy="4431983"/>
          </a:xfrm>
          <a:prstGeom prst="rect">
            <a:avLst/>
          </a:prstGeom>
        </p:spPr>
        <p:txBody>
          <a:bodyPr wrap="square">
            <a:spAutoFit/>
          </a:bodyPr>
          <a:lstStyle/>
          <a:p>
            <a:r>
              <a:rPr lang="en-US" sz="2200" b="1" dirty="0">
                <a:latin typeface="Times New Roman" pitchFamily="18" charset="0"/>
                <a:cs typeface="Times New Roman" pitchFamily="18" charset="0"/>
              </a:rPr>
              <a:t>Test: Do you know the famous inventors of the world?</a:t>
            </a:r>
            <a:endParaRPr lang="ru-RU" sz="2200" dirty="0">
              <a:latin typeface="Times New Roman" pitchFamily="18" charset="0"/>
              <a:cs typeface="Times New Roman" pitchFamily="18" charset="0"/>
            </a:endParaRPr>
          </a:p>
          <a:p>
            <a:r>
              <a:rPr lang="en-US" sz="2200" dirty="0">
                <a:latin typeface="Times New Roman" pitchFamily="18" charset="0"/>
                <a:cs typeface="Times New Roman" pitchFamily="18" charset="0"/>
              </a:rPr>
              <a:t>Fill in the blanks in the sentence. Choose one right answer A,B,C.</a:t>
            </a:r>
            <a:endParaRPr lang="ru-RU" sz="2200" dirty="0">
              <a:latin typeface="Times New Roman" pitchFamily="18" charset="0"/>
              <a:cs typeface="Times New Roman" pitchFamily="18" charset="0"/>
            </a:endParaRPr>
          </a:p>
          <a:p>
            <a:r>
              <a:rPr lang="en-US" sz="2200" dirty="0">
                <a:latin typeface="Times New Roman" pitchFamily="18" charset="0"/>
                <a:cs typeface="Times New Roman" pitchFamily="18" charset="0"/>
              </a:rPr>
              <a:t>1. Alexander Bell  worked at inventing …………</a:t>
            </a:r>
            <a:endParaRPr lang="ru-RU" sz="2200" dirty="0">
              <a:latin typeface="Times New Roman" pitchFamily="18" charset="0"/>
              <a:cs typeface="Times New Roman" pitchFamily="18" charset="0"/>
            </a:endParaRPr>
          </a:p>
          <a:p>
            <a:r>
              <a:rPr lang="en-US" sz="2200" dirty="0">
                <a:latin typeface="Times New Roman" pitchFamily="18" charset="0"/>
                <a:cs typeface="Times New Roman" pitchFamily="18" charset="0"/>
              </a:rPr>
              <a:t>2. ………………..   was a </a:t>
            </a:r>
            <a:r>
              <a:rPr lang="en-US" sz="2200" u="sng" dirty="0">
                <a:latin typeface="Times New Roman" pitchFamily="18" charset="0"/>
                <a:cs typeface="Times New Roman" pitchFamily="18" charset="0"/>
                <a:hlinkClick r:id="rId3" tooltip="Scottish people"/>
              </a:rPr>
              <a:t>Scottish</a:t>
            </a:r>
            <a:r>
              <a:rPr lang="en-US" sz="2200" dirty="0">
                <a:latin typeface="Times New Roman" pitchFamily="18" charset="0"/>
                <a:cs typeface="Times New Roman" pitchFamily="18" charset="0"/>
              </a:rPr>
              <a:t> </a:t>
            </a:r>
            <a:r>
              <a:rPr lang="en-US" sz="2200" u="sng" dirty="0">
                <a:latin typeface="Times New Roman" pitchFamily="18" charset="0"/>
                <a:cs typeface="Times New Roman" pitchFamily="18" charset="0"/>
                <a:hlinkClick r:id="rId4" tooltip="Engineer"/>
              </a:rPr>
              <a:t>engineer</a:t>
            </a:r>
            <a:r>
              <a:rPr lang="en-US" sz="2200" dirty="0">
                <a:latin typeface="Times New Roman" pitchFamily="18" charset="0"/>
                <a:cs typeface="Times New Roman" pitchFamily="18" charset="0"/>
              </a:rPr>
              <a:t> and </a:t>
            </a:r>
            <a:r>
              <a:rPr lang="en-US" sz="2200" u="sng" dirty="0">
                <a:latin typeface="Times New Roman" pitchFamily="18" charset="0"/>
                <a:cs typeface="Times New Roman" pitchFamily="18" charset="0"/>
                <a:hlinkClick r:id="rId5" tooltip="Inventor"/>
              </a:rPr>
              <a:t>inventor</a:t>
            </a:r>
            <a:r>
              <a:rPr lang="en-US" sz="2200" dirty="0">
                <a:latin typeface="Times New Roman" pitchFamily="18" charset="0"/>
                <a:cs typeface="Times New Roman" pitchFamily="18" charset="0"/>
              </a:rPr>
              <a:t> of the world's first working </a:t>
            </a:r>
            <a:r>
              <a:rPr lang="en-US" sz="2200" u="sng" dirty="0">
                <a:latin typeface="Times New Roman" pitchFamily="18" charset="0"/>
                <a:cs typeface="Times New Roman" pitchFamily="18" charset="0"/>
                <a:hlinkClick r:id="rId6" tooltip="Television"/>
              </a:rPr>
              <a:t>television</a:t>
            </a:r>
            <a:r>
              <a:rPr lang="en-US" sz="2200" dirty="0">
                <a:latin typeface="Times New Roman" pitchFamily="18" charset="0"/>
                <a:cs typeface="Times New Roman" pitchFamily="18" charset="0"/>
              </a:rPr>
              <a:t> system.</a:t>
            </a:r>
            <a:endParaRPr lang="ru-RU" sz="2200" dirty="0">
              <a:latin typeface="Times New Roman" pitchFamily="18" charset="0"/>
              <a:cs typeface="Times New Roman" pitchFamily="18" charset="0"/>
            </a:endParaRPr>
          </a:p>
          <a:p>
            <a:r>
              <a:rPr lang="en-US" sz="2200" dirty="0">
                <a:latin typeface="Times New Roman" pitchFamily="18" charset="0"/>
                <a:cs typeface="Times New Roman" pitchFamily="18" charset="0"/>
              </a:rPr>
              <a:t>3. Karl Benz produced the </a:t>
            </a:r>
            <a:r>
              <a:rPr lang="en-US" sz="2200" dirty="0" smtClean="0">
                <a:latin typeface="Times New Roman" pitchFamily="18" charset="0"/>
                <a:cs typeface="Times New Roman" pitchFamily="18" charset="0"/>
              </a:rPr>
              <a:t>world’s </a:t>
            </a:r>
            <a:r>
              <a:rPr lang="en-US" sz="2200" dirty="0">
                <a:latin typeface="Times New Roman" pitchFamily="18" charset="0"/>
                <a:cs typeface="Times New Roman" pitchFamily="18" charset="0"/>
              </a:rPr>
              <a:t>first petrol-driven motorcar in ……….</a:t>
            </a:r>
            <a:endParaRPr lang="ru-RU" sz="2200" dirty="0">
              <a:latin typeface="Times New Roman" pitchFamily="18" charset="0"/>
              <a:cs typeface="Times New Roman" pitchFamily="18" charset="0"/>
            </a:endParaRPr>
          </a:p>
          <a:p>
            <a:r>
              <a:rPr lang="en-US" sz="2200" dirty="0">
                <a:latin typeface="Times New Roman" pitchFamily="18" charset="0"/>
                <a:cs typeface="Times New Roman" pitchFamily="18" charset="0"/>
              </a:rPr>
              <a:t>4. The Lumière brothers patented the </a:t>
            </a:r>
            <a:r>
              <a:rPr lang="en-US" sz="2200" u="sng" dirty="0">
                <a:latin typeface="Times New Roman" pitchFamily="18" charset="0"/>
                <a:cs typeface="Times New Roman" pitchFamily="18" charset="0"/>
                <a:hlinkClick r:id="rId7" tooltip="Cinematograph"/>
              </a:rPr>
              <a:t>cinematograph</a:t>
            </a:r>
            <a:r>
              <a:rPr lang="en-US" sz="2200" dirty="0">
                <a:latin typeface="Times New Roman" pitchFamily="18" charset="0"/>
                <a:cs typeface="Times New Roman" pitchFamily="18" charset="0"/>
              </a:rPr>
              <a:t> in </a:t>
            </a:r>
            <a:r>
              <a:rPr lang="en-US" sz="2200" dirty="0" smtClean="0">
                <a:latin typeface="Times New Roman" pitchFamily="18" charset="0"/>
                <a:cs typeface="Times New Roman" pitchFamily="18" charset="0"/>
              </a:rPr>
              <a:t>……………</a:t>
            </a:r>
            <a:endParaRPr lang="uk-UA" sz="2200" dirty="0" smtClean="0">
              <a:latin typeface="Times New Roman" pitchFamily="18" charset="0"/>
              <a:cs typeface="Times New Roman" pitchFamily="18" charset="0"/>
            </a:endParaRPr>
          </a:p>
          <a:p>
            <a:r>
              <a:rPr lang="en-US" sz="2200" dirty="0">
                <a:latin typeface="Times New Roman" pitchFamily="18" charset="0"/>
                <a:cs typeface="Times New Roman" pitchFamily="18" charset="0"/>
              </a:rPr>
              <a:t>5.  The </a:t>
            </a:r>
            <a:r>
              <a:rPr lang="en-US" sz="2200" u="sng" dirty="0">
                <a:latin typeface="Times New Roman" pitchFamily="18" charset="0"/>
                <a:cs typeface="Times New Roman" pitchFamily="18" charset="0"/>
                <a:hlinkClick r:id="rId8" tooltip="Phonograph"/>
              </a:rPr>
              <a:t>phonograph</a:t>
            </a:r>
            <a:r>
              <a:rPr lang="en-US" sz="2200" dirty="0">
                <a:latin typeface="Times New Roman" pitchFamily="18" charset="0"/>
                <a:cs typeface="Times New Roman" pitchFamily="18" charset="0"/>
              </a:rPr>
              <a:t>, the </a:t>
            </a:r>
            <a:r>
              <a:rPr lang="en-US" sz="2200" u="sng" dirty="0">
                <a:latin typeface="Times New Roman" pitchFamily="18" charset="0"/>
                <a:cs typeface="Times New Roman" pitchFamily="18" charset="0"/>
                <a:hlinkClick r:id="rId9" tooltip="Movie camera"/>
              </a:rPr>
              <a:t>motion picture camera</a:t>
            </a:r>
            <a:r>
              <a:rPr lang="en-US" sz="2200" dirty="0">
                <a:latin typeface="Times New Roman" pitchFamily="18" charset="0"/>
                <a:cs typeface="Times New Roman" pitchFamily="18" charset="0"/>
              </a:rPr>
              <a:t>, </a:t>
            </a:r>
            <a:r>
              <a:rPr lang="en-US" sz="2200" u="sng" dirty="0">
                <a:latin typeface="Times New Roman" pitchFamily="18" charset="0"/>
                <a:cs typeface="Times New Roman" pitchFamily="18" charset="0"/>
                <a:hlinkClick r:id="rId10" tooltip="Light bulb"/>
              </a:rPr>
              <a:t>light bulb</a:t>
            </a:r>
            <a:r>
              <a:rPr lang="en-US" sz="2200" dirty="0">
                <a:latin typeface="Times New Roman" pitchFamily="18" charset="0"/>
                <a:cs typeface="Times New Roman" pitchFamily="18" charset="0"/>
              </a:rPr>
              <a:t> are ………. inventions.</a:t>
            </a:r>
            <a:endParaRPr lang="ru-RU" sz="2200" dirty="0">
              <a:latin typeface="Times New Roman" pitchFamily="18" charset="0"/>
              <a:cs typeface="Times New Roman" pitchFamily="18" charset="0"/>
            </a:endParaRPr>
          </a:p>
          <a:p>
            <a:r>
              <a:rPr lang="en-US" sz="2200" dirty="0">
                <a:latin typeface="Times New Roman" pitchFamily="18" charset="0"/>
                <a:cs typeface="Times New Roman" pitchFamily="18" charset="0"/>
              </a:rPr>
              <a:t>6. In 1945 the Nobel Prize was given to Alexander Fleming for ……………</a:t>
            </a:r>
            <a:endParaRPr lang="ru-RU" sz="2200" dirty="0">
              <a:latin typeface="Times New Roman" pitchFamily="18" charset="0"/>
              <a:cs typeface="Times New Roman" pitchFamily="18" charset="0"/>
            </a:endParaRPr>
          </a:p>
          <a:p>
            <a:r>
              <a:rPr lang="en-US" sz="2200" dirty="0" smtClean="0">
                <a:latin typeface="Times New Roman" pitchFamily="18" charset="0"/>
                <a:cs typeface="Times New Roman" pitchFamily="18" charset="0"/>
              </a:rPr>
              <a:t>7</a:t>
            </a:r>
            <a:r>
              <a:rPr lang="en-US" sz="2200" dirty="0">
                <a:latin typeface="Times New Roman" pitchFamily="18" charset="0"/>
                <a:cs typeface="Times New Roman" pitchFamily="18" charset="0"/>
              </a:rPr>
              <a:t>. The first </a:t>
            </a:r>
            <a:r>
              <a:rPr lang="en-US" sz="2200" dirty="0" smtClean="0">
                <a:latin typeface="Times New Roman" pitchFamily="18" charset="0"/>
                <a:cs typeface="Times New Roman" pitchFamily="18" charset="0"/>
              </a:rPr>
              <a:t>Russian’s </a:t>
            </a:r>
            <a:r>
              <a:rPr lang="en-US" sz="2200" dirty="0">
                <a:latin typeface="Times New Roman" pitchFamily="18" charset="0"/>
                <a:cs typeface="Times New Roman" pitchFamily="18" charset="0"/>
              </a:rPr>
              <a:t>…………. was designed by P. </a:t>
            </a:r>
            <a:r>
              <a:rPr lang="en-US" sz="2200" dirty="0" err="1">
                <a:latin typeface="Times New Roman" pitchFamily="18" charset="0"/>
                <a:cs typeface="Times New Roman" pitchFamily="18" charset="0"/>
              </a:rPr>
              <a:t>Frez</a:t>
            </a:r>
            <a:r>
              <a:rPr lang="en-US" sz="2200" dirty="0">
                <a:latin typeface="Times New Roman" pitchFamily="18" charset="0"/>
                <a:cs typeface="Times New Roman" pitchFamily="18" charset="0"/>
              </a:rPr>
              <a:t> and  E. </a:t>
            </a:r>
            <a:r>
              <a:rPr lang="en-US" sz="2200" dirty="0" err="1">
                <a:latin typeface="Times New Roman" pitchFamily="18" charset="0"/>
                <a:cs typeface="Times New Roman" pitchFamily="18" charset="0"/>
              </a:rPr>
              <a:t>Yakovlev</a:t>
            </a:r>
            <a:r>
              <a:rPr lang="en-US" sz="2200" dirty="0">
                <a:latin typeface="Times New Roman" pitchFamily="18" charset="0"/>
                <a:cs typeface="Times New Roman" pitchFamily="18" charset="0"/>
              </a:rPr>
              <a:t>. </a:t>
            </a:r>
            <a:endParaRPr lang="ru-RU" sz="2200" dirty="0">
              <a:latin typeface="Times New Roman" pitchFamily="18" charset="0"/>
              <a:cs typeface="Times New Roman" pitchFamily="18" charset="0"/>
            </a:endParaRPr>
          </a:p>
          <a:p>
            <a:endParaRPr lang="ru-RU" dirty="0"/>
          </a:p>
        </p:txBody>
      </p:sp>
    </p:spTree>
    <p:extLst>
      <p:ext uri="{BB962C8B-B14F-4D97-AF65-F5344CB8AC3E}">
        <p14:creationId xmlns:p14="http://schemas.microsoft.com/office/powerpoint/2010/main" xmlns="" val="11459863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Picture 2" descr="http://portfoliobib.ucoz.ru/shablon/fon_v_linejku.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0534" y="-9007"/>
            <a:ext cx="9121011" cy="6840759"/>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230852" y="836712"/>
            <a:ext cx="8496944" cy="5847755"/>
          </a:xfrm>
          <a:prstGeom prst="rect">
            <a:avLst/>
          </a:prstGeom>
          <a:noFill/>
        </p:spPr>
        <p:txBody>
          <a:bodyPr wrap="square" rtlCol="0">
            <a:spAutoFit/>
          </a:bodyPr>
          <a:lstStyle/>
          <a:p>
            <a:r>
              <a:rPr lang="en-US" sz="2200" dirty="0">
                <a:latin typeface="Times New Roman" pitchFamily="18" charset="0"/>
                <a:cs typeface="Times New Roman" pitchFamily="18" charset="0"/>
              </a:rPr>
              <a:t> 8.  …….. ……..  was an American inventor, salesman and janitor who invented the first commercially successful portable electric vacuum cleaner.</a:t>
            </a:r>
            <a:endParaRPr lang="ru-RU" sz="2200" dirty="0">
              <a:latin typeface="Times New Roman" pitchFamily="18" charset="0"/>
              <a:cs typeface="Times New Roman" pitchFamily="18" charset="0"/>
            </a:endParaRPr>
          </a:p>
          <a:p>
            <a:r>
              <a:rPr lang="en-US" sz="2200" dirty="0" smtClean="0">
                <a:latin typeface="Times New Roman" pitchFamily="18" charset="0"/>
                <a:cs typeface="Times New Roman" pitchFamily="18" charset="0"/>
              </a:rPr>
              <a:t>9.  …………… </a:t>
            </a:r>
            <a:r>
              <a:rPr lang="en-US" sz="2200" dirty="0">
                <a:latin typeface="Times New Roman" pitchFamily="18" charset="0"/>
                <a:cs typeface="Times New Roman" pitchFamily="18" charset="0"/>
              </a:rPr>
              <a:t>mathematician Charles Babbage designed a form of computer in the </a:t>
            </a:r>
            <a:r>
              <a:rPr lang="en-US" sz="2200" dirty="0" smtClean="0">
                <a:latin typeface="Times New Roman" pitchFamily="18" charset="0"/>
                <a:cs typeface="Times New Roman" pitchFamily="18" charset="0"/>
              </a:rPr>
              <a:t>mid-1830s.</a:t>
            </a:r>
            <a:endParaRPr lang="ru-RU" sz="2200" dirty="0" smtClean="0">
              <a:latin typeface="Times New Roman" pitchFamily="18" charset="0"/>
              <a:cs typeface="Times New Roman" pitchFamily="18" charset="0"/>
            </a:endParaRPr>
          </a:p>
          <a:p>
            <a:r>
              <a:rPr lang="en-US" sz="2200" dirty="0" smtClean="0">
                <a:latin typeface="Times New Roman" pitchFamily="18" charset="0"/>
                <a:cs typeface="Times New Roman" pitchFamily="18" charset="0"/>
              </a:rPr>
              <a:t>10</a:t>
            </a:r>
            <a:r>
              <a:rPr lang="en-US" sz="2200" dirty="0">
                <a:latin typeface="Times New Roman" pitchFamily="18" charset="0"/>
                <a:cs typeface="Times New Roman" pitchFamily="18" charset="0"/>
              </a:rPr>
              <a:t>. …………..  was the first to use assembly line production for his Model T car in    1908.</a:t>
            </a:r>
            <a:endParaRPr lang="ru-RU" sz="2200" dirty="0">
              <a:latin typeface="Times New Roman" pitchFamily="18" charset="0"/>
              <a:cs typeface="Times New Roman" pitchFamily="18" charset="0"/>
            </a:endParaRPr>
          </a:p>
          <a:p>
            <a:r>
              <a:rPr lang="en-US" sz="2200" dirty="0" smtClean="0">
                <a:latin typeface="Times New Roman" pitchFamily="18" charset="0"/>
                <a:cs typeface="Times New Roman" pitchFamily="18" charset="0"/>
              </a:rPr>
              <a:t>11</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Nicéphore</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Niépce</a:t>
            </a:r>
            <a:r>
              <a:rPr lang="en-US" sz="2200" dirty="0">
                <a:latin typeface="Times New Roman" pitchFamily="18" charset="0"/>
                <a:cs typeface="Times New Roman" pitchFamily="18" charset="0"/>
              </a:rPr>
              <a:t> was a French </a:t>
            </a:r>
            <a:r>
              <a:rPr lang="en-US" sz="2200" u="sng" dirty="0">
                <a:latin typeface="Times New Roman" pitchFamily="18" charset="0"/>
                <a:cs typeface="Times New Roman" pitchFamily="18" charset="0"/>
                <a:hlinkClick r:id="rId3" tooltip="Inventor"/>
              </a:rPr>
              <a:t>inventor</a:t>
            </a:r>
            <a:r>
              <a:rPr lang="en-US" sz="2200" dirty="0">
                <a:latin typeface="Times New Roman" pitchFamily="18" charset="0"/>
                <a:cs typeface="Times New Roman" pitchFamily="18" charset="0"/>
              </a:rPr>
              <a:t>, now usually credited as the inventor of ……………. and a pioneer in that </a:t>
            </a:r>
            <a:r>
              <a:rPr lang="en-US" sz="2200" dirty="0" smtClean="0">
                <a:latin typeface="Times New Roman" pitchFamily="18" charset="0"/>
                <a:cs typeface="Times New Roman" pitchFamily="18" charset="0"/>
              </a:rPr>
              <a:t>field</a:t>
            </a:r>
            <a:endParaRPr lang="ru-RU" sz="2200" dirty="0" smtClean="0">
              <a:latin typeface="Times New Roman" pitchFamily="18" charset="0"/>
              <a:cs typeface="Times New Roman" pitchFamily="18" charset="0"/>
            </a:endParaRPr>
          </a:p>
          <a:p>
            <a:r>
              <a:rPr lang="en-US" sz="2200" dirty="0" smtClean="0">
                <a:latin typeface="Times New Roman" pitchFamily="18" charset="0"/>
                <a:cs typeface="Times New Roman" pitchFamily="18" charset="0"/>
              </a:rPr>
              <a:t>12. Sergei </a:t>
            </a:r>
            <a:r>
              <a:rPr lang="en-US" sz="2200" dirty="0" err="1" smtClean="0">
                <a:latin typeface="Times New Roman" pitchFamily="18" charset="0"/>
                <a:cs typeface="Times New Roman" pitchFamily="18" charset="0"/>
              </a:rPr>
              <a:t>Korolev</a:t>
            </a:r>
            <a:r>
              <a:rPr lang="en-US" sz="2200" dirty="0" smtClean="0">
                <a:latin typeface="Times New Roman" pitchFamily="18" charset="0"/>
                <a:cs typeface="Times New Roman" pitchFamily="18" charset="0"/>
              </a:rPr>
              <a:t> designed the first artificial satellite in ……</a:t>
            </a:r>
            <a:endParaRPr lang="ru-RU" sz="2200" dirty="0" smtClean="0">
              <a:latin typeface="Times New Roman" pitchFamily="18" charset="0"/>
              <a:cs typeface="Times New Roman" pitchFamily="18" charset="0"/>
            </a:endParaRPr>
          </a:p>
          <a:p>
            <a:r>
              <a:rPr lang="en-US" sz="2200" dirty="0" smtClean="0">
                <a:latin typeface="Times New Roman" pitchFamily="18" charset="0"/>
                <a:cs typeface="Times New Roman" pitchFamily="18" charset="0"/>
              </a:rPr>
              <a:t>13</a:t>
            </a:r>
            <a:r>
              <a:rPr lang="en-US" sz="2200" dirty="0">
                <a:latin typeface="Times New Roman" pitchFamily="18" charset="0"/>
                <a:cs typeface="Times New Roman" pitchFamily="18" charset="0"/>
              </a:rPr>
              <a:t>. Alexander  </a:t>
            </a:r>
            <a:r>
              <a:rPr lang="en-US" sz="2200" dirty="0" err="1">
                <a:latin typeface="Times New Roman" pitchFamily="18" charset="0"/>
                <a:cs typeface="Times New Roman" pitchFamily="18" charset="0"/>
              </a:rPr>
              <a:t>Mozhaysky</a:t>
            </a:r>
            <a:r>
              <a:rPr lang="en-US" sz="2200" dirty="0">
                <a:latin typeface="Times New Roman" pitchFamily="18" charset="0"/>
                <a:cs typeface="Times New Roman" pitchFamily="18" charset="0"/>
              </a:rPr>
              <a:t> was   </a:t>
            </a:r>
            <a:r>
              <a:rPr lang="en-US" sz="2200" u="sng" dirty="0">
                <a:latin typeface="Times New Roman" pitchFamily="18" charset="0"/>
                <a:cs typeface="Times New Roman" pitchFamily="18" charset="0"/>
                <a:hlinkClick r:id="rId4" tooltip="Aviation"/>
              </a:rPr>
              <a:t>aviation</a:t>
            </a:r>
            <a:r>
              <a:rPr lang="en-US" sz="2200" dirty="0">
                <a:latin typeface="Times New Roman" pitchFamily="18" charset="0"/>
                <a:cs typeface="Times New Roman" pitchFamily="18" charset="0"/>
              </a:rPr>
              <a:t> pioneer, researcher and designer of   first …………………</a:t>
            </a:r>
            <a:endParaRPr lang="ru-RU" sz="2200" dirty="0">
              <a:latin typeface="Times New Roman" pitchFamily="18" charset="0"/>
              <a:cs typeface="Times New Roman" pitchFamily="18" charset="0"/>
            </a:endParaRPr>
          </a:p>
          <a:p>
            <a:r>
              <a:rPr lang="en-US" sz="2200" dirty="0" smtClean="0">
                <a:latin typeface="Times New Roman" pitchFamily="18" charset="0"/>
                <a:cs typeface="Times New Roman" pitchFamily="18" charset="0"/>
              </a:rPr>
              <a:t>14</a:t>
            </a:r>
            <a:r>
              <a:rPr lang="en-US" sz="2200" dirty="0">
                <a:latin typeface="Times New Roman" pitchFamily="18" charset="0"/>
                <a:cs typeface="Times New Roman" pitchFamily="18" charset="0"/>
              </a:rPr>
              <a:t>. Satori Kato was a …………..  </a:t>
            </a:r>
            <a:r>
              <a:rPr lang="en-US" sz="2200" u="sng" dirty="0">
                <a:latin typeface="Times New Roman" pitchFamily="18" charset="0"/>
                <a:cs typeface="Times New Roman" pitchFamily="18" charset="0"/>
                <a:hlinkClick r:id="rId5" tooltip="Chemist"/>
              </a:rPr>
              <a:t>chemist</a:t>
            </a:r>
            <a:r>
              <a:rPr lang="en-US" sz="2200" dirty="0">
                <a:latin typeface="Times New Roman" pitchFamily="18" charset="0"/>
                <a:cs typeface="Times New Roman" pitchFamily="18" charset="0"/>
              </a:rPr>
              <a:t> and  inventor of the first soluble </a:t>
            </a:r>
            <a:r>
              <a:rPr lang="en-US" sz="2200" u="sng" dirty="0">
                <a:latin typeface="Times New Roman" pitchFamily="18" charset="0"/>
                <a:cs typeface="Times New Roman" pitchFamily="18" charset="0"/>
                <a:hlinkClick r:id="rId6" tooltip="Instant coffee"/>
              </a:rPr>
              <a:t>instant coffee</a:t>
            </a:r>
            <a:r>
              <a:rPr lang="en-US" sz="2200" dirty="0">
                <a:latin typeface="Times New Roman" pitchFamily="18" charset="0"/>
                <a:cs typeface="Times New Roman" pitchFamily="18" charset="0"/>
              </a:rPr>
              <a:t>.</a:t>
            </a:r>
            <a:endParaRPr lang="ru-RU" sz="2200" dirty="0">
              <a:latin typeface="Times New Roman" pitchFamily="18" charset="0"/>
              <a:cs typeface="Times New Roman" pitchFamily="18" charset="0"/>
            </a:endParaRPr>
          </a:p>
          <a:p>
            <a:r>
              <a:rPr lang="en-US" sz="2200" dirty="0" smtClean="0">
                <a:latin typeface="Times New Roman" pitchFamily="18" charset="0"/>
                <a:cs typeface="Times New Roman" pitchFamily="18" charset="0"/>
              </a:rPr>
              <a:t>15</a:t>
            </a:r>
            <a:r>
              <a:rPr lang="en-US" sz="2200" dirty="0">
                <a:latin typeface="Times New Roman" pitchFamily="18" charset="0"/>
                <a:cs typeface="Times New Roman" pitchFamily="18" charset="0"/>
              </a:rPr>
              <a:t>. Wilhelm Conrad </a:t>
            </a:r>
            <a:r>
              <a:rPr lang="en-US" sz="2200" dirty="0" err="1">
                <a:latin typeface="Times New Roman" pitchFamily="18" charset="0"/>
                <a:cs typeface="Times New Roman" pitchFamily="18" charset="0"/>
              </a:rPr>
              <a:t>Röntgen</a:t>
            </a:r>
            <a:r>
              <a:rPr lang="en-US" sz="2200" dirty="0">
                <a:latin typeface="Times New Roman" pitchFamily="18" charset="0"/>
                <a:cs typeface="Times New Roman" pitchFamily="18" charset="0"/>
              </a:rPr>
              <a:t> was a German </a:t>
            </a:r>
            <a:r>
              <a:rPr lang="en-US" sz="2200" u="sng" dirty="0">
                <a:latin typeface="Times New Roman" pitchFamily="18" charset="0"/>
                <a:cs typeface="Times New Roman" pitchFamily="18" charset="0"/>
                <a:hlinkClick r:id="rId7" tooltip="Physics"/>
              </a:rPr>
              <a:t>physicist</a:t>
            </a:r>
            <a:r>
              <a:rPr lang="en-US" sz="2200" dirty="0">
                <a:latin typeface="Times New Roman" pitchFamily="18" charset="0"/>
                <a:cs typeface="Times New Roman" pitchFamily="18" charset="0"/>
              </a:rPr>
              <a:t>, who produced and detected </a:t>
            </a:r>
            <a:r>
              <a:rPr lang="en-US" sz="2200" u="sng" dirty="0">
                <a:latin typeface="Times New Roman" pitchFamily="18" charset="0"/>
                <a:cs typeface="Times New Roman" pitchFamily="18" charset="0"/>
                <a:hlinkClick r:id="rId8" tooltip="Electromagnetic radiation"/>
              </a:rPr>
              <a:t>electromagnetic radiation</a:t>
            </a:r>
            <a:r>
              <a:rPr lang="en-US" sz="2200" dirty="0">
                <a:latin typeface="Times New Roman" pitchFamily="18" charset="0"/>
                <a:cs typeface="Times New Roman" pitchFamily="18" charset="0"/>
              </a:rPr>
              <a:t> in a </a:t>
            </a:r>
            <a:r>
              <a:rPr lang="en-US" sz="2200" u="sng" dirty="0">
                <a:latin typeface="Times New Roman" pitchFamily="18" charset="0"/>
                <a:cs typeface="Times New Roman" pitchFamily="18" charset="0"/>
                <a:hlinkClick r:id="rId9" tooltip="Wavelength"/>
              </a:rPr>
              <a:t>wavelength</a:t>
            </a:r>
            <a:r>
              <a:rPr lang="en-US" sz="2200" dirty="0">
                <a:latin typeface="Times New Roman" pitchFamily="18" charset="0"/>
                <a:cs typeface="Times New Roman" pitchFamily="18" charset="0"/>
              </a:rPr>
              <a:t> range today that was known as ……………. or </a:t>
            </a:r>
            <a:r>
              <a:rPr lang="en-US" sz="2200" dirty="0" err="1">
                <a:latin typeface="Times New Roman" pitchFamily="18" charset="0"/>
                <a:cs typeface="Times New Roman" pitchFamily="18" charset="0"/>
              </a:rPr>
              <a:t>Röntgen</a:t>
            </a:r>
            <a:r>
              <a:rPr lang="en-US" sz="2200" dirty="0">
                <a:latin typeface="Times New Roman" pitchFamily="18" charset="0"/>
                <a:cs typeface="Times New Roman" pitchFamily="18" charset="0"/>
              </a:rPr>
              <a:t> rays.</a:t>
            </a:r>
            <a:endParaRPr lang="ru-RU" sz="2200" dirty="0">
              <a:latin typeface="Times New Roman" pitchFamily="18" charset="0"/>
              <a:cs typeface="Times New Roman" pitchFamily="18" charset="0"/>
            </a:endParaRPr>
          </a:p>
        </p:txBody>
      </p:sp>
    </p:spTree>
    <p:extLst>
      <p:ext uri="{BB962C8B-B14F-4D97-AF65-F5344CB8AC3E}">
        <p14:creationId xmlns:p14="http://schemas.microsoft.com/office/powerpoint/2010/main" xmlns="" val="246809548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Picture 2" descr="http://portfoliobib.ucoz.ru/shablon/fon_v_linejku.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0534" y="-9007"/>
            <a:ext cx="9121011" cy="6840759"/>
          </a:xfrm>
          <a:prstGeom prst="rect">
            <a:avLst/>
          </a:prstGeom>
          <a:noFill/>
          <a:extLst>
            <a:ext uri="{909E8E84-426E-40DD-AFC4-6F175D3DCCD1}">
              <a14:hiddenFill xmlns:a14="http://schemas.microsoft.com/office/drawing/2010/main" xmlns="">
                <a:solidFill>
                  <a:srgbClr val="FFFFFF"/>
                </a:solidFill>
              </a14:hiddenFill>
            </a:ext>
          </a:extLst>
        </p:spPr>
      </p:pic>
      <p:sp>
        <p:nvSpPr>
          <p:cNvPr id="5" name="Прямоугольник 4"/>
          <p:cNvSpPr/>
          <p:nvPr/>
        </p:nvSpPr>
        <p:spPr>
          <a:xfrm>
            <a:off x="251520" y="1988840"/>
            <a:ext cx="8784976" cy="3323987"/>
          </a:xfrm>
          <a:prstGeom prst="rect">
            <a:avLst/>
          </a:prstGeom>
        </p:spPr>
        <p:txBody>
          <a:bodyPr wrap="square">
            <a:spAutoFit/>
          </a:bodyPr>
          <a:lstStyle/>
          <a:p>
            <a:r>
              <a:rPr lang="en-US" sz="3000" b="1" dirty="0" smtClean="0">
                <a:latin typeface="Times New Roman" pitchFamily="18" charset="0"/>
                <a:cs typeface="Times New Roman" pitchFamily="18" charset="0"/>
              </a:rPr>
              <a:t>Match </a:t>
            </a:r>
            <a:r>
              <a:rPr lang="en-US" sz="3000" b="1" dirty="0">
                <a:latin typeface="Times New Roman" pitchFamily="18" charset="0"/>
                <a:cs typeface="Times New Roman" pitchFamily="18" charset="0"/>
              </a:rPr>
              <a:t>the problems with the objects(a-f).</a:t>
            </a:r>
            <a:endParaRPr lang="ru-RU" sz="3000" dirty="0">
              <a:latin typeface="Times New Roman" pitchFamily="18" charset="0"/>
              <a:cs typeface="Times New Roman" pitchFamily="18" charset="0"/>
            </a:endParaRPr>
          </a:p>
          <a:p>
            <a:r>
              <a:rPr lang="en-US" sz="3000" dirty="0">
                <a:latin typeface="Times New Roman" pitchFamily="18" charset="0"/>
                <a:cs typeface="Times New Roman" pitchFamily="18" charset="0"/>
              </a:rPr>
              <a:t>1. the paper is jammed                    </a:t>
            </a:r>
            <a:r>
              <a:rPr lang="en-US" sz="3000" dirty="0" smtClean="0">
                <a:latin typeface="Times New Roman" pitchFamily="18" charset="0"/>
                <a:cs typeface="Times New Roman" pitchFamily="18" charset="0"/>
              </a:rPr>
              <a:t> </a:t>
            </a:r>
            <a:r>
              <a:rPr lang="uk-UA" sz="3000" dirty="0" smtClean="0">
                <a:latin typeface="Times New Roman" pitchFamily="18" charset="0"/>
                <a:cs typeface="Times New Roman" pitchFamily="18" charset="0"/>
              </a:rPr>
              <a:t>	</a:t>
            </a:r>
            <a:r>
              <a:rPr lang="en-US" sz="3000" dirty="0" smtClean="0">
                <a:latin typeface="Times New Roman" pitchFamily="18" charset="0"/>
                <a:cs typeface="Times New Roman" pitchFamily="18" charset="0"/>
              </a:rPr>
              <a:t> </a:t>
            </a:r>
            <a:r>
              <a:rPr lang="en-US" sz="3000" dirty="0">
                <a:latin typeface="Times New Roman" pitchFamily="18" charset="0"/>
                <a:cs typeface="Times New Roman" pitchFamily="18" charset="0"/>
              </a:rPr>
              <a:t>a) digital camera</a:t>
            </a:r>
            <a:endParaRPr lang="ru-RU" sz="3000" dirty="0">
              <a:latin typeface="Times New Roman" pitchFamily="18" charset="0"/>
              <a:cs typeface="Times New Roman" pitchFamily="18" charset="0"/>
            </a:endParaRPr>
          </a:p>
          <a:p>
            <a:r>
              <a:rPr lang="en-US" sz="3000" dirty="0">
                <a:latin typeface="Times New Roman" pitchFamily="18" charset="0"/>
                <a:cs typeface="Times New Roman" pitchFamily="18" charset="0"/>
              </a:rPr>
              <a:t>2. the signal is poor                          </a:t>
            </a:r>
            <a:r>
              <a:rPr lang="uk-UA" sz="3000" dirty="0" smtClean="0">
                <a:latin typeface="Times New Roman" pitchFamily="18" charset="0"/>
                <a:cs typeface="Times New Roman" pitchFamily="18" charset="0"/>
              </a:rPr>
              <a:t>	</a:t>
            </a:r>
            <a:r>
              <a:rPr lang="en-US" sz="3000" dirty="0" smtClean="0">
                <a:latin typeface="Times New Roman" pitchFamily="18" charset="0"/>
                <a:cs typeface="Times New Roman" pitchFamily="18" charset="0"/>
              </a:rPr>
              <a:t> b</a:t>
            </a:r>
            <a:r>
              <a:rPr lang="en-US" sz="3000" dirty="0">
                <a:latin typeface="Times New Roman" pitchFamily="18" charset="0"/>
                <a:cs typeface="Times New Roman" pitchFamily="18" charset="0"/>
              </a:rPr>
              <a:t>) printer</a:t>
            </a:r>
            <a:endParaRPr lang="ru-RU" sz="3000" dirty="0">
              <a:latin typeface="Times New Roman" pitchFamily="18" charset="0"/>
              <a:cs typeface="Times New Roman" pitchFamily="18" charset="0"/>
            </a:endParaRPr>
          </a:p>
          <a:p>
            <a:r>
              <a:rPr lang="en-US" sz="3000" dirty="0">
                <a:latin typeface="Times New Roman" pitchFamily="18" charset="0"/>
                <a:cs typeface="Times New Roman" pitchFamily="18" charset="0"/>
              </a:rPr>
              <a:t>3. the viewfinder is cracked              </a:t>
            </a:r>
            <a:r>
              <a:rPr lang="en-US" sz="3000" dirty="0" smtClean="0">
                <a:latin typeface="Times New Roman" pitchFamily="18" charset="0"/>
                <a:cs typeface="Times New Roman" pitchFamily="18" charset="0"/>
              </a:rPr>
              <a:t>c</a:t>
            </a:r>
            <a:r>
              <a:rPr lang="en-US" sz="3000" dirty="0">
                <a:latin typeface="Times New Roman" pitchFamily="18" charset="0"/>
                <a:cs typeface="Times New Roman" pitchFamily="18" charset="0"/>
              </a:rPr>
              <a:t>) laptop</a:t>
            </a:r>
            <a:endParaRPr lang="ru-RU" sz="3000" dirty="0">
              <a:latin typeface="Times New Roman" pitchFamily="18" charset="0"/>
              <a:cs typeface="Times New Roman" pitchFamily="18" charset="0"/>
            </a:endParaRPr>
          </a:p>
          <a:p>
            <a:r>
              <a:rPr lang="en-US" sz="3000" dirty="0">
                <a:latin typeface="Times New Roman" pitchFamily="18" charset="0"/>
                <a:cs typeface="Times New Roman" pitchFamily="18" charset="0"/>
              </a:rPr>
              <a:t>4. the headphones are missing          </a:t>
            </a:r>
            <a:r>
              <a:rPr lang="en-US" sz="3000" dirty="0" smtClean="0">
                <a:latin typeface="Times New Roman" pitchFamily="18" charset="0"/>
                <a:cs typeface="Times New Roman" pitchFamily="18" charset="0"/>
              </a:rPr>
              <a:t>d</a:t>
            </a:r>
            <a:r>
              <a:rPr lang="en-US" sz="3000" dirty="0">
                <a:latin typeface="Times New Roman" pitchFamily="18" charset="0"/>
                <a:cs typeface="Times New Roman" pitchFamily="18" charset="0"/>
              </a:rPr>
              <a:t>) mobile phone</a:t>
            </a:r>
            <a:endParaRPr lang="ru-RU" sz="3000" dirty="0">
              <a:latin typeface="Times New Roman" pitchFamily="18" charset="0"/>
              <a:cs typeface="Times New Roman" pitchFamily="18" charset="0"/>
            </a:endParaRPr>
          </a:p>
          <a:p>
            <a:r>
              <a:rPr lang="en-US" sz="3000" dirty="0">
                <a:latin typeface="Times New Roman" pitchFamily="18" charset="0"/>
                <a:cs typeface="Times New Roman" pitchFamily="18" charset="0"/>
              </a:rPr>
              <a:t>5. there is a virus on my hard drive   </a:t>
            </a:r>
            <a:r>
              <a:rPr lang="en-US" sz="3000" dirty="0" smtClean="0">
                <a:latin typeface="Times New Roman" pitchFamily="18" charset="0"/>
                <a:cs typeface="Times New Roman" pitchFamily="18" charset="0"/>
              </a:rPr>
              <a:t>e</a:t>
            </a:r>
            <a:r>
              <a:rPr lang="en-US" sz="3000" dirty="0">
                <a:latin typeface="Times New Roman" pitchFamily="18" charset="0"/>
                <a:cs typeface="Times New Roman" pitchFamily="18" charset="0"/>
              </a:rPr>
              <a:t>) camcorder        </a:t>
            </a:r>
            <a:endParaRPr lang="ru-RU" sz="3000" dirty="0">
              <a:latin typeface="Times New Roman" pitchFamily="18" charset="0"/>
              <a:cs typeface="Times New Roman" pitchFamily="18" charset="0"/>
            </a:endParaRPr>
          </a:p>
          <a:p>
            <a:r>
              <a:rPr lang="en-US" sz="3000" dirty="0">
                <a:latin typeface="Times New Roman" pitchFamily="18" charset="0"/>
                <a:cs typeface="Times New Roman" pitchFamily="18" charset="0"/>
              </a:rPr>
              <a:t>6.the lens is scratched                        </a:t>
            </a:r>
            <a:r>
              <a:rPr lang="en-US" sz="3000" dirty="0" smtClean="0">
                <a:latin typeface="Times New Roman" pitchFamily="18" charset="0"/>
                <a:cs typeface="Times New Roman" pitchFamily="18" charset="0"/>
              </a:rPr>
              <a:t>f</a:t>
            </a:r>
            <a:r>
              <a:rPr lang="en-US" sz="3000" dirty="0">
                <a:latin typeface="Times New Roman" pitchFamily="18" charset="0"/>
                <a:cs typeface="Times New Roman" pitchFamily="18" charset="0"/>
              </a:rPr>
              <a:t>) mp3 player</a:t>
            </a:r>
            <a:endParaRPr lang="ru-RU" sz="3000" dirty="0">
              <a:latin typeface="Times New Roman" pitchFamily="18" charset="0"/>
              <a:cs typeface="Times New Roman" pitchFamily="18" charset="0"/>
            </a:endParaRPr>
          </a:p>
        </p:txBody>
      </p:sp>
      <p:sp>
        <p:nvSpPr>
          <p:cNvPr id="6" name="Прямоугольник 5"/>
          <p:cNvSpPr/>
          <p:nvPr/>
        </p:nvSpPr>
        <p:spPr>
          <a:xfrm>
            <a:off x="-64345" y="764704"/>
            <a:ext cx="9272689" cy="1323439"/>
          </a:xfrm>
          <a:prstGeom prst="rect">
            <a:avLst/>
          </a:prstGeom>
          <a:noFill/>
        </p:spPr>
        <p:txBody>
          <a:bodyPr wrap="square" lIns="91440" tIns="45720" rIns="91440" bIns="45720">
            <a:spAutoFit/>
          </a:bodyPr>
          <a:lstStyle/>
          <a:p>
            <a:pPr algn="ctr"/>
            <a:r>
              <a:rPr lang="en-US"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Pr>
              <a:t>Have you got any problems with your </a:t>
            </a:r>
            <a:r>
              <a:rPr lang="en-US"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Pr>
              <a:t>gadgets</a:t>
            </a:r>
            <a:r>
              <a:rPr lang="en-US"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Pr>
              <a:t>:</a:t>
            </a:r>
            <a:endParaRPr lang="ru-RU"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endParaRPr>
          </a:p>
        </p:txBody>
      </p:sp>
    </p:spTree>
    <p:extLst>
      <p:ext uri="{BB962C8B-B14F-4D97-AF65-F5344CB8AC3E}">
        <p14:creationId xmlns:p14="http://schemas.microsoft.com/office/powerpoint/2010/main" xmlns="" val="137376682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Picture 2" descr="http://portfoliobib.ucoz.ru/shablon/fon_v_linejku.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0534" y="-9007"/>
            <a:ext cx="9121011" cy="6840759"/>
          </a:xfrm>
          <a:prstGeom prst="rect">
            <a:avLst/>
          </a:prstGeom>
          <a:noFill/>
          <a:extLst>
            <a:ext uri="{909E8E84-426E-40DD-AFC4-6F175D3DCCD1}">
              <a14:hiddenFill xmlns:a14="http://schemas.microsoft.com/office/drawing/2010/main" xmlns="">
                <a:solidFill>
                  <a:srgbClr val="FFFFFF"/>
                </a:solidFill>
              </a14:hiddenFill>
            </a:ext>
          </a:extLst>
        </p:spPr>
      </p:pic>
      <p:sp>
        <p:nvSpPr>
          <p:cNvPr id="5" name="Прямоугольник 4"/>
          <p:cNvSpPr/>
          <p:nvPr/>
        </p:nvSpPr>
        <p:spPr>
          <a:xfrm>
            <a:off x="262310" y="836712"/>
            <a:ext cx="8445520" cy="156966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Read the text and complete it by choosing on word for each gap. One of the words is used twice.</a:t>
            </a:r>
            <a:endParaRPr lang="ru-RU"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6" name="Прямоугольник 5"/>
          <p:cNvSpPr/>
          <p:nvPr/>
        </p:nvSpPr>
        <p:spPr>
          <a:xfrm>
            <a:off x="364926" y="3068960"/>
            <a:ext cx="8599561" cy="3046988"/>
          </a:xfrm>
          <a:prstGeom prst="rect">
            <a:avLst/>
          </a:prstGeom>
        </p:spPr>
        <p:txBody>
          <a:bodyPr wrap="square">
            <a:spAutoFit/>
          </a:bodyPr>
          <a:lstStyle/>
          <a:p>
            <a:pPr algn="just"/>
            <a:r>
              <a:rPr lang="en-US" sz="2400" dirty="0">
                <a:latin typeface="Arial" pitchFamily="34" charset="0"/>
                <a:cs typeface="Arial" pitchFamily="34" charset="0"/>
              </a:rPr>
              <a:t>For me, computers are a (1)-------- to an end, nothing(2-)----------. I don’t find them interesting(3)--------. They enable me to do things that I need to do,(4)--------as sending emails or checking information on websites to help me(5)------------- my homework or connected to one of my hobbies. But(6)------------ my sister </a:t>
            </a:r>
            <a:r>
              <a:rPr lang="en-US" sz="2400" dirty="0" smtClean="0">
                <a:latin typeface="Arial" pitchFamily="34" charset="0"/>
                <a:cs typeface="Arial" pitchFamily="34" charset="0"/>
              </a:rPr>
              <a:t>the</a:t>
            </a:r>
            <a:r>
              <a:rPr lang="uk-UA" sz="2400" dirty="0" smtClean="0">
                <a:latin typeface="Arial" pitchFamily="34" charset="0"/>
                <a:cs typeface="Arial" pitchFamily="34" charset="0"/>
              </a:rPr>
              <a:t> </a:t>
            </a:r>
            <a:r>
              <a:rPr lang="en-US" sz="2400" dirty="0" smtClean="0">
                <a:latin typeface="Arial" pitchFamily="34" charset="0"/>
                <a:cs typeface="Arial" pitchFamily="34" charset="0"/>
              </a:rPr>
              <a:t>situation </a:t>
            </a:r>
            <a:r>
              <a:rPr lang="en-US" sz="2400" dirty="0">
                <a:latin typeface="Arial" pitchFamily="34" charset="0"/>
                <a:cs typeface="Arial" pitchFamily="34" charset="0"/>
              </a:rPr>
              <a:t>is(7)------------ different. It’s like you can’t believe we’re(8)---- related. She is obsessed with computers. I don’t understand, but that is the truth.</a:t>
            </a:r>
            <a:endParaRPr lang="ru-RU" sz="2400" dirty="0">
              <a:latin typeface="Arial" pitchFamily="34" charset="0"/>
              <a:cs typeface="Arial" pitchFamily="34" charset="0"/>
            </a:endParaRPr>
          </a:p>
        </p:txBody>
      </p:sp>
      <p:graphicFrame>
        <p:nvGraphicFramePr>
          <p:cNvPr id="7" name="Таблица 6"/>
          <p:cNvGraphicFramePr>
            <a:graphicFrameLocks noGrp="1"/>
          </p:cNvGraphicFramePr>
          <p:nvPr>
            <p:extLst>
              <p:ext uri="{D42A27DB-BD31-4B8C-83A1-F6EECF244321}">
                <p14:modId xmlns:p14="http://schemas.microsoft.com/office/powerpoint/2010/main" xmlns="" val="627028613"/>
              </p:ext>
            </p:extLst>
          </p:nvPr>
        </p:nvGraphicFramePr>
        <p:xfrm>
          <a:off x="1115616" y="2406372"/>
          <a:ext cx="7056784" cy="365760"/>
        </p:xfrm>
        <a:graphic>
          <a:graphicData uri="http://schemas.openxmlformats.org/drawingml/2006/table">
            <a:tbl>
              <a:tblPr firstRow="1" firstCol="1" bandRow="1">
                <a:effectLst>
                  <a:outerShdw blurRad="50800" dist="38100" dir="2700000" algn="tl" rotWithShape="0">
                    <a:prstClr val="black">
                      <a:alpha val="40000"/>
                    </a:prstClr>
                  </a:outerShdw>
                </a:effectLst>
                <a:tableStyleId>{5940675A-B579-460E-94D1-54222C63F5DA}</a:tableStyleId>
              </a:tblPr>
              <a:tblGrid>
                <a:gridCol w="7056784">
                  <a:extLst>
                    <a:ext uri="{9D8B030D-6E8A-4147-A177-3AD203B41FA5}">
                      <a16:colId xmlns:a16="http://schemas.microsoft.com/office/drawing/2014/main" xmlns="" val="20000"/>
                    </a:ext>
                  </a:extLst>
                </a:gridCol>
              </a:tblGrid>
              <a:tr h="0">
                <a:tc>
                  <a:txBody>
                    <a:bodyPr/>
                    <a:lstStyle/>
                    <a:p>
                      <a:pPr>
                        <a:spcAft>
                          <a:spcPts val="1715"/>
                        </a:spcAft>
                      </a:pPr>
                      <a:r>
                        <a:rPr lang="en-US" sz="2400" b="1" dirty="0">
                          <a:effectLst/>
                        </a:rPr>
                        <a:t>totally, such, means, with, more, themselves, actually</a:t>
                      </a:r>
                      <a:endParaRPr lang="ru-RU" sz="1800" b="1"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extLst>
                  <a:ext uri="{0D108BD9-81ED-4DB2-BD59-A6C34878D82A}">
                    <a16:rowId xmlns:a16="http://schemas.microsoft.com/office/drawing/2014/main" xmlns="" val="10000"/>
                  </a:ext>
                </a:extLst>
              </a:tr>
            </a:tbl>
          </a:graphicData>
        </a:graphic>
      </p:graphicFrame>
    </p:spTree>
    <p:extLst>
      <p:ext uri="{BB962C8B-B14F-4D97-AF65-F5344CB8AC3E}">
        <p14:creationId xmlns:p14="http://schemas.microsoft.com/office/powerpoint/2010/main" xmlns="" val="138801391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portfoliobib.ucoz.ru/shablon/fon_v_linejku.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2212" y="17241"/>
            <a:ext cx="9121011" cy="6840759"/>
          </a:xfrm>
          <a:prstGeom prst="rect">
            <a:avLst/>
          </a:prstGeom>
          <a:noFill/>
          <a:extLst>
            <a:ext uri="{909E8E84-426E-40DD-AFC4-6F175D3DCCD1}">
              <a14:hiddenFill xmlns:a14="http://schemas.microsoft.com/office/drawing/2010/main" xmlns="">
                <a:solidFill>
                  <a:srgbClr val="FFFFFF"/>
                </a:solidFill>
              </a14:hiddenFill>
            </a:ext>
          </a:extLst>
        </p:spPr>
      </p:pic>
      <p:sp>
        <p:nvSpPr>
          <p:cNvPr id="5" name="Заголовок 4"/>
          <p:cNvSpPr>
            <a:spLocks noGrp="1"/>
          </p:cNvSpPr>
          <p:nvPr>
            <p:ph type="title"/>
          </p:nvPr>
        </p:nvSpPr>
        <p:spPr>
          <a:xfrm>
            <a:off x="477917" y="620688"/>
            <a:ext cx="8229600" cy="936104"/>
          </a:xfrm>
        </p:spPr>
        <p:txBody>
          <a:bodyPr>
            <a:normAutofit/>
          </a:bodyPr>
          <a:lstStyle/>
          <a:p>
            <a:r>
              <a:rPr lang="en-US" b="1" dirty="0" smtClean="0"/>
              <a:t>Conclusion</a:t>
            </a:r>
            <a:endParaRPr lang="ru-RU" dirty="0"/>
          </a:p>
        </p:txBody>
      </p:sp>
      <p:graphicFrame>
        <p:nvGraphicFramePr>
          <p:cNvPr id="6" name="Таблица 5"/>
          <p:cNvGraphicFramePr>
            <a:graphicFrameLocks noGrp="1"/>
          </p:cNvGraphicFramePr>
          <p:nvPr>
            <p:extLst>
              <p:ext uri="{D42A27DB-BD31-4B8C-83A1-F6EECF244321}">
                <p14:modId xmlns:p14="http://schemas.microsoft.com/office/powerpoint/2010/main" xmlns="" val="2961432887"/>
              </p:ext>
            </p:extLst>
          </p:nvPr>
        </p:nvGraphicFramePr>
        <p:xfrm>
          <a:off x="611560" y="1412776"/>
          <a:ext cx="8208912" cy="3200400"/>
        </p:xfrm>
        <a:graphic>
          <a:graphicData uri="http://schemas.openxmlformats.org/drawingml/2006/table">
            <a:tbl>
              <a:tblPr firstRow="1" firstCol="1" bandRow="1">
                <a:tableStyleId>{93296810-A885-4BE3-A3E7-6D5BEEA58F35}</a:tableStyleId>
              </a:tblPr>
              <a:tblGrid>
                <a:gridCol w="603592">
                  <a:extLst>
                    <a:ext uri="{9D8B030D-6E8A-4147-A177-3AD203B41FA5}">
                      <a16:colId xmlns:a16="http://schemas.microsoft.com/office/drawing/2014/main" xmlns="" val="20000"/>
                    </a:ext>
                  </a:extLst>
                </a:gridCol>
                <a:gridCol w="4397596">
                  <a:extLst>
                    <a:ext uri="{9D8B030D-6E8A-4147-A177-3AD203B41FA5}">
                      <a16:colId xmlns:a16="http://schemas.microsoft.com/office/drawing/2014/main" xmlns="" val="20001"/>
                    </a:ext>
                  </a:extLst>
                </a:gridCol>
                <a:gridCol w="3207724">
                  <a:extLst>
                    <a:ext uri="{9D8B030D-6E8A-4147-A177-3AD203B41FA5}">
                      <a16:colId xmlns:a16="http://schemas.microsoft.com/office/drawing/2014/main" xmlns="" val="20002"/>
                    </a:ext>
                  </a:extLst>
                </a:gridCol>
              </a:tblGrid>
              <a:tr h="3096344">
                <a:tc>
                  <a:txBody>
                    <a:bodyPr/>
                    <a:lstStyle/>
                    <a:p>
                      <a:pPr>
                        <a:lnSpc>
                          <a:spcPct val="150000"/>
                        </a:lnSpc>
                        <a:spcAft>
                          <a:spcPts val="0"/>
                        </a:spcAft>
                      </a:pPr>
                      <a:r>
                        <a:rPr lang="en-US" sz="2000" dirty="0">
                          <a:solidFill>
                            <a:schemeClr val="tx1"/>
                          </a:solidFill>
                          <a:effectLst/>
                          <a:latin typeface="Times New Roman" pitchFamily="18" charset="0"/>
                          <a:cs typeface="Times New Roman" pitchFamily="18" charset="0"/>
                        </a:rPr>
                        <a:t>1.</a:t>
                      </a:r>
                      <a:endParaRPr lang="ru-RU" sz="2000" dirty="0">
                        <a:solidFill>
                          <a:schemeClr val="tx1"/>
                        </a:solidFill>
                        <a:effectLst/>
                        <a:latin typeface="Times New Roman" pitchFamily="18" charset="0"/>
                        <a:cs typeface="Times New Roman" pitchFamily="18" charset="0"/>
                      </a:endParaRPr>
                    </a:p>
                    <a:p>
                      <a:pPr>
                        <a:lnSpc>
                          <a:spcPct val="150000"/>
                        </a:lnSpc>
                        <a:spcAft>
                          <a:spcPts val="0"/>
                        </a:spcAft>
                      </a:pPr>
                      <a:r>
                        <a:rPr lang="en-US" sz="2000" dirty="0">
                          <a:solidFill>
                            <a:schemeClr val="tx1"/>
                          </a:solidFill>
                          <a:effectLst/>
                          <a:latin typeface="Times New Roman" pitchFamily="18" charset="0"/>
                          <a:cs typeface="Times New Roman" pitchFamily="18" charset="0"/>
                        </a:rPr>
                        <a:t>2.</a:t>
                      </a:r>
                      <a:endParaRPr lang="ru-RU" sz="2000" dirty="0">
                        <a:solidFill>
                          <a:schemeClr val="tx1"/>
                        </a:solidFill>
                        <a:effectLst/>
                        <a:latin typeface="Times New Roman" pitchFamily="18" charset="0"/>
                        <a:cs typeface="Times New Roman" pitchFamily="18" charset="0"/>
                      </a:endParaRPr>
                    </a:p>
                    <a:p>
                      <a:pPr>
                        <a:lnSpc>
                          <a:spcPct val="150000"/>
                        </a:lnSpc>
                        <a:spcAft>
                          <a:spcPts val="0"/>
                        </a:spcAft>
                      </a:pPr>
                      <a:endParaRPr lang="en-US" sz="2000" dirty="0" smtClean="0">
                        <a:solidFill>
                          <a:schemeClr val="tx1"/>
                        </a:solidFill>
                        <a:effectLst/>
                        <a:latin typeface="Times New Roman" pitchFamily="18" charset="0"/>
                        <a:cs typeface="Times New Roman" pitchFamily="18" charset="0"/>
                      </a:endParaRPr>
                    </a:p>
                    <a:p>
                      <a:pPr>
                        <a:lnSpc>
                          <a:spcPct val="150000"/>
                        </a:lnSpc>
                        <a:spcAft>
                          <a:spcPts val="0"/>
                        </a:spcAft>
                      </a:pPr>
                      <a:r>
                        <a:rPr lang="en-US" sz="2000" dirty="0" smtClean="0">
                          <a:solidFill>
                            <a:schemeClr val="tx1"/>
                          </a:solidFill>
                          <a:effectLst/>
                          <a:latin typeface="Times New Roman" pitchFamily="18" charset="0"/>
                          <a:cs typeface="Times New Roman" pitchFamily="18" charset="0"/>
                        </a:rPr>
                        <a:t>3.</a:t>
                      </a:r>
                    </a:p>
                    <a:p>
                      <a:pPr>
                        <a:lnSpc>
                          <a:spcPct val="150000"/>
                        </a:lnSpc>
                        <a:spcAft>
                          <a:spcPts val="0"/>
                        </a:spcAft>
                      </a:pPr>
                      <a:r>
                        <a:rPr lang="en-US" sz="2000" dirty="0" smtClean="0">
                          <a:solidFill>
                            <a:schemeClr val="tx1"/>
                          </a:solidFill>
                          <a:effectLst/>
                          <a:latin typeface="Times New Roman" pitchFamily="18" charset="0"/>
                          <a:cs typeface="Times New Roman" pitchFamily="18" charset="0"/>
                        </a:rPr>
                        <a:t>4</a:t>
                      </a:r>
                      <a:r>
                        <a:rPr lang="en-US" sz="2000" dirty="0">
                          <a:solidFill>
                            <a:schemeClr val="tx1"/>
                          </a:solidFill>
                          <a:effectLst/>
                          <a:latin typeface="Times New Roman" pitchFamily="18" charset="0"/>
                          <a:cs typeface="Times New Roman" pitchFamily="18" charset="0"/>
                        </a:rPr>
                        <a:t>. </a:t>
                      </a:r>
                      <a:endParaRPr lang="ru-RU" sz="2000" dirty="0">
                        <a:solidFill>
                          <a:schemeClr val="tx1"/>
                        </a:solidFill>
                        <a:effectLst/>
                        <a:latin typeface="Times New Roman" pitchFamily="18" charset="0"/>
                        <a:cs typeface="Times New Roman" pitchFamily="18" charset="0"/>
                      </a:endParaRPr>
                    </a:p>
                    <a:p>
                      <a:pPr>
                        <a:lnSpc>
                          <a:spcPct val="150000"/>
                        </a:lnSpc>
                        <a:spcAft>
                          <a:spcPts val="0"/>
                        </a:spcAft>
                      </a:pPr>
                      <a:r>
                        <a:rPr lang="en-US" sz="2000" dirty="0">
                          <a:solidFill>
                            <a:schemeClr val="tx1"/>
                          </a:solidFill>
                          <a:effectLst/>
                          <a:latin typeface="Times New Roman" pitchFamily="18" charset="0"/>
                          <a:cs typeface="Times New Roman" pitchFamily="18" charset="0"/>
                        </a:rPr>
                        <a:t>5.</a:t>
                      </a:r>
                      <a:endParaRPr lang="ru-RU" sz="2000" dirty="0">
                        <a:solidFill>
                          <a:schemeClr val="tx1"/>
                        </a:solidFill>
                        <a:effectLst/>
                        <a:latin typeface="Times New Roman" pitchFamily="18" charset="0"/>
                        <a:ea typeface="Calibri"/>
                        <a:cs typeface="Times New Roman" pitchFamily="18" charset="0"/>
                      </a:endParaRPr>
                    </a:p>
                  </a:txBody>
                  <a:tcPr marL="68580" marR="68580" marT="0" marB="0">
                    <a:solidFill>
                      <a:schemeClr val="accent6">
                        <a:lumMod val="60000"/>
                        <a:lumOff val="40000"/>
                      </a:schemeClr>
                    </a:solidFill>
                  </a:tcPr>
                </a:tc>
                <a:tc>
                  <a:txBody>
                    <a:bodyPr/>
                    <a:lstStyle/>
                    <a:p>
                      <a:pPr>
                        <a:lnSpc>
                          <a:spcPct val="150000"/>
                        </a:lnSpc>
                        <a:spcAft>
                          <a:spcPts val="0"/>
                        </a:spcAft>
                      </a:pPr>
                      <a:r>
                        <a:rPr lang="en-US" sz="2000" dirty="0">
                          <a:solidFill>
                            <a:schemeClr val="tx1"/>
                          </a:solidFill>
                          <a:effectLst/>
                          <a:latin typeface="Times New Roman" pitchFamily="18" charset="0"/>
                          <a:cs typeface="Times New Roman" pitchFamily="18" charset="0"/>
                        </a:rPr>
                        <a:t>What? Who? The topic of the lesson</a:t>
                      </a:r>
                      <a:endParaRPr lang="ru-RU" sz="2000" dirty="0">
                        <a:solidFill>
                          <a:schemeClr val="tx1"/>
                        </a:solidFill>
                        <a:effectLst/>
                        <a:latin typeface="Times New Roman" pitchFamily="18" charset="0"/>
                        <a:cs typeface="Times New Roman" pitchFamily="18" charset="0"/>
                      </a:endParaRPr>
                    </a:p>
                    <a:p>
                      <a:pPr>
                        <a:lnSpc>
                          <a:spcPct val="150000"/>
                        </a:lnSpc>
                        <a:spcAft>
                          <a:spcPts val="0"/>
                        </a:spcAft>
                      </a:pPr>
                      <a:r>
                        <a:rPr lang="en-US" sz="2000" dirty="0" smtClean="0">
                          <a:solidFill>
                            <a:schemeClr val="tx1"/>
                          </a:solidFill>
                          <a:effectLst/>
                          <a:latin typeface="Times New Roman" pitchFamily="18" charset="0"/>
                          <a:cs typeface="Times New Roman" pitchFamily="18" charset="0"/>
                        </a:rPr>
                        <a:t>The </a:t>
                      </a:r>
                      <a:r>
                        <a:rPr lang="en-US" sz="2000" dirty="0">
                          <a:solidFill>
                            <a:schemeClr val="tx1"/>
                          </a:solidFill>
                          <a:effectLst/>
                          <a:latin typeface="Times New Roman" pitchFamily="18" charset="0"/>
                          <a:cs typeface="Times New Roman" pitchFamily="18" charset="0"/>
                        </a:rPr>
                        <a:t>characteristic of the topic.</a:t>
                      </a:r>
                      <a:endParaRPr lang="ru-RU" sz="2000" dirty="0">
                        <a:solidFill>
                          <a:schemeClr val="tx1"/>
                        </a:solidFill>
                        <a:effectLst/>
                        <a:latin typeface="Times New Roman" pitchFamily="18" charset="0"/>
                        <a:cs typeface="Times New Roman" pitchFamily="18" charset="0"/>
                      </a:endParaRPr>
                    </a:p>
                    <a:p>
                      <a:pPr>
                        <a:lnSpc>
                          <a:spcPct val="150000"/>
                        </a:lnSpc>
                        <a:spcAft>
                          <a:spcPts val="0"/>
                        </a:spcAft>
                      </a:pPr>
                      <a:endParaRPr lang="en-US" sz="2000" dirty="0" smtClean="0">
                        <a:solidFill>
                          <a:schemeClr val="tx1"/>
                        </a:solidFill>
                        <a:effectLst/>
                        <a:latin typeface="Times New Roman" pitchFamily="18" charset="0"/>
                        <a:cs typeface="Times New Roman" pitchFamily="18" charset="0"/>
                      </a:endParaRPr>
                    </a:p>
                    <a:p>
                      <a:pPr>
                        <a:lnSpc>
                          <a:spcPct val="150000"/>
                        </a:lnSpc>
                        <a:spcAft>
                          <a:spcPts val="0"/>
                        </a:spcAft>
                      </a:pPr>
                      <a:r>
                        <a:rPr lang="en-US" sz="2000" dirty="0" smtClean="0">
                          <a:solidFill>
                            <a:schemeClr val="tx1"/>
                          </a:solidFill>
                          <a:effectLst/>
                          <a:latin typeface="Times New Roman" pitchFamily="18" charset="0"/>
                          <a:cs typeface="Times New Roman" pitchFamily="18" charset="0"/>
                        </a:rPr>
                        <a:t>What </a:t>
                      </a:r>
                      <a:r>
                        <a:rPr lang="en-US" sz="2000" dirty="0">
                          <a:solidFill>
                            <a:schemeClr val="tx1"/>
                          </a:solidFill>
                          <a:effectLst/>
                          <a:latin typeface="Times New Roman" pitchFamily="18" charset="0"/>
                          <a:cs typeface="Times New Roman" pitchFamily="18" charset="0"/>
                        </a:rPr>
                        <a:t>does it </a:t>
                      </a:r>
                      <a:r>
                        <a:rPr lang="en-US" sz="2000" dirty="0" smtClean="0">
                          <a:solidFill>
                            <a:schemeClr val="tx1"/>
                          </a:solidFill>
                          <a:effectLst/>
                          <a:latin typeface="Times New Roman" pitchFamily="18" charset="0"/>
                          <a:cs typeface="Times New Roman" pitchFamily="18" charset="0"/>
                        </a:rPr>
                        <a:t>do? The  interesting facts</a:t>
                      </a:r>
                      <a:endParaRPr lang="ru-RU" sz="2000" dirty="0">
                        <a:solidFill>
                          <a:schemeClr val="tx1"/>
                        </a:solidFill>
                        <a:effectLst/>
                        <a:latin typeface="Times New Roman" pitchFamily="18" charset="0"/>
                        <a:cs typeface="Times New Roman" pitchFamily="18" charset="0"/>
                      </a:endParaRPr>
                    </a:p>
                    <a:p>
                      <a:pPr>
                        <a:lnSpc>
                          <a:spcPct val="150000"/>
                        </a:lnSpc>
                        <a:spcAft>
                          <a:spcPts val="0"/>
                        </a:spcAft>
                      </a:pPr>
                      <a:r>
                        <a:rPr lang="en-US" sz="2000" dirty="0">
                          <a:solidFill>
                            <a:schemeClr val="tx1"/>
                          </a:solidFill>
                          <a:effectLst/>
                          <a:latin typeface="Times New Roman" pitchFamily="18" charset="0"/>
                          <a:cs typeface="Times New Roman" pitchFamily="18" charset="0"/>
                        </a:rPr>
                        <a:t>Personal opinion about the topic.</a:t>
                      </a:r>
                      <a:endParaRPr lang="ru-RU" sz="2000" dirty="0">
                        <a:solidFill>
                          <a:schemeClr val="tx1"/>
                        </a:solidFill>
                        <a:effectLst/>
                        <a:latin typeface="Times New Roman" pitchFamily="18" charset="0"/>
                        <a:cs typeface="Times New Roman" pitchFamily="18" charset="0"/>
                      </a:endParaRPr>
                    </a:p>
                    <a:p>
                      <a:pPr>
                        <a:lnSpc>
                          <a:spcPct val="150000"/>
                        </a:lnSpc>
                        <a:spcAft>
                          <a:spcPts val="0"/>
                        </a:spcAft>
                      </a:pPr>
                      <a:r>
                        <a:rPr lang="en-US" sz="2000" dirty="0">
                          <a:solidFill>
                            <a:schemeClr val="tx1"/>
                          </a:solidFill>
                          <a:effectLst/>
                          <a:latin typeface="Times New Roman" pitchFamily="18" charset="0"/>
                          <a:cs typeface="Times New Roman" pitchFamily="18" charset="0"/>
                        </a:rPr>
                        <a:t>New association with the </a:t>
                      </a:r>
                      <a:r>
                        <a:rPr lang="en-US" sz="2000" dirty="0" smtClean="0">
                          <a:solidFill>
                            <a:schemeClr val="tx1"/>
                          </a:solidFill>
                          <a:effectLst/>
                          <a:latin typeface="Times New Roman" pitchFamily="18" charset="0"/>
                          <a:cs typeface="Times New Roman" pitchFamily="18" charset="0"/>
                        </a:rPr>
                        <a:t>topic(</a:t>
                      </a:r>
                      <a:r>
                        <a:rPr lang="en-US" sz="2000" baseline="0" dirty="0" smtClean="0">
                          <a:solidFill>
                            <a:schemeClr val="tx1"/>
                          </a:solidFill>
                          <a:effectLst/>
                          <a:latin typeface="Times New Roman" pitchFamily="18" charset="0"/>
                          <a:cs typeface="Times New Roman" pitchFamily="18" charset="0"/>
                        </a:rPr>
                        <a:t> personal opinion about the topic).</a:t>
                      </a:r>
                      <a:endParaRPr lang="ru-RU" sz="2000" dirty="0">
                        <a:solidFill>
                          <a:schemeClr val="tx1"/>
                        </a:solidFill>
                        <a:effectLst/>
                        <a:latin typeface="Times New Roman" pitchFamily="18" charset="0"/>
                        <a:ea typeface="Calibri"/>
                        <a:cs typeface="Times New Roman" pitchFamily="18" charset="0"/>
                      </a:endParaRPr>
                    </a:p>
                  </a:txBody>
                  <a:tcPr marL="68580" marR="68580" marT="0" marB="0">
                    <a:solidFill>
                      <a:schemeClr val="accent6">
                        <a:lumMod val="60000"/>
                        <a:lumOff val="40000"/>
                      </a:schemeClr>
                    </a:solidFill>
                  </a:tcPr>
                </a:tc>
                <a:tc>
                  <a:txBody>
                    <a:bodyPr/>
                    <a:lstStyle/>
                    <a:p>
                      <a:pPr>
                        <a:lnSpc>
                          <a:spcPct val="150000"/>
                        </a:lnSpc>
                        <a:spcAft>
                          <a:spcPts val="0"/>
                        </a:spcAft>
                      </a:pPr>
                      <a:r>
                        <a:rPr lang="en-US" sz="2000" dirty="0">
                          <a:solidFill>
                            <a:schemeClr val="tx1"/>
                          </a:solidFill>
                          <a:effectLst/>
                          <a:latin typeface="Times New Roman" pitchFamily="18" charset="0"/>
                          <a:cs typeface="Times New Roman" pitchFamily="18" charset="0"/>
                        </a:rPr>
                        <a:t>1 noun</a:t>
                      </a:r>
                      <a:endParaRPr lang="ru-RU" sz="2000" dirty="0">
                        <a:solidFill>
                          <a:schemeClr val="tx1"/>
                        </a:solidFill>
                        <a:effectLst/>
                        <a:latin typeface="Times New Roman" pitchFamily="18" charset="0"/>
                        <a:cs typeface="Times New Roman" pitchFamily="18" charset="0"/>
                      </a:endParaRPr>
                    </a:p>
                    <a:p>
                      <a:pPr>
                        <a:lnSpc>
                          <a:spcPct val="150000"/>
                        </a:lnSpc>
                        <a:spcAft>
                          <a:spcPts val="0"/>
                        </a:spcAft>
                      </a:pPr>
                      <a:r>
                        <a:rPr lang="en-US" sz="2000" dirty="0">
                          <a:solidFill>
                            <a:schemeClr val="tx1"/>
                          </a:solidFill>
                          <a:effectLst/>
                          <a:latin typeface="Times New Roman" pitchFamily="18" charset="0"/>
                          <a:cs typeface="Times New Roman" pitchFamily="18" charset="0"/>
                        </a:rPr>
                        <a:t>2-3 adjectives</a:t>
                      </a:r>
                      <a:endParaRPr lang="ru-RU" sz="2000" dirty="0">
                        <a:solidFill>
                          <a:schemeClr val="tx1"/>
                        </a:solidFill>
                        <a:effectLst/>
                        <a:latin typeface="Times New Roman" pitchFamily="18" charset="0"/>
                        <a:cs typeface="Times New Roman" pitchFamily="18" charset="0"/>
                      </a:endParaRPr>
                    </a:p>
                    <a:p>
                      <a:pPr>
                        <a:lnSpc>
                          <a:spcPct val="150000"/>
                        </a:lnSpc>
                        <a:spcAft>
                          <a:spcPts val="0"/>
                        </a:spcAft>
                      </a:pPr>
                      <a:endParaRPr lang="en-US" sz="2000" dirty="0" smtClean="0">
                        <a:solidFill>
                          <a:schemeClr val="tx1"/>
                        </a:solidFill>
                        <a:effectLst/>
                        <a:latin typeface="Times New Roman" pitchFamily="18" charset="0"/>
                        <a:cs typeface="Times New Roman" pitchFamily="18" charset="0"/>
                      </a:endParaRPr>
                    </a:p>
                    <a:p>
                      <a:pPr>
                        <a:lnSpc>
                          <a:spcPct val="150000"/>
                        </a:lnSpc>
                        <a:spcAft>
                          <a:spcPts val="0"/>
                        </a:spcAft>
                      </a:pPr>
                      <a:r>
                        <a:rPr lang="en-US" sz="2000" dirty="0" smtClean="0">
                          <a:solidFill>
                            <a:schemeClr val="tx1"/>
                          </a:solidFill>
                          <a:effectLst/>
                          <a:latin typeface="Times New Roman" pitchFamily="18" charset="0"/>
                          <a:cs typeface="Times New Roman" pitchFamily="18" charset="0"/>
                        </a:rPr>
                        <a:t>3 </a:t>
                      </a:r>
                      <a:r>
                        <a:rPr lang="en-US" sz="2000" dirty="0">
                          <a:solidFill>
                            <a:schemeClr val="tx1"/>
                          </a:solidFill>
                          <a:effectLst/>
                          <a:latin typeface="Times New Roman" pitchFamily="18" charset="0"/>
                          <a:cs typeface="Times New Roman" pitchFamily="18" charset="0"/>
                        </a:rPr>
                        <a:t>verbs</a:t>
                      </a:r>
                      <a:endParaRPr lang="ru-RU" sz="2000" dirty="0">
                        <a:solidFill>
                          <a:schemeClr val="tx1"/>
                        </a:solidFill>
                        <a:effectLst/>
                        <a:latin typeface="Times New Roman" pitchFamily="18" charset="0"/>
                        <a:cs typeface="Times New Roman" pitchFamily="18" charset="0"/>
                      </a:endParaRPr>
                    </a:p>
                    <a:p>
                      <a:pPr>
                        <a:lnSpc>
                          <a:spcPct val="150000"/>
                        </a:lnSpc>
                        <a:spcAft>
                          <a:spcPts val="0"/>
                        </a:spcAft>
                      </a:pPr>
                      <a:r>
                        <a:rPr lang="en-US" sz="2000" dirty="0">
                          <a:solidFill>
                            <a:schemeClr val="tx1"/>
                          </a:solidFill>
                          <a:effectLst/>
                          <a:latin typeface="Times New Roman" pitchFamily="18" charset="0"/>
                          <a:cs typeface="Times New Roman" pitchFamily="18" charset="0"/>
                        </a:rPr>
                        <a:t> a sentence containing </a:t>
                      </a:r>
                      <a:r>
                        <a:rPr lang="en-US" sz="2000" dirty="0" smtClean="0">
                          <a:solidFill>
                            <a:schemeClr val="tx1"/>
                          </a:solidFill>
                          <a:effectLst/>
                          <a:latin typeface="Times New Roman" pitchFamily="18" charset="0"/>
                          <a:cs typeface="Times New Roman" pitchFamily="18" charset="0"/>
                        </a:rPr>
                        <a:t>4-5w.</a:t>
                      </a:r>
                      <a:endParaRPr lang="ru-RU" sz="2000" dirty="0">
                        <a:solidFill>
                          <a:schemeClr val="tx1"/>
                        </a:solidFill>
                        <a:effectLst/>
                        <a:latin typeface="Times New Roman" pitchFamily="18" charset="0"/>
                        <a:cs typeface="Times New Roman" pitchFamily="18" charset="0"/>
                      </a:endParaRPr>
                    </a:p>
                    <a:p>
                      <a:pPr>
                        <a:lnSpc>
                          <a:spcPct val="150000"/>
                        </a:lnSpc>
                        <a:spcAft>
                          <a:spcPts val="0"/>
                        </a:spcAft>
                      </a:pPr>
                      <a:r>
                        <a:rPr lang="en-US" sz="2000" dirty="0">
                          <a:solidFill>
                            <a:schemeClr val="tx1"/>
                          </a:solidFill>
                          <a:effectLst/>
                          <a:latin typeface="Times New Roman" pitchFamily="18" charset="0"/>
                          <a:cs typeface="Times New Roman" pitchFamily="18" charset="0"/>
                        </a:rPr>
                        <a:t>1 noun, synonym, association.</a:t>
                      </a:r>
                      <a:endParaRPr lang="ru-RU" sz="2000" dirty="0">
                        <a:solidFill>
                          <a:schemeClr val="tx1"/>
                        </a:solidFill>
                        <a:effectLst/>
                        <a:latin typeface="Times New Roman" pitchFamily="18" charset="0"/>
                        <a:ea typeface="Calibri"/>
                        <a:cs typeface="Times New Roman" pitchFamily="18" charset="0"/>
                      </a:endParaRPr>
                    </a:p>
                  </a:txBody>
                  <a:tcPr marL="68580" marR="68580" marT="0" marB="0">
                    <a:solidFill>
                      <a:schemeClr val="accent6">
                        <a:lumMod val="60000"/>
                        <a:lumOff val="40000"/>
                      </a:schemeClr>
                    </a:solidFill>
                  </a:tcPr>
                </a:tc>
                <a:extLst>
                  <a:ext uri="{0D108BD9-81ED-4DB2-BD59-A6C34878D82A}">
                    <a16:rowId xmlns:a16="http://schemas.microsoft.com/office/drawing/2014/main" xmlns="" val="10000"/>
                  </a:ext>
                </a:extLst>
              </a:tr>
            </a:tbl>
          </a:graphicData>
        </a:graphic>
      </p:graphicFrame>
      <p:sp>
        <p:nvSpPr>
          <p:cNvPr id="7" name="Прямоугольник 6"/>
          <p:cNvSpPr/>
          <p:nvPr/>
        </p:nvSpPr>
        <p:spPr>
          <a:xfrm>
            <a:off x="213671" y="4653136"/>
            <a:ext cx="8820472" cy="1785104"/>
          </a:xfrm>
          <a:prstGeom prst="rect">
            <a:avLst/>
          </a:prstGeom>
        </p:spPr>
        <p:txBody>
          <a:bodyPr wrap="square">
            <a:spAutoFit/>
          </a:bodyPr>
          <a:lstStyle/>
          <a:p>
            <a:pPr algn="just"/>
            <a:r>
              <a:rPr lang="uk-UA" sz="2200" dirty="0">
                <a:latin typeface="Times New Roman" pitchFamily="18" charset="0"/>
                <a:cs typeface="Times New Roman" pitchFamily="18" charset="0"/>
              </a:rPr>
              <a:t>- </a:t>
            </a:r>
            <a:r>
              <a:rPr lang="uk-UA" sz="2200" dirty="0" smtClean="0">
                <a:latin typeface="Times New Roman" pitchFamily="18" charset="0"/>
                <a:cs typeface="Times New Roman" pitchFamily="18" charset="0"/>
              </a:rPr>
              <a:t>Перший рядок: </a:t>
            </a:r>
            <a:r>
              <a:rPr lang="uk-UA" sz="2200" dirty="0">
                <a:latin typeface="Times New Roman" pitchFamily="18" charset="0"/>
                <a:cs typeface="Times New Roman" pitchFamily="18" charset="0"/>
              </a:rPr>
              <a:t>тема називається одним словом(зазвичай іменником).</a:t>
            </a:r>
            <a:endParaRPr lang="ru-RU" sz="2200" dirty="0">
              <a:latin typeface="Times New Roman" pitchFamily="18" charset="0"/>
              <a:cs typeface="Times New Roman" pitchFamily="18" charset="0"/>
            </a:endParaRPr>
          </a:p>
          <a:p>
            <a:pPr algn="just"/>
            <a:r>
              <a:rPr lang="uk-UA" sz="2200" dirty="0">
                <a:latin typeface="Times New Roman" pitchFamily="18" charset="0"/>
                <a:cs typeface="Times New Roman" pitchFamily="18" charset="0"/>
              </a:rPr>
              <a:t>- </a:t>
            </a:r>
            <a:r>
              <a:rPr lang="uk-UA" sz="2200" dirty="0" smtClean="0">
                <a:latin typeface="Times New Roman" pitchFamily="18" charset="0"/>
                <a:cs typeface="Times New Roman" pitchFamily="18" charset="0"/>
              </a:rPr>
              <a:t>Другий рядок: </a:t>
            </a:r>
            <a:r>
              <a:rPr lang="uk-UA" sz="2200" dirty="0">
                <a:latin typeface="Times New Roman" pitchFamily="18" charset="0"/>
                <a:cs typeface="Times New Roman" pitchFamily="18" charset="0"/>
              </a:rPr>
              <a:t>опис теми в  двох словах( 2 прикметника).</a:t>
            </a:r>
            <a:endParaRPr lang="ru-RU" sz="2200" dirty="0">
              <a:latin typeface="Times New Roman" pitchFamily="18" charset="0"/>
              <a:cs typeface="Times New Roman" pitchFamily="18" charset="0"/>
            </a:endParaRPr>
          </a:p>
          <a:p>
            <a:pPr algn="just"/>
            <a:r>
              <a:rPr lang="uk-UA" sz="2200" dirty="0">
                <a:latin typeface="Times New Roman" pitchFamily="18" charset="0"/>
                <a:cs typeface="Times New Roman" pitchFamily="18" charset="0"/>
              </a:rPr>
              <a:t>- </a:t>
            </a:r>
            <a:r>
              <a:rPr lang="uk-UA" sz="2200" dirty="0" smtClean="0">
                <a:latin typeface="Times New Roman" pitchFamily="18" charset="0"/>
                <a:cs typeface="Times New Roman" pitchFamily="18" charset="0"/>
              </a:rPr>
              <a:t>Третій рядок: опис </a:t>
            </a:r>
            <a:r>
              <a:rPr lang="uk-UA" sz="2200" dirty="0">
                <a:latin typeface="Times New Roman" pitchFamily="18" charset="0"/>
                <a:cs typeface="Times New Roman" pitchFamily="18" charset="0"/>
              </a:rPr>
              <a:t>дії в рамках теми( 3 дієслова)</a:t>
            </a:r>
            <a:endParaRPr lang="ru-RU" sz="2200" dirty="0">
              <a:latin typeface="Times New Roman" pitchFamily="18" charset="0"/>
              <a:cs typeface="Times New Roman" pitchFamily="18" charset="0"/>
            </a:endParaRPr>
          </a:p>
          <a:p>
            <a:pPr algn="just"/>
            <a:r>
              <a:rPr lang="uk-UA" sz="2200" dirty="0" smtClean="0">
                <a:latin typeface="Times New Roman" pitchFamily="18" charset="0"/>
                <a:cs typeface="Times New Roman" pitchFamily="18" charset="0"/>
              </a:rPr>
              <a:t>- Четвертий рядок: це </a:t>
            </a:r>
            <a:r>
              <a:rPr lang="uk-UA" sz="2200" dirty="0">
                <a:latin typeface="Times New Roman" pitchFamily="18" charset="0"/>
                <a:cs typeface="Times New Roman" pitchFamily="18" charset="0"/>
              </a:rPr>
              <a:t>фраза з 4 слів, які показують відношення до теми.</a:t>
            </a:r>
            <a:endParaRPr lang="ru-RU" sz="2200" dirty="0">
              <a:latin typeface="Times New Roman" pitchFamily="18" charset="0"/>
              <a:cs typeface="Times New Roman" pitchFamily="18" charset="0"/>
            </a:endParaRPr>
          </a:p>
          <a:p>
            <a:pPr algn="just"/>
            <a:r>
              <a:rPr lang="uk-UA" sz="2200" dirty="0">
                <a:latin typeface="Times New Roman" pitchFamily="18" charset="0"/>
                <a:cs typeface="Times New Roman" pitchFamily="18" charset="0"/>
              </a:rPr>
              <a:t>- </a:t>
            </a:r>
            <a:r>
              <a:rPr lang="uk-UA" sz="2200" dirty="0" smtClean="0">
                <a:latin typeface="Times New Roman" pitchFamily="18" charset="0"/>
                <a:cs typeface="Times New Roman" pitchFamily="18" charset="0"/>
              </a:rPr>
              <a:t>Останній рядок: синонім </a:t>
            </a:r>
            <a:r>
              <a:rPr lang="uk-UA" sz="2200" dirty="0">
                <a:latin typeface="Times New Roman" pitchFamily="18" charset="0"/>
                <a:cs typeface="Times New Roman" pitchFamily="18" charset="0"/>
              </a:rPr>
              <a:t>із одного слова, яке розкриває сутність теми.</a:t>
            </a:r>
            <a:endParaRPr lang="ru-RU" sz="2200" dirty="0">
              <a:latin typeface="Times New Roman" pitchFamily="18" charset="0"/>
              <a:cs typeface="Times New Roman" pitchFamily="18" charset="0"/>
            </a:endParaRPr>
          </a:p>
        </p:txBody>
      </p:sp>
    </p:spTree>
    <p:extLst>
      <p:ext uri="{BB962C8B-B14F-4D97-AF65-F5344CB8AC3E}">
        <p14:creationId xmlns:p14="http://schemas.microsoft.com/office/powerpoint/2010/main" xmlns="" val="11522823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Picture 2" descr="http://portfoliobib.ucoz.ru/shablon/fon_v_linejku.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0534" y="-9007"/>
            <a:ext cx="9121011" cy="6840759"/>
          </a:xfrm>
          <a:prstGeom prst="rect">
            <a:avLst/>
          </a:prstGeom>
          <a:noFill/>
          <a:extLst>
            <a:ext uri="{909E8E84-426E-40DD-AFC4-6F175D3DCCD1}">
              <a14:hiddenFill xmlns:a14="http://schemas.microsoft.com/office/drawing/2010/main" xmlns="">
                <a:solidFill>
                  <a:srgbClr val="FFFFFF"/>
                </a:solidFill>
              </a14:hiddenFill>
            </a:ext>
          </a:extLst>
        </p:spPr>
      </p:pic>
      <p:sp>
        <p:nvSpPr>
          <p:cNvPr id="5" name="Прямоугольник 4"/>
          <p:cNvSpPr/>
          <p:nvPr/>
        </p:nvSpPr>
        <p:spPr>
          <a:xfrm>
            <a:off x="448305" y="898404"/>
            <a:ext cx="8496944" cy="1077218"/>
          </a:xfrm>
          <a:prstGeom prst="rect">
            <a:avLst/>
          </a:prstGeom>
        </p:spPr>
        <p:txBody>
          <a:bodyPr wrap="square">
            <a:spAutoFit/>
          </a:bodyPr>
          <a:lstStyle/>
          <a:p>
            <a:pPr algn="ctr"/>
            <a:r>
              <a:rPr lang="en-US" sz="3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At the end of the lesson try to </a:t>
            </a:r>
            <a:r>
              <a:rPr lang="en-US"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express </a:t>
            </a:r>
            <a:r>
              <a:rPr lang="en-US" sz="3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your </a:t>
            </a:r>
            <a:r>
              <a:rPr lang="en-US" sz="3200" b="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attitude </a:t>
            </a:r>
            <a:r>
              <a:rPr lang="en-US" sz="3200" b="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to </a:t>
            </a:r>
            <a:r>
              <a:rPr lang="en-US" sz="3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the topic discussed at the lesson.</a:t>
            </a:r>
            <a:endParaRPr lang="ru-RU" sz="3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endParaRPr>
          </a:p>
        </p:txBody>
      </p:sp>
      <p:sp>
        <p:nvSpPr>
          <p:cNvPr id="10" name="Прямоугольник 9"/>
          <p:cNvSpPr/>
          <p:nvPr/>
        </p:nvSpPr>
        <p:spPr>
          <a:xfrm>
            <a:off x="467544" y="1988840"/>
            <a:ext cx="7776864" cy="646331"/>
          </a:xfrm>
          <a:prstGeom prst="rect">
            <a:avLst/>
          </a:prstGeom>
        </p:spPr>
        <p:txBody>
          <a:bodyPr wrap="square">
            <a:spAutoFit/>
          </a:bodyPr>
          <a:lstStyle/>
          <a:p>
            <a:r>
              <a:rPr lang="en-US" b="1" dirty="0"/>
              <a:t>Teacher</a:t>
            </a:r>
            <a:r>
              <a:rPr lang="en-US" dirty="0"/>
              <a:t> (</a:t>
            </a:r>
            <a:r>
              <a:rPr lang="ru-RU" dirty="0"/>
              <a:t>Учитель</a:t>
            </a:r>
            <a:r>
              <a:rPr lang="en-US" dirty="0"/>
              <a:t>): Choose a smile for your own according to your work at the lesson. Be  objective!</a:t>
            </a:r>
            <a:endParaRPr lang="ru-RU" dirty="0"/>
          </a:p>
        </p:txBody>
      </p:sp>
      <p:pic>
        <p:nvPicPr>
          <p:cNvPr id="14" name="Рисунок 13" descr="https://arhivurokov.ru/videouroki/html/2017/04/11/v_58ec8658852fd/99686525_1.png"/>
          <p:cNvPicPr/>
          <p:nvPr/>
        </p:nvPicPr>
        <p:blipFill>
          <a:blip r:embed="rId3"/>
          <a:srcRect/>
          <a:stretch>
            <a:fillRect/>
          </a:stretch>
        </p:blipFill>
        <p:spPr bwMode="auto">
          <a:xfrm>
            <a:off x="329677" y="2523583"/>
            <a:ext cx="2029113" cy="1534145"/>
          </a:xfrm>
          <a:prstGeom prst="rect">
            <a:avLst/>
          </a:prstGeom>
          <a:noFill/>
          <a:ln w="9525">
            <a:noFill/>
            <a:miter lim="800000"/>
            <a:headEnd/>
            <a:tailEnd/>
          </a:ln>
        </p:spPr>
      </p:pic>
      <p:sp>
        <p:nvSpPr>
          <p:cNvPr id="11" name="Прямоугольник 10"/>
          <p:cNvSpPr/>
          <p:nvPr/>
        </p:nvSpPr>
        <p:spPr>
          <a:xfrm>
            <a:off x="3200342" y="3244334"/>
            <a:ext cx="3604128" cy="461665"/>
          </a:xfrm>
          <a:prstGeom prst="rect">
            <a:avLst/>
          </a:prstGeom>
        </p:spPr>
        <p:txBody>
          <a:bodyPr wrap="none">
            <a:spAutoFit/>
          </a:bodyPr>
          <a:lstStyle/>
          <a:p>
            <a:r>
              <a:rPr lang="en-US" sz="2400" b="1" dirty="0"/>
              <a:t>I did all my best! </a:t>
            </a:r>
            <a:r>
              <a:rPr lang="ru-RU" sz="2400" b="1" dirty="0" err="1"/>
              <a:t>Excellent</a:t>
            </a:r>
            <a:r>
              <a:rPr lang="ru-RU" sz="2400" b="1" dirty="0"/>
              <a:t>!</a:t>
            </a:r>
            <a:endParaRPr lang="ru-RU" sz="2400" dirty="0"/>
          </a:p>
        </p:txBody>
      </p:sp>
      <p:pic>
        <p:nvPicPr>
          <p:cNvPr id="16" name="Рисунок 15" descr="https://arhivurokov.ru/videouroki/html/2017/04/11/v_58ec8658852fd/99686525_2.png"/>
          <p:cNvPicPr/>
          <p:nvPr/>
        </p:nvPicPr>
        <p:blipFill>
          <a:blip r:embed="rId4"/>
          <a:srcRect/>
          <a:stretch>
            <a:fillRect/>
          </a:stretch>
        </p:blipFill>
        <p:spPr bwMode="auto">
          <a:xfrm>
            <a:off x="342567" y="4160719"/>
            <a:ext cx="2016224" cy="1171472"/>
          </a:xfrm>
          <a:prstGeom prst="rect">
            <a:avLst/>
          </a:prstGeom>
          <a:noFill/>
          <a:ln w="9525">
            <a:noFill/>
            <a:miter lim="800000"/>
            <a:headEnd/>
            <a:tailEnd/>
          </a:ln>
        </p:spPr>
      </p:pic>
      <p:sp>
        <p:nvSpPr>
          <p:cNvPr id="12" name="Прямоугольник 11"/>
          <p:cNvSpPr/>
          <p:nvPr/>
        </p:nvSpPr>
        <p:spPr>
          <a:xfrm>
            <a:off x="3087811" y="4284790"/>
            <a:ext cx="5130572" cy="461665"/>
          </a:xfrm>
          <a:prstGeom prst="rect">
            <a:avLst/>
          </a:prstGeom>
        </p:spPr>
        <p:txBody>
          <a:bodyPr wrap="none">
            <a:spAutoFit/>
          </a:bodyPr>
          <a:lstStyle/>
          <a:p>
            <a:r>
              <a:rPr lang="en-US" sz="2400" b="1" dirty="0"/>
              <a:t>I tried as much as I could. </a:t>
            </a:r>
            <a:r>
              <a:rPr lang="ru-RU" sz="2400" b="1" dirty="0" err="1"/>
              <a:t>Rather</a:t>
            </a:r>
            <a:r>
              <a:rPr lang="ru-RU" sz="2400" b="1" dirty="0"/>
              <a:t> </a:t>
            </a:r>
            <a:r>
              <a:rPr lang="ru-RU" sz="2400" b="1" dirty="0" err="1" smtClean="0"/>
              <a:t>good</a:t>
            </a:r>
            <a:r>
              <a:rPr lang="ru-RU" sz="2400" b="1" dirty="0" smtClean="0"/>
              <a:t>.</a:t>
            </a:r>
            <a:endParaRPr lang="ru-RU" sz="2400" dirty="0"/>
          </a:p>
        </p:txBody>
      </p:sp>
      <p:pic>
        <p:nvPicPr>
          <p:cNvPr id="18" name="Рисунок 17" descr="https://arhivurokov.ru/videouroki/html/2017/04/11/v_58ec8658852fd/99686525_3.png"/>
          <p:cNvPicPr/>
          <p:nvPr/>
        </p:nvPicPr>
        <p:blipFill>
          <a:blip r:embed="rId5"/>
          <a:srcRect/>
          <a:stretch>
            <a:fillRect/>
          </a:stretch>
        </p:blipFill>
        <p:spPr bwMode="auto">
          <a:xfrm>
            <a:off x="650639" y="5488748"/>
            <a:ext cx="1351258" cy="1124744"/>
          </a:xfrm>
          <a:prstGeom prst="rect">
            <a:avLst/>
          </a:prstGeom>
          <a:noFill/>
          <a:ln w="9525">
            <a:noFill/>
            <a:miter lim="800000"/>
            <a:headEnd/>
            <a:tailEnd/>
          </a:ln>
        </p:spPr>
      </p:pic>
      <p:sp>
        <p:nvSpPr>
          <p:cNvPr id="13" name="Прямоугольник 12"/>
          <p:cNvSpPr/>
          <p:nvPr/>
        </p:nvSpPr>
        <p:spPr>
          <a:xfrm>
            <a:off x="3087810" y="5635621"/>
            <a:ext cx="5588646" cy="830997"/>
          </a:xfrm>
          <a:prstGeom prst="rect">
            <a:avLst/>
          </a:prstGeom>
        </p:spPr>
        <p:txBody>
          <a:bodyPr wrap="square">
            <a:spAutoFit/>
          </a:bodyPr>
          <a:lstStyle/>
          <a:p>
            <a:pPr algn="just"/>
            <a:r>
              <a:rPr lang="en-US" sz="2400" b="1" dirty="0"/>
              <a:t>I should learn English </a:t>
            </a:r>
            <a:r>
              <a:rPr lang="en-US" sz="2400" b="1" dirty="0" smtClean="0"/>
              <a:t>better!</a:t>
            </a:r>
            <a:r>
              <a:rPr lang="uk-UA" sz="2400" b="1" dirty="0" smtClean="0"/>
              <a:t> </a:t>
            </a:r>
          </a:p>
          <a:p>
            <a:pPr algn="just"/>
            <a:r>
              <a:rPr lang="en-US" sz="2400" b="1" dirty="0" smtClean="0"/>
              <a:t>Not </a:t>
            </a:r>
            <a:r>
              <a:rPr lang="en-US" sz="2400" b="1" dirty="0"/>
              <a:t>very well…</a:t>
            </a:r>
            <a:endParaRPr lang="ru-RU" sz="2400" dirty="0"/>
          </a:p>
        </p:txBody>
      </p:sp>
    </p:spTree>
    <p:extLst>
      <p:ext uri="{BB962C8B-B14F-4D97-AF65-F5344CB8AC3E}">
        <p14:creationId xmlns:p14="http://schemas.microsoft.com/office/powerpoint/2010/main" xmlns="" val="8533664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Picture 2" descr="http://portfoliobib.ucoz.ru/shablon/fon_v_linejku.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0534" y="-9007"/>
            <a:ext cx="9121011" cy="6840759"/>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414575" y="908720"/>
            <a:ext cx="8352928" cy="830997"/>
          </a:xfrm>
          <a:prstGeom prst="rect">
            <a:avLst/>
          </a:prstGeom>
          <a:noFill/>
        </p:spPr>
        <p:txBody>
          <a:bodyPr wrap="square" rtlCol="0">
            <a:spAutoFit/>
          </a:bodyPr>
          <a:lstStyle/>
          <a:p>
            <a:pPr algn="ctr"/>
            <a:r>
              <a:rPr lang="en-US" sz="2400" b="1" dirty="0">
                <a:latin typeface="Times New Roman" pitchFamily="18" charset="0"/>
                <a:cs typeface="Times New Roman" pitchFamily="18" charset="0"/>
              </a:rPr>
              <a:t>Let us have a brainstorm activity. We should revise where computers are used for.</a:t>
            </a:r>
            <a:endParaRPr lang="ru-RU" sz="2400" dirty="0">
              <a:latin typeface="Times New Roman" pitchFamily="18" charset="0"/>
              <a:cs typeface="Times New Roman" pitchFamily="18" charset="0"/>
            </a:endParaRPr>
          </a:p>
        </p:txBody>
      </p:sp>
      <p:sp>
        <p:nvSpPr>
          <p:cNvPr id="6" name="Овал 5"/>
          <p:cNvSpPr/>
          <p:nvPr/>
        </p:nvSpPr>
        <p:spPr>
          <a:xfrm>
            <a:off x="3186883" y="2564904"/>
            <a:ext cx="2808312" cy="2808312"/>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cxnSp>
        <p:nvCxnSpPr>
          <p:cNvPr id="8" name="Прямая со стрелкой 7"/>
          <p:cNvCxnSpPr/>
          <p:nvPr/>
        </p:nvCxnSpPr>
        <p:spPr>
          <a:xfrm flipH="1" flipV="1">
            <a:off x="3066193" y="1783013"/>
            <a:ext cx="864096" cy="864096"/>
          </a:xfrm>
          <a:prstGeom prst="straightConnector1">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9" name="Прямая со стрелкой 8"/>
          <p:cNvCxnSpPr/>
          <p:nvPr/>
        </p:nvCxnSpPr>
        <p:spPr>
          <a:xfrm flipH="1" flipV="1">
            <a:off x="2051720" y="2793504"/>
            <a:ext cx="1279180" cy="504430"/>
          </a:xfrm>
          <a:prstGeom prst="straightConnector1">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12" name="Прямая со стрелкой 11"/>
          <p:cNvCxnSpPr/>
          <p:nvPr/>
        </p:nvCxnSpPr>
        <p:spPr>
          <a:xfrm flipH="1" flipV="1">
            <a:off x="1691680" y="3969060"/>
            <a:ext cx="1495204" cy="48135"/>
          </a:xfrm>
          <a:prstGeom prst="straightConnector1">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15" name="Прямая со стрелкой 14"/>
          <p:cNvCxnSpPr/>
          <p:nvPr/>
        </p:nvCxnSpPr>
        <p:spPr>
          <a:xfrm flipH="1">
            <a:off x="2004053" y="4706823"/>
            <a:ext cx="1374513" cy="648072"/>
          </a:xfrm>
          <a:prstGeom prst="straightConnector1">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17" name="Прямая со стрелкой 16"/>
          <p:cNvCxnSpPr/>
          <p:nvPr/>
        </p:nvCxnSpPr>
        <p:spPr>
          <a:xfrm flipV="1">
            <a:off x="5148064" y="1845819"/>
            <a:ext cx="1061081" cy="738483"/>
          </a:xfrm>
          <a:prstGeom prst="straightConnector1">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19" name="Прямая со стрелкой 18"/>
          <p:cNvCxnSpPr/>
          <p:nvPr/>
        </p:nvCxnSpPr>
        <p:spPr>
          <a:xfrm flipV="1">
            <a:off x="5843099" y="2793504"/>
            <a:ext cx="1321189" cy="529282"/>
          </a:xfrm>
          <a:prstGeom prst="straightConnector1">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21" name="Прямая со стрелкой 20"/>
          <p:cNvCxnSpPr/>
          <p:nvPr/>
        </p:nvCxnSpPr>
        <p:spPr>
          <a:xfrm flipV="1">
            <a:off x="5995195" y="4017195"/>
            <a:ext cx="1745157" cy="19223"/>
          </a:xfrm>
          <a:prstGeom prst="straightConnector1">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24" name="Прямая со стрелкой 23"/>
          <p:cNvCxnSpPr/>
          <p:nvPr/>
        </p:nvCxnSpPr>
        <p:spPr>
          <a:xfrm>
            <a:off x="5764040" y="4787089"/>
            <a:ext cx="1616272" cy="586127"/>
          </a:xfrm>
          <a:prstGeom prst="straightConnector1">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26" name="Прямая со стрелкой 25"/>
          <p:cNvCxnSpPr/>
          <p:nvPr/>
        </p:nvCxnSpPr>
        <p:spPr>
          <a:xfrm>
            <a:off x="4837124" y="5354895"/>
            <a:ext cx="1005975" cy="1026433"/>
          </a:xfrm>
          <a:prstGeom prst="straightConnector1">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35" name="Прямая со стрелкой 34"/>
          <p:cNvCxnSpPr/>
          <p:nvPr/>
        </p:nvCxnSpPr>
        <p:spPr>
          <a:xfrm flipH="1">
            <a:off x="2887233" y="5331313"/>
            <a:ext cx="1222016" cy="1030899"/>
          </a:xfrm>
          <a:prstGeom prst="straightConnector1">
            <a:avLst/>
          </a:prstGeom>
          <a:ln>
            <a:headEnd type="arrow"/>
            <a:tailEnd type="arrow"/>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xmlns="" val="41406421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Picture 2" descr="http://portfoliobib.ucoz.ru/shablon/fon_v_linejku.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0534" y="-9007"/>
            <a:ext cx="9121011" cy="6840759"/>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450914" y="908720"/>
            <a:ext cx="8424935" cy="1384995"/>
          </a:xfrm>
          <a:prstGeom prst="rect">
            <a:avLst/>
          </a:prstGeom>
          <a:noFill/>
        </p:spPr>
        <p:txBody>
          <a:bodyPr wrap="square" rtlCol="0">
            <a:spAutoFit/>
          </a:bodyPr>
          <a:lstStyle/>
          <a:p>
            <a:pPr algn="ctr"/>
            <a:r>
              <a:rPr lang="en-US" sz="2800" b="1" dirty="0">
                <a:solidFill>
                  <a:srgbClr val="FF0000"/>
                </a:solidFill>
                <a:latin typeface="Times New Roman" pitchFamily="18" charset="0"/>
                <a:cs typeface="Times New Roman" pitchFamily="18" charset="0"/>
              </a:rPr>
              <a:t>A computer quiz. </a:t>
            </a:r>
            <a:r>
              <a:rPr lang="en-US" sz="2800" b="1" dirty="0" smtClean="0">
                <a:solidFill>
                  <a:srgbClr val="FF0000"/>
                </a:solidFill>
                <a:latin typeface="Times New Roman" pitchFamily="18" charset="0"/>
                <a:cs typeface="Times New Roman" pitchFamily="18" charset="0"/>
              </a:rPr>
              <a:t> </a:t>
            </a:r>
            <a:r>
              <a:rPr lang="en-US" sz="2800" b="1" dirty="0">
                <a:solidFill>
                  <a:srgbClr val="FF0000"/>
                </a:solidFill>
                <a:latin typeface="Times New Roman" pitchFamily="18" charset="0"/>
                <a:cs typeface="Times New Roman" pitchFamily="18" charset="0"/>
              </a:rPr>
              <a:t>Work in pairs. </a:t>
            </a:r>
            <a:r>
              <a:rPr lang="en-US" sz="2800" b="1" dirty="0" smtClean="0">
                <a:solidFill>
                  <a:srgbClr val="FF0000"/>
                </a:solidFill>
                <a:latin typeface="Times New Roman" pitchFamily="18" charset="0"/>
                <a:cs typeface="Times New Roman" pitchFamily="18" charset="0"/>
              </a:rPr>
              <a:t>  </a:t>
            </a:r>
            <a:r>
              <a:rPr lang="en-US" sz="2800" b="1" dirty="0">
                <a:solidFill>
                  <a:srgbClr val="FF0000"/>
                </a:solidFill>
                <a:latin typeface="Times New Roman" pitchFamily="18" charset="0"/>
                <a:cs typeface="Times New Roman" pitchFamily="18" charset="0"/>
              </a:rPr>
              <a:t>Take </a:t>
            </a:r>
            <a:r>
              <a:rPr lang="en-US" sz="2800" b="1" dirty="0" smtClean="0">
                <a:solidFill>
                  <a:srgbClr val="FF0000"/>
                </a:solidFill>
                <a:latin typeface="Times New Roman" pitchFamily="18" charset="0"/>
                <a:cs typeface="Times New Roman" pitchFamily="18" charset="0"/>
              </a:rPr>
              <a:t> a table</a:t>
            </a:r>
            <a:r>
              <a:rPr lang="ru-RU" sz="2800" b="1" dirty="0" smtClean="0">
                <a:solidFill>
                  <a:srgbClr val="FF0000"/>
                </a:solidFill>
                <a:latin typeface="Times New Roman" pitchFamily="18" charset="0"/>
                <a:cs typeface="Times New Roman" pitchFamily="18" charset="0"/>
              </a:rPr>
              <a:t>  № 1</a:t>
            </a:r>
            <a:r>
              <a:rPr lang="en-US" sz="2800" b="1" dirty="0" smtClean="0">
                <a:solidFill>
                  <a:srgbClr val="FF0000"/>
                </a:solidFill>
                <a:latin typeface="Times New Roman" pitchFamily="18" charset="0"/>
                <a:cs typeface="Times New Roman" pitchFamily="18" charset="0"/>
              </a:rPr>
              <a:t>  with </a:t>
            </a:r>
            <a:r>
              <a:rPr lang="en-US" sz="2800" b="1" dirty="0">
                <a:solidFill>
                  <a:srgbClr val="FF0000"/>
                </a:solidFill>
                <a:latin typeface="Times New Roman" pitchFamily="18" charset="0"/>
                <a:cs typeface="Times New Roman" pitchFamily="18" charset="0"/>
              </a:rPr>
              <a:t>the questions from the  desks and answer </a:t>
            </a:r>
            <a:r>
              <a:rPr lang="en-US" sz="2800" b="1" dirty="0" smtClean="0">
                <a:solidFill>
                  <a:srgbClr val="FF0000"/>
                </a:solidFill>
                <a:latin typeface="Times New Roman" pitchFamily="18" charset="0"/>
                <a:cs typeface="Times New Roman" pitchFamily="18" charset="0"/>
              </a:rPr>
              <a:t>them, using the words in the box.</a:t>
            </a:r>
            <a:endParaRPr lang="ru-RU" sz="2800" dirty="0">
              <a:solidFill>
                <a:srgbClr val="FF0000"/>
              </a:solidFill>
              <a:latin typeface="Times New Roman" pitchFamily="18" charset="0"/>
              <a:cs typeface="Times New Roman" pitchFamily="18" charset="0"/>
            </a:endParaRPr>
          </a:p>
        </p:txBody>
      </p:sp>
      <p:graphicFrame>
        <p:nvGraphicFramePr>
          <p:cNvPr id="8" name="Объект 7"/>
          <p:cNvGraphicFramePr>
            <a:graphicFrameLocks noGrp="1"/>
          </p:cNvGraphicFramePr>
          <p:nvPr>
            <p:ph idx="1"/>
            <p:extLst>
              <p:ext uri="{D42A27DB-BD31-4B8C-83A1-F6EECF244321}">
                <p14:modId xmlns:p14="http://schemas.microsoft.com/office/powerpoint/2010/main" xmlns="" val="3015388604"/>
              </p:ext>
            </p:extLst>
          </p:nvPr>
        </p:nvGraphicFramePr>
        <p:xfrm>
          <a:off x="961383" y="2492896"/>
          <a:ext cx="7403996" cy="3017520"/>
        </p:xfrm>
        <a:graphic>
          <a:graphicData uri="http://schemas.openxmlformats.org/drawingml/2006/table">
            <a:tbl>
              <a:tblPr firstRow="1" bandRow="1">
                <a:tableStyleId>{5940675A-B579-460E-94D1-54222C63F5DA}</a:tableStyleId>
              </a:tblPr>
              <a:tblGrid>
                <a:gridCol w="7403996">
                  <a:extLst>
                    <a:ext uri="{9D8B030D-6E8A-4147-A177-3AD203B41FA5}">
                      <a16:colId xmlns:a16="http://schemas.microsoft.com/office/drawing/2014/main" xmlns="" val="20000"/>
                    </a:ext>
                  </a:extLst>
                </a:gridCol>
              </a:tblGrid>
              <a:tr h="2950952">
                <a:tc>
                  <a:txBody>
                    <a:bodyPr/>
                    <a:lstStyle/>
                    <a:p>
                      <a:pPr algn="just"/>
                      <a:r>
                        <a:rPr lang="en-US" sz="3200" b="0" kern="1200" dirty="0" smtClean="0">
                          <a:solidFill>
                            <a:schemeClr val="tx1"/>
                          </a:solidFill>
                          <a:effectLst/>
                          <a:latin typeface="Times New Roman" pitchFamily="18" charset="0"/>
                          <a:ea typeface="+mn-ea"/>
                          <a:cs typeface="Times New Roman" pitchFamily="18" charset="0"/>
                        </a:rPr>
                        <a:t>access(1), crash(2), database(3), E-mail(4), floppy disk(diskette)(5), hard disk(6), hardware(7),</a:t>
                      </a:r>
                      <a:r>
                        <a:rPr lang="uk-UA" sz="3200" b="0" kern="1200" dirty="0" smtClean="0">
                          <a:solidFill>
                            <a:schemeClr val="tx1"/>
                          </a:solidFill>
                          <a:effectLst/>
                          <a:latin typeface="Times New Roman" pitchFamily="18" charset="0"/>
                          <a:ea typeface="+mn-ea"/>
                          <a:cs typeface="Times New Roman" pitchFamily="18" charset="0"/>
                        </a:rPr>
                        <a:t> </a:t>
                      </a:r>
                      <a:r>
                        <a:rPr lang="en-US" sz="3200" b="0" kern="1200" dirty="0" smtClean="0">
                          <a:solidFill>
                            <a:schemeClr val="tx1"/>
                          </a:solidFill>
                          <a:effectLst/>
                          <a:latin typeface="Times New Roman" pitchFamily="18" charset="0"/>
                          <a:ea typeface="+mn-ea"/>
                          <a:cs typeface="Times New Roman" pitchFamily="18" charset="0"/>
                        </a:rPr>
                        <a:t>laptop(8), multimedia(9), software(10), the Internet(11), virtual reality(VR)(12), virus(13), web site(14), World Wide Web(15)</a:t>
                      </a:r>
                      <a:endParaRPr lang="ru-RU" sz="3200" b="0" dirty="0">
                        <a:latin typeface="Times New Roman" pitchFamily="18" charset="0"/>
                        <a:cs typeface="Times New Roman" pitchFamily="18" charset="0"/>
                      </a:endParaRPr>
                    </a:p>
                  </a:txBody>
                  <a:tcPr/>
                </a:tc>
                <a:extLst>
                  <a:ext uri="{0D108BD9-81ED-4DB2-BD59-A6C34878D82A}">
                    <a16:rowId xmlns:a16="http://schemas.microsoft.com/office/drawing/2014/main" xmlns="" val="10000"/>
                  </a:ext>
                </a:extLst>
              </a:tr>
            </a:tbl>
          </a:graphicData>
        </a:graphic>
      </p:graphicFrame>
    </p:spTree>
    <p:extLst>
      <p:ext uri="{BB962C8B-B14F-4D97-AF65-F5344CB8AC3E}">
        <p14:creationId xmlns:p14="http://schemas.microsoft.com/office/powerpoint/2010/main" xmlns="" val="2962697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Picture 2" descr="http://portfoliobib.ucoz.ru/shablon/fon_v_linejku.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0534" y="-9007"/>
            <a:ext cx="9121011" cy="6840759"/>
          </a:xfrm>
          <a:prstGeom prst="rect">
            <a:avLst/>
          </a:prstGeom>
          <a:noFill/>
          <a:extLst>
            <a:ext uri="{909E8E84-426E-40DD-AFC4-6F175D3DCCD1}">
              <a14:hiddenFill xmlns:a14="http://schemas.microsoft.com/office/drawing/2010/main" xmlns="">
                <a:solidFill>
                  <a:srgbClr val="FFFFFF"/>
                </a:solidFill>
              </a14:hiddenFill>
            </a:ext>
          </a:extLst>
        </p:spPr>
      </p:pic>
      <p:sp>
        <p:nvSpPr>
          <p:cNvPr id="5" name="Прямоугольник 4"/>
          <p:cNvSpPr/>
          <p:nvPr/>
        </p:nvSpPr>
        <p:spPr>
          <a:xfrm>
            <a:off x="461172" y="908720"/>
            <a:ext cx="8148747" cy="206210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Listen</a:t>
            </a:r>
            <a:r>
              <a:rPr lang="uk-UA"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to </a:t>
            </a:r>
            <a:r>
              <a:rPr lang="en-US"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the dialogue- 81 “Time and technologies”. While you are listening to the dialogue  try to understand the  content and do the test.</a:t>
            </a:r>
            <a:endParaRPr lang="ru-RU"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6" name="Прямоугольник 5"/>
          <p:cNvSpPr/>
          <p:nvPr/>
        </p:nvSpPr>
        <p:spPr>
          <a:xfrm>
            <a:off x="3065562" y="3244334"/>
            <a:ext cx="2494594" cy="369332"/>
          </a:xfrm>
          <a:prstGeom prst="rect">
            <a:avLst/>
          </a:prstGeom>
        </p:spPr>
        <p:txBody>
          <a:bodyPr wrap="none">
            <a:spAutoFit/>
          </a:bodyPr>
          <a:lstStyle/>
          <a:p>
            <a:r>
              <a:rPr lang="ru-RU" dirty="0" err="1" smtClean="0">
                <a:hlinkClick r:id="rId3"/>
              </a:rPr>
              <a:t>Посилання</a:t>
            </a:r>
            <a:r>
              <a:rPr lang="ru-RU" dirty="0" smtClean="0">
                <a:hlinkClick r:id="rId3"/>
              </a:rPr>
              <a:t> на діалог81</a:t>
            </a:r>
            <a:r>
              <a:rPr lang="ru-RU" dirty="0" smtClean="0"/>
              <a:t> </a:t>
            </a:r>
            <a:endParaRPr lang="ru-RU" dirty="0"/>
          </a:p>
        </p:txBody>
      </p:sp>
    </p:spTree>
    <p:extLst>
      <p:ext uri="{BB962C8B-B14F-4D97-AF65-F5344CB8AC3E}">
        <p14:creationId xmlns:p14="http://schemas.microsoft.com/office/powerpoint/2010/main" xmlns="" val="4872454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portfoliobib.ucoz.ru/shablon/fon_v_linejku.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9910" y="-9008"/>
            <a:ext cx="9121011" cy="6840759"/>
          </a:xfrm>
          <a:prstGeom prst="rect">
            <a:avLst/>
          </a:prstGeom>
          <a:noFill/>
          <a:extLst>
            <a:ext uri="{909E8E84-426E-40DD-AFC4-6F175D3DCCD1}">
              <a14:hiddenFill xmlns:a14="http://schemas.microsoft.com/office/drawing/2010/main" xmlns="">
                <a:solidFill>
                  <a:srgbClr val="FFFFFF"/>
                </a:solidFill>
              </a14:hiddenFill>
            </a:ext>
          </a:extLst>
        </p:spPr>
      </p:pic>
      <p:sp>
        <p:nvSpPr>
          <p:cNvPr id="4" name="Прямоугольник 3"/>
          <p:cNvSpPr/>
          <p:nvPr/>
        </p:nvSpPr>
        <p:spPr>
          <a:xfrm>
            <a:off x="531148" y="692696"/>
            <a:ext cx="8064896" cy="954107"/>
          </a:xfrm>
          <a:prstGeom prst="rect">
            <a:avLst/>
          </a:prstGeom>
          <a:noFill/>
        </p:spPr>
        <p:txBody>
          <a:bodyPr wrap="square" lIns="91440" tIns="45720" rIns="91440" bIns="45720">
            <a:spAutoFit/>
          </a:bodyPr>
          <a:lstStyle/>
          <a:p>
            <a:pPr algn="ctr"/>
            <a:r>
              <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latin typeface="Times New Roman" pitchFamily="18" charset="0"/>
                <a:cs typeface="Times New Roman" pitchFamily="18" charset="0"/>
              </a:rPr>
              <a:t>What technologies cannot you imagine your life without?</a:t>
            </a:r>
            <a:endParaRPr lang="ru-RU"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latin typeface="Times New Roman" pitchFamily="18" charset="0"/>
              <a:cs typeface="Times New Roman" pitchFamily="18" charset="0"/>
            </a:endParaRPr>
          </a:p>
        </p:txBody>
      </p:sp>
      <p:pic>
        <p:nvPicPr>
          <p:cNvPr id="2050" name="Picture 2" descr="C:\Users\aндрей\Desktop\заготовки для слайдов\дополнение к слайдам\слайд 5\холодильник.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79512" y="1753952"/>
            <a:ext cx="2612305" cy="1737183"/>
          </a:xfrm>
          <a:prstGeom prst="rect">
            <a:avLst/>
          </a:prstGeom>
          <a:noFill/>
          <a:extLst>
            <a:ext uri="{909E8E84-426E-40DD-AFC4-6F175D3DCCD1}">
              <a14:hiddenFill xmlns:a14="http://schemas.microsoft.com/office/drawing/2010/main" xmlns="">
                <a:solidFill>
                  <a:srgbClr val="FFFFFF"/>
                </a:solidFill>
              </a14:hiddenFill>
            </a:ext>
          </a:extLst>
        </p:spPr>
      </p:pic>
      <p:pic>
        <p:nvPicPr>
          <p:cNvPr id="2051" name="Picture 3" descr="C:\Users\aндрей\Desktop\заготовки для слайдов\дополнение к слайдам\слайд 5\посудомойка.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059832" y="1713242"/>
            <a:ext cx="2007617" cy="2007617"/>
          </a:xfrm>
          <a:prstGeom prst="rect">
            <a:avLst/>
          </a:prstGeom>
          <a:noFill/>
          <a:extLst>
            <a:ext uri="{909E8E84-426E-40DD-AFC4-6F175D3DCCD1}">
              <a14:hiddenFill xmlns:a14="http://schemas.microsoft.com/office/drawing/2010/main" xmlns="">
                <a:solidFill>
                  <a:srgbClr val="FFFFFF"/>
                </a:solidFill>
              </a14:hiddenFill>
            </a:ext>
          </a:extLst>
        </p:spPr>
      </p:pic>
      <p:pic>
        <p:nvPicPr>
          <p:cNvPr id="2052" name="Picture 4" descr="C:\Users\aндрей\Desktop\заготовки для слайдов\дополнение к слайдам\слайд 5\дистанционка.jpg"/>
          <p:cNvPicPr>
            <a:picLocks noChangeAspect="1" noChangeArrowheads="1"/>
          </p:cNvPicPr>
          <p:nvPr/>
        </p:nvPicPr>
        <p:blipFill rotWithShape="1">
          <a:blip r:embed="rId5">
            <a:extLst>
              <a:ext uri="{28A0092B-C50C-407E-A947-70E740481C1C}">
                <a14:useLocalDpi xmlns:a14="http://schemas.microsoft.com/office/drawing/2010/main" xmlns="" val="0"/>
              </a:ext>
            </a:extLst>
          </a:blip>
          <a:srcRect t="24163" b="22632"/>
          <a:stretch/>
        </p:blipFill>
        <p:spPr bwMode="auto">
          <a:xfrm rot="16200000">
            <a:off x="4667416" y="2382553"/>
            <a:ext cx="2407602" cy="936103"/>
          </a:xfrm>
          <a:prstGeom prst="rect">
            <a:avLst/>
          </a:prstGeom>
          <a:noFill/>
          <a:extLst>
            <a:ext uri="{909E8E84-426E-40DD-AFC4-6F175D3DCCD1}">
              <a14:hiddenFill xmlns:a14="http://schemas.microsoft.com/office/drawing/2010/main" xmlns="">
                <a:solidFill>
                  <a:srgbClr val="FFFFFF"/>
                </a:solidFill>
              </a14:hiddenFill>
            </a:ext>
          </a:extLst>
        </p:spPr>
      </p:pic>
      <p:pic>
        <p:nvPicPr>
          <p:cNvPr id="2053" name="Picture 5" descr="C:\Users\aндрей\Desktop\заготовки для слайдов\дополнение к слайдам\слайд 5\компьютер.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769287" y="1646803"/>
            <a:ext cx="2140496" cy="2140496"/>
          </a:xfrm>
          <a:prstGeom prst="rect">
            <a:avLst/>
          </a:prstGeom>
          <a:noFill/>
          <a:extLst>
            <a:ext uri="{909E8E84-426E-40DD-AFC4-6F175D3DCCD1}">
              <a14:hiddenFill xmlns:a14="http://schemas.microsoft.com/office/drawing/2010/main" xmlns="">
                <a:solidFill>
                  <a:srgbClr val="FFFFFF"/>
                </a:solidFill>
              </a14:hiddenFill>
            </a:ext>
          </a:extLst>
        </p:spPr>
      </p:pic>
      <p:pic>
        <p:nvPicPr>
          <p:cNvPr id="2054" name="Picture 6" descr="C:\Users\aндрей\Desktop\заготовки для слайдов\дополнение к слайдам\слайд 5\смартфоны.jpg"/>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179512" y="4025657"/>
            <a:ext cx="2229332" cy="1621839"/>
          </a:xfrm>
          <a:prstGeom prst="rect">
            <a:avLst/>
          </a:prstGeom>
          <a:noFill/>
          <a:extLst>
            <a:ext uri="{909E8E84-426E-40DD-AFC4-6F175D3DCCD1}">
              <a14:hiddenFill xmlns:a14="http://schemas.microsoft.com/office/drawing/2010/main" xmlns="">
                <a:solidFill>
                  <a:srgbClr val="FFFFFF"/>
                </a:solidFill>
              </a14:hiddenFill>
            </a:ext>
          </a:extLst>
        </p:spPr>
      </p:pic>
      <p:pic>
        <p:nvPicPr>
          <p:cNvPr id="2055" name="Picture 7" descr="C:\Users\aндрей\Desktop\заготовки для слайдов\дополнение к слайдам\слайд 5\микроволновка.jpg"/>
          <p:cNvPicPr>
            <a:picLocks noChangeAspect="1" noChangeArrowheads="1"/>
          </p:cNvPicPr>
          <p:nvPr/>
        </p:nvPicPr>
        <p:blipFill rotWithShape="1">
          <a:blip r:embed="rId8" cstate="print">
            <a:extLst>
              <a:ext uri="{28A0092B-C50C-407E-A947-70E740481C1C}">
                <a14:useLocalDpi xmlns:a14="http://schemas.microsoft.com/office/drawing/2010/main" xmlns="" val="0"/>
              </a:ext>
            </a:extLst>
          </a:blip>
          <a:srcRect t="19234" b="20735"/>
          <a:stretch/>
        </p:blipFill>
        <p:spPr bwMode="auto">
          <a:xfrm>
            <a:off x="2628295" y="4226617"/>
            <a:ext cx="2133752" cy="1280904"/>
          </a:xfrm>
          <a:prstGeom prst="rect">
            <a:avLst/>
          </a:prstGeom>
          <a:noFill/>
          <a:extLst>
            <a:ext uri="{909E8E84-426E-40DD-AFC4-6F175D3DCCD1}">
              <a14:hiddenFill xmlns:a14="http://schemas.microsoft.com/office/drawing/2010/main" xmlns="">
                <a:solidFill>
                  <a:srgbClr val="FFFFFF"/>
                </a:solidFill>
              </a14:hiddenFill>
            </a:ext>
          </a:extLst>
        </p:spPr>
      </p:pic>
      <p:pic>
        <p:nvPicPr>
          <p:cNvPr id="2056" name="Picture 8" descr="C:\Users\aндрей\Desktop\заготовки для слайдов\дополнение к слайдам\слайд 5\телевизор.jpg"/>
          <p:cNvPicPr>
            <a:picLocks noChangeAspect="1" noChangeArrowheads="1"/>
          </p:cNvPicPr>
          <p:nvPr/>
        </p:nvPicPr>
        <p:blipFill rotWithShape="1">
          <a:blip r:embed="rId9" cstate="print">
            <a:extLst>
              <a:ext uri="{28A0092B-C50C-407E-A947-70E740481C1C}">
                <a14:useLocalDpi xmlns:a14="http://schemas.microsoft.com/office/drawing/2010/main" xmlns="" val="0"/>
              </a:ext>
            </a:extLst>
          </a:blip>
          <a:srcRect l="14464" r="12568"/>
          <a:stretch/>
        </p:blipFill>
        <p:spPr bwMode="auto">
          <a:xfrm>
            <a:off x="4860032" y="4226617"/>
            <a:ext cx="1693569" cy="1596286"/>
          </a:xfrm>
          <a:prstGeom prst="rect">
            <a:avLst/>
          </a:prstGeom>
          <a:noFill/>
          <a:extLst>
            <a:ext uri="{909E8E84-426E-40DD-AFC4-6F175D3DCCD1}">
              <a14:hiddenFill xmlns:a14="http://schemas.microsoft.com/office/drawing/2010/main" xmlns="">
                <a:solidFill>
                  <a:srgbClr val="FFFFFF"/>
                </a:solidFill>
              </a14:hiddenFill>
            </a:ext>
          </a:extLst>
        </p:spPr>
      </p:pic>
      <p:sp>
        <p:nvSpPr>
          <p:cNvPr id="5" name="Прямоугольник 4"/>
          <p:cNvSpPr/>
          <p:nvPr/>
        </p:nvSpPr>
        <p:spPr>
          <a:xfrm>
            <a:off x="217684" y="6021288"/>
            <a:ext cx="6954975" cy="461665"/>
          </a:xfrm>
          <a:prstGeom prst="rect">
            <a:avLst/>
          </a:prstGeom>
        </p:spPr>
        <p:txBody>
          <a:bodyPr wrap="square">
            <a:spAutoFit/>
          </a:bodyPr>
          <a:lstStyle/>
          <a:p>
            <a:r>
              <a:rPr lang="en-US" b="1" dirty="0"/>
              <a:t> </a:t>
            </a:r>
            <a:r>
              <a:rPr lang="en-US" sz="2400" b="1" dirty="0">
                <a:latin typeface="Times New Roman" pitchFamily="18" charset="0"/>
                <a:cs typeface="Times New Roman" pitchFamily="18" charset="0"/>
              </a:rPr>
              <a:t>The things I could live without.</a:t>
            </a:r>
            <a:endParaRPr lang="ru-RU" sz="2400" dirty="0">
              <a:latin typeface="Times New Roman" pitchFamily="18" charset="0"/>
              <a:cs typeface="Times New Roman" pitchFamily="18" charset="0"/>
            </a:endParaRPr>
          </a:p>
        </p:txBody>
      </p:sp>
      <p:pic>
        <p:nvPicPr>
          <p:cNvPr id="2057" name="Picture 9" descr="C:\Users\aндрей\Desktop\заготовки для слайдов\дополнение к слайдам\слайд 5\фотоаппарат.jpeg"/>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6733035" y="4226617"/>
            <a:ext cx="2176748" cy="124385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4047623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Picture 2" descr="http://portfoliobib.ucoz.ru/shablon/fon_v_linejku.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0534" y="-9007"/>
            <a:ext cx="9121011" cy="6840759"/>
          </a:xfrm>
          <a:prstGeom prst="rect">
            <a:avLst/>
          </a:prstGeom>
          <a:noFill/>
          <a:extLst>
            <a:ext uri="{909E8E84-426E-40DD-AFC4-6F175D3DCCD1}">
              <a14:hiddenFill xmlns:a14="http://schemas.microsoft.com/office/drawing/2010/main" xmlns="">
                <a:solidFill>
                  <a:srgbClr val="FFFFFF"/>
                </a:solidFill>
              </a14:hiddenFill>
            </a:ext>
          </a:extLst>
        </p:spPr>
      </p:pic>
      <p:sp>
        <p:nvSpPr>
          <p:cNvPr id="5" name="Прямоугольник 4"/>
          <p:cNvSpPr/>
          <p:nvPr/>
        </p:nvSpPr>
        <p:spPr>
          <a:xfrm>
            <a:off x="30534" y="836711"/>
            <a:ext cx="9093275" cy="1569660"/>
          </a:xfrm>
          <a:prstGeom prst="rect">
            <a:avLst/>
          </a:prstGeom>
          <a:noFill/>
        </p:spPr>
        <p:txBody>
          <a:bodyPr wrap="square" lIns="91440" tIns="45720" rIns="91440" bIns="45720">
            <a:spAutoFit/>
          </a:bodyPr>
          <a:lstStyle/>
          <a:p>
            <a:pPr algn="ctr"/>
            <a:r>
              <a:rPr lang="en-US"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One group will tell us about the advantages of the computer and another group will think over the disadvantages.</a:t>
            </a:r>
            <a:endPar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graphicFrame>
        <p:nvGraphicFramePr>
          <p:cNvPr id="8" name="Таблица 7"/>
          <p:cNvGraphicFramePr>
            <a:graphicFrameLocks noGrp="1"/>
          </p:cNvGraphicFramePr>
          <p:nvPr>
            <p:extLst>
              <p:ext uri="{D42A27DB-BD31-4B8C-83A1-F6EECF244321}">
                <p14:modId xmlns:p14="http://schemas.microsoft.com/office/powerpoint/2010/main" xmlns="" val="3049411635"/>
              </p:ext>
            </p:extLst>
          </p:nvPr>
        </p:nvGraphicFramePr>
        <p:xfrm>
          <a:off x="954634" y="2636912"/>
          <a:ext cx="7272810" cy="3184898"/>
        </p:xfrm>
        <a:graphic>
          <a:graphicData uri="http://schemas.openxmlformats.org/drawingml/2006/table">
            <a:tbl>
              <a:tblPr firstRow="1" bandRow="1">
                <a:tableStyleId>{93296810-A885-4BE3-A3E7-6D5BEEA58F35}</a:tableStyleId>
              </a:tblPr>
              <a:tblGrid>
                <a:gridCol w="3636405">
                  <a:extLst>
                    <a:ext uri="{9D8B030D-6E8A-4147-A177-3AD203B41FA5}">
                      <a16:colId xmlns:a16="http://schemas.microsoft.com/office/drawing/2014/main" xmlns="" val="20000"/>
                    </a:ext>
                  </a:extLst>
                </a:gridCol>
                <a:gridCol w="3636405">
                  <a:extLst>
                    <a:ext uri="{9D8B030D-6E8A-4147-A177-3AD203B41FA5}">
                      <a16:colId xmlns:a16="http://schemas.microsoft.com/office/drawing/2014/main" xmlns="" val="20001"/>
                    </a:ext>
                  </a:extLst>
                </a:gridCol>
              </a:tblGrid>
              <a:tr h="504056">
                <a:tc>
                  <a:txBody>
                    <a:bodyPr/>
                    <a:lstStyle/>
                    <a:p>
                      <a:pPr algn="ctr"/>
                      <a:r>
                        <a:rPr lang="en-US" sz="2400" b="1" kern="1200" dirty="0" smtClean="0">
                          <a:solidFill>
                            <a:schemeClr val="tx1"/>
                          </a:solidFill>
                          <a:effectLst/>
                          <a:latin typeface="+mn-lt"/>
                          <a:ea typeface="+mn-ea"/>
                          <a:cs typeface="+mn-cs"/>
                        </a:rPr>
                        <a:t>advantages of the computer</a:t>
                      </a:r>
                      <a:endParaRPr lang="ru-RU" sz="2400" dirty="0">
                        <a:solidFill>
                          <a:schemeClr val="tx1"/>
                        </a:solidFill>
                      </a:endParaRPr>
                    </a:p>
                  </a:txBody>
                  <a:tcPr/>
                </a:tc>
                <a:tc>
                  <a:txBody>
                    <a:bodyPr/>
                    <a:lstStyle/>
                    <a:p>
                      <a:pPr algn="ctr"/>
                      <a:r>
                        <a:rPr lang="en-US" sz="2400" b="1" kern="1200" dirty="0" smtClean="0">
                          <a:solidFill>
                            <a:schemeClr val="tx1"/>
                          </a:solidFill>
                          <a:effectLst/>
                          <a:latin typeface="+mn-lt"/>
                          <a:ea typeface="+mn-ea"/>
                          <a:cs typeface="+mn-cs"/>
                        </a:rPr>
                        <a:t>disadvantages of the computer</a:t>
                      </a:r>
                      <a:endParaRPr lang="ru-RU" sz="2400" dirty="0">
                        <a:solidFill>
                          <a:schemeClr val="tx1"/>
                        </a:solidFill>
                      </a:endParaRPr>
                    </a:p>
                  </a:txBody>
                  <a:tcPr/>
                </a:tc>
                <a:extLst>
                  <a:ext uri="{0D108BD9-81ED-4DB2-BD59-A6C34878D82A}">
                    <a16:rowId xmlns:a16="http://schemas.microsoft.com/office/drawing/2014/main" xmlns="" val="10000"/>
                  </a:ext>
                </a:extLst>
              </a:tr>
              <a:tr h="2361938">
                <a:tc>
                  <a:txBody>
                    <a:bodyPr/>
                    <a:lstStyle/>
                    <a:p>
                      <a:endParaRPr lang="ru-RU" dirty="0"/>
                    </a:p>
                  </a:txBody>
                  <a:tcPr/>
                </a:tc>
                <a:tc>
                  <a:txBody>
                    <a:bodyPr/>
                    <a:lstStyle/>
                    <a:p>
                      <a:endParaRPr lang="ru-RU" dirty="0"/>
                    </a:p>
                  </a:txBody>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28582335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Picture 2" descr="http://portfoliobib.ucoz.ru/shablon/fon_v_linejku.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0534" y="-9007"/>
            <a:ext cx="9121011" cy="6840759"/>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124062" y="836712"/>
            <a:ext cx="8933954" cy="1200329"/>
          </a:xfrm>
          <a:prstGeom prst="rect">
            <a:avLst/>
          </a:prstGeom>
          <a:noFill/>
        </p:spPr>
        <p:txBody>
          <a:bodyPr wrap="square" rtlCol="0">
            <a:spAutoFit/>
          </a:bodyPr>
          <a:lstStyle/>
          <a:p>
            <a:pPr algn="ctr"/>
            <a:r>
              <a:rPr lang="en-US" sz="2400" b="1" dirty="0">
                <a:latin typeface="Times New Roman" pitchFamily="18" charset="0"/>
                <a:cs typeface="Times New Roman" pitchFamily="18" charset="0"/>
              </a:rPr>
              <a:t>Look at the screen and try to </a:t>
            </a:r>
            <a:r>
              <a:rPr lang="en-US" sz="2400" b="1" dirty="0" smtClean="0">
                <a:latin typeface="Times New Roman" pitchFamily="18" charset="0"/>
                <a:cs typeface="Times New Roman" pitchFamily="18" charset="0"/>
              </a:rPr>
              <a:t>remember </a:t>
            </a:r>
            <a:r>
              <a:rPr lang="en-US" sz="2400" b="1" dirty="0">
                <a:latin typeface="Times New Roman" pitchFamily="18" charset="0"/>
                <a:cs typeface="Times New Roman" pitchFamily="18" charset="0"/>
              </a:rPr>
              <a:t>the names of the inventors, who invented these </a:t>
            </a:r>
            <a:r>
              <a:rPr lang="en-US" sz="2400" b="1" dirty="0" smtClean="0">
                <a:latin typeface="Times New Roman" pitchFamily="18" charset="0"/>
                <a:cs typeface="Times New Roman" pitchFamily="18" charset="0"/>
              </a:rPr>
              <a:t>gadgets (use </a:t>
            </a:r>
            <a:r>
              <a:rPr lang="en-US" sz="2400" b="1" dirty="0">
                <a:latin typeface="Times New Roman" pitchFamily="18" charset="0"/>
                <a:cs typeface="Times New Roman" pitchFamily="18" charset="0"/>
              </a:rPr>
              <a:t>Passive voice and unscramble the words, which mean the names of their inventions</a:t>
            </a:r>
            <a:r>
              <a:rPr lang="en-US" sz="2400" b="1" dirty="0" smtClean="0">
                <a:latin typeface="Times New Roman" pitchFamily="18" charset="0"/>
                <a:cs typeface="Times New Roman" pitchFamily="18" charset="0"/>
              </a:rPr>
              <a:t>).</a:t>
            </a:r>
            <a:endParaRPr lang="ru-RU" sz="2400" b="1" dirty="0">
              <a:latin typeface="Times New Roman" pitchFamily="18" charset="0"/>
              <a:cs typeface="Times New Roman" pitchFamily="18" charset="0"/>
            </a:endParaRPr>
          </a:p>
        </p:txBody>
      </p:sp>
      <p:pic>
        <p:nvPicPr>
          <p:cNvPr id="1026" name="Picture 2" descr="G:\заготовки для слайдов\дополнение к слайдам\слайд 7\картинки к изобретателям\Alexander Graham Bell.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24062" y="2048116"/>
            <a:ext cx="1987699" cy="1987699"/>
          </a:xfrm>
          <a:prstGeom prst="rect">
            <a:avLst/>
          </a:prstGeom>
          <a:noFill/>
          <a:extLst>
            <a:ext uri="{909E8E84-426E-40DD-AFC4-6F175D3DCCD1}">
              <a14:hiddenFill xmlns:a14="http://schemas.microsoft.com/office/drawing/2010/main" xmlns="">
                <a:solidFill>
                  <a:srgbClr val="FFFFFF"/>
                </a:solidFill>
              </a14:hiddenFill>
            </a:ext>
          </a:extLst>
        </p:spPr>
      </p:pic>
      <p:sp>
        <p:nvSpPr>
          <p:cNvPr id="6" name="Прямоугольник 5"/>
          <p:cNvSpPr/>
          <p:nvPr/>
        </p:nvSpPr>
        <p:spPr>
          <a:xfrm>
            <a:off x="523838" y="4035815"/>
            <a:ext cx="1303562" cy="646331"/>
          </a:xfrm>
          <a:prstGeom prst="rect">
            <a:avLst/>
          </a:prstGeom>
        </p:spPr>
        <p:txBody>
          <a:bodyPr wrap="none">
            <a:spAutoFit/>
          </a:bodyPr>
          <a:lstStyle/>
          <a:p>
            <a:pPr marL="342900" indent="-342900">
              <a:buAutoNum type="alphaUcPeriod"/>
            </a:pPr>
            <a:r>
              <a:rPr lang="en-US" b="1" dirty="0" smtClean="0"/>
              <a:t>Bell</a:t>
            </a:r>
            <a:r>
              <a:rPr lang="uk-UA" b="1" dirty="0" smtClean="0"/>
              <a:t> </a:t>
            </a:r>
          </a:p>
          <a:p>
            <a:pPr algn="ctr"/>
            <a:r>
              <a:rPr lang="en-US" b="1" dirty="0" smtClean="0"/>
              <a:t>(</a:t>
            </a:r>
            <a:r>
              <a:rPr lang="en-US" b="1" dirty="0" err="1" smtClean="0"/>
              <a:t>eletphone</a:t>
            </a:r>
            <a:r>
              <a:rPr lang="en-US" b="1" dirty="0" smtClean="0"/>
              <a:t>)</a:t>
            </a:r>
            <a:endParaRPr lang="ru-RU" dirty="0"/>
          </a:p>
        </p:txBody>
      </p:sp>
      <p:pic>
        <p:nvPicPr>
          <p:cNvPr id="1027" name="Picture 3" descr="G:\заготовки для слайдов\дополнение к слайдам\слайд 7\картинки к изобретателям\энштейн.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2555776" y="2020005"/>
            <a:ext cx="1615006" cy="2015810"/>
          </a:xfrm>
          <a:prstGeom prst="rect">
            <a:avLst/>
          </a:prstGeom>
          <a:noFill/>
          <a:extLst>
            <a:ext uri="{909E8E84-426E-40DD-AFC4-6F175D3DCCD1}">
              <a14:hiddenFill xmlns:a14="http://schemas.microsoft.com/office/drawing/2010/main" xmlns="">
                <a:solidFill>
                  <a:srgbClr val="FFFFFF"/>
                </a:solidFill>
              </a14:hiddenFill>
            </a:ext>
          </a:extLst>
        </p:spPr>
      </p:pic>
      <p:sp>
        <p:nvSpPr>
          <p:cNvPr id="7" name="Прямоугольник 6"/>
          <p:cNvSpPr/>
          <p:nvPr/>
        </p:nvSpPr>
        <p:spPr>
          <a:xfrm>
            <a:off x="2187280" y="4063926"/>
            <a:ext cx="2108141" cy="646331"/>
          </a:xfrm>
          <a:prstGeom prst="rect">
            <a:avLst/>
          </a:prstGeom>
        </p:spPr>
        <p:txBody>
          <a:bodyPr wrap="none">
            <a:spAutoFit/>
          </a:bodyPr>
          <a:lstStyle/>
          <a:p>
            <a:pPr algn="ctr"/>
            <a:r>
              <a:rPr lang="en-US" b="1" dirty="0"/>
              <a:t>Albert </a:t>
            </a:r>
            <a:r>
              <a:rPr lang="en-US" b="1" dirty="0" err="1" smtClean="0"/>
              <a:t>Enshtein</a:t>
            </a:r>
            <a:endParaRPr lang="uk-UA" b="1" dirty="0" smtClean="0"/>
          </a:p>
          <a:p>
            <a:pPr algn="ctr"/>
            <a:r>
              <a:rPr lang="en-US" b="1" dirty="0" smtClean="0"/>
              <a:t>(</a:t>
            </a:r>
            <a:r>
              <a:rPr lang="en-US" b="1" dirty="0" err="1"/>
              <a:t>threoy</a:t>
            </a:r>
            <a:r>
              <a:rPr lang="en-US" b="1" dirty="0"/>
              <a:t> </a:t>
            </a:r>
            <a:r>
              <a:rPr lang="en-US" b="1" dirty="0" err="1"/>
              <a:t>fo</a:t>
            </a:r>
            <a:r>
              <a:rPr lang="en-US" b="1" dirty="0"/>
              <a:t> </a:t>
            </a:r>
            <a:r>
              <a:rPr lang="en-US" b="1" dirty="0" err="1"/>
              <a:t>leratyivit</a:t>
            </a:r>
            <a:r>
              <a:rPr lang="en-US" b="1" dirty="0"/>
              <a:t>)</a:t>
            </a:r>
            <a:endParaRPr lang="ru-RU" dirty="0"/>
          </a:p>
        </p:txBody>
      </p:sp>
      <p:pic>
        <p:nvPicPr>
          <p:cNvPr id="1028" name="Picture 4" descr="G:\заготовки для слайдов\дополнение к слайдам\слайд 7\картинки к изобретателям\Alexander Popov.jpg"/>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b="4341"/>
          <a:stretch/>
        </p:blipFill>
        <p:spPr bwMode="auto">
          <a:xfrm>
            <a:off x="4511644" y="1983076"/>
            <a:ext cx="1460227" cy="2052739"/>
          </a:xfrm>
          <a:prstGeom prst="rect">
            <a:avLst/>
          </a:prstGeom>
          <a:noFill/>
          <a:extLst>
            <a:ext uri="{909E8E84-426E-40DD-AFC4-6F175D3DCCD1}">
              <a14:hiddenFill xmlns:a14="http://schemas.microsoft.com/office/drawing/2010/main" xmlns="">
                <a:solidFill>
                  <a:srgbClr val="FFFFFF"/>
                </a:solidFill>
              </a14:hiddenFill>
            </a:ext>
          </a:extLst>
        </p:spPr>
      </p:pic>
      <p:sp>
        <p:nvSpPr>
          <p:cNvPr id="8" name="Прямоугольник 7"/>
          <p:cNvSpPr/>
          <p:nvPr/>
        </p:nvSpPr>
        <p:spPr>
          <a:xfrm>
            <a:off x="4677147" y="4063925"/>
            <a:ext cx="1129220" cy="646331"/>
          </a:xfrm>
          <a:prstGeom prst="rect">
            <a:avLst/>
          </a:prstGeom>
        </p:spPr>
        <p:txBody>
          <a:bodyPr wrap="none">
            <a:spAutoFit/>
          </a:bodyPr>
          <a:lstStyle/>
          <a:p>
            <a:pPr marL="342900" indent="-342900" algn="ctr">
              <a:buAutoNum type="alphaUcPeriod"/>
            </a:pPr>
            <a:r>
              <a:rPr lang="en-US" b="1" dirty="0" smtClean="0"/>
              <a:t>Popov</a:t>
            </a:r>
            <a:endParaRPr lang="uk-UA" b="1" dirty="0" smtClean="0"/>
          </a:p>
          <a:p>
            <a:pPr algn="ctr"/>
            <a:r>
              <a:rPr lang="en-US" b="1" dirty="0" smtClean="0"/>
              <a:t>(</a:t>
            </a:r>
            <a:r>
              <a:rPr lang="en-US" b="1" dirty="0" err="1"/>
              <a:t>diora</a:t>
            </a:r>
            <a:r>
              <a:rPr lang="en-US" b="1" dirty="0"/>
              <a:t>) </a:t>
            </a:r>
            <a:endParaRPr lang="ru-RU" dirty="0"/>
          </a:p>
        </p:txBody>
      </p:sp>
      <p:pic>
        <p:nvPicPr>
          <p:cNvPr id="1029" name="Picture 5" descr="G:\заготовки для слайдов\дополнение к слайдам\слайд 7\картинки к изобретателям\Baird a founder of Tv.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340867" y="1983076"/>
            <a:ext cx="2607830" cy="2014549"/>
          </a:xfrm>
          <a:prstGeom prst="rect">
            <a:avLst/>
          </a:prstGeom>
          <a:noFill/>
          <a:extLst>
            <a:ext uri="{909E8E84-426E-40DD-AFC4-6F175D3DCCD1}">
              <a14:hiddenFill xmlns:a14="http://schemas.microsoft.com/office/drawing/2010/main" xmlns="">
                <a:solidFill>
                  <a:srgbClr val="FFFFFF"/>
                </a:solidFill>
              </a14:hiddenFill>
            </a:ext>
          </a:extLst>
        </p:spPr>
      </p:pic>
      <p:sp>
        <p:nvSpPr>
          <p:cNvPr id="9" name="Прямоугольник 8"/>
          <p:cNvSpPr/>
          <p:nvPr/>
        </p:nvSpPr>
        <p:spPr>
          <a:xfrm>
            <a:off x="6768196" y="4035815"/>
            <a:ext cx="1251048" cy="646331"/>
          </a:xfrm>
          <a:prstGeom prst="rect">
            <a:avLst/>
          </a:prstGeom>
        </p:spPr>
        <p:txBody>
          <a:bodyPr wrap="none">
            <a:spAutoFit/>
          </a:bodyPr>
          <a:lstStyle/>
          <a:p>
            <a:pPr algn="ctr"/>
            <a:r>
              <a:rPr lang="en-US" b="1" dirty="0" smtClean="0"/>
              <a:t>Baird</a:t>
            </a:r>
            <a:endParaRPr lang="uk-UA" b="1" dirty="0" smtClean="0"/>
          </a:p>
          <a:p>
            <a:pPr algn="ctr"/>
            <a:r>
              <a:rPr lang="en-US" b="1" dirty="0" smtClean="0"/>
              <a:t>(</a:t>
            </a:r>
            <a:r>
              <a:rPr lang="en-US" b="1" dirty="0" err="1"/>
              <a:t>letesivion</a:t>
            </a:r>
            <a:r>
              <a:rPr lang="en-US" b="1" dirty="0"/>
              <a:t>)</a:t>
            </a:r>
            <a:endParaRPr lang="ru-RU" dirty="0"/>
          </a:p>
        </p:txBody>
      </p:sp>
      <p:pic>
        <p:nvPicPr>
          <p:cNvPr id="1030" name="Picture 6" descr="G:\заготовки для слайдов\дополнение к слайдам\слайд 7\картинки к изобретателям\CHINESE-EMPEROR-SHEN-NUNG.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523838" y="4733634"/>
            <a:ext cx="1467610" cy="2124366"/>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Прямоугольник 9"/>
          <p:cNvSpPr/>
          <p:nvPr/>
        </p:nvSpPr>
        <p:spPr>
          <a:xfrm>
            <a:off x="2010169" y="5477197"/>
            <a:ext cx="2092624" cy="646331"/>
          </a:xfrm>
          <a:prstGeom prst="rect">
            <a:avLst/>
          </a:prstGeom>
        </p:spPr>
        <p:txBody>
          <a:bodyPr wrap="none">
            <a:spAutoFit/>
          </a:bodyPr>
          <a:lstStyle/>
          <a:p>
            <a:r>
              <a:rPr lang="en-US" b="1" dirty="0"/>
              <a:t>Emperor </a:t>
            </a:r>
            <a:r>
              <a:rPr lang="en-US" b="1" dirty="0" err="1"/>
              <a:t>Shen</a:t>
            </a:r>
            <a:r>
              <a:rPr lang="en-US" b="1" dirty="0"/>
              <a:t> </a:t>
            </a:r>
            <a:r>
              <a:rPr lang="en-US" b="1" dirty="0" err="1" smtClean="0"/>
              <a:t>Nung</a:t>
            </a:r>
            <a:endParaRPr lang="uk-UA" b="1" dirty="0" smtClean="0"/>
          </a:p>
          <a:p>
            <a:pPr algn="ctr"/>
            <a:r>
              <a:rPr lang="en-US" b="1" dirty="0" smtClean="0"/>
              <a:t>(</a:t>
            </a:r>
            <a:r>
              <a:rPr lang="en-US" b="1" dirty="0"/>
              <a:t>eta)</a:t>
            </a:r>
            <a:endParaRPr lang="ru-RU" dirty="0"/>
          </a:p>
        </p:txBody>
      </p:sp>
      <p:pic>
        <p:nvPicPr>
          <p:cNvPr id="1031" name="Picture 7" descr="G:\заготовки для слайдов\дополнение к слайдам\слайд 7\картинки к изобретателям\Michael-Faraday1.jp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4390922" y="4696404"/>
            <a:ext cx="1701669" cy="2207918"/>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Прямоугольник 10"/>
          <p:cNvSpPr/>
          <p:nvPr/>
        </p:nvSpPr>
        <p:spPr>
          <a:xfrm>
            <a:off x="6066113" y="5472651"/>
            <a:ext cx="2882584" cy="646331"/>
          </a:xfrm>
          <a:prstGeom prst="rect">
            <a:avLst/>
          </a:prstGeom>
        </p:spPr>
        <p:txBody>
          <a:bodyPr wrap="none">
            <a:spAutoFit/>
          </a:bodyPr>
          <a:lstStyle/>
          <a:p>
            <a:pPr algn="ctr"/>
            <a:r>
              <a:rPr lang="en-US" b="1" dirty="0" err="1" smtClean="0"/>
              <a:t>M.Faraday</a:t>
            </a:r>
            <a:endParaRPr lang="uk-UA" b="1" dirty="0" smtClean="0"/>
          </a:p>
          <a:p>
            <a:pPr algn="ctr"/>
            <a:r>
              <a:rPr lang="en-US" b="1" dirty="0" smtClean="0"/>
              <a:t>(</a:t>
            </a:r>
            <a:r>
              <a:rPr lang="en-US" b="1" dirty="0" err="1"/>
              <a:t>lecteormgaencti</a:t>
            </a:r>
            <a:r>
              <a:rPr lang="en-US" b="1" dirty="0"/>
              <a:t>  </a:t>
            </a:r>
            <a:r>
              <a:rPr lang="en-US" b="1" dirty="0" err="1"/>
              <a:t>niduticon</a:t>
            </a:r>
            <a:r>
              <a:rPr lang="en-US" b="1" dirty="0"/>
              <a:t>)</a:t>
            </a:r>
            <a:endParaRPr lang="ru-RU" dirty="0"/>
          </a:p>
        </p:txBody>
      </p:sp>
    </p:spTree>
    <p:extLst>
      <p:ext uri="{BB962C8B-B14F-4D97-AF65-F5344CB8AC3E}">
        <p14:creationId xmlns:p14="http://schemas.microsoft.com/office/powerpoint/2010/main" xmlns="" val="18223034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Picture 2" descr="http://portfoliobib.ucoz.ru/shablon/fon_v_linejku.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0534" y="-9007"/>
            <a:ext cx="9121011" cy="6840759"/>
          </a:xfrm>
          <a:prstGeom prst="rect">
            <a:avLst/>
          </a:prstGeom>
          <a:noFill/>
          <a:extLst>
            <a:ext uri="{909E8E84-426E-40DD-AFC4-6F175D3DCCD1}">
              <a14:hiddenFill xmlns:a14="http://schemas.microsoft.com/office/drawing/2010/main" xmlns="">
                <a:solidFill>
                  <a:srgbClr val="FFFFFF"/>
                </a:solidFill>
              </a14:hiddenFill>
            </a:ext>
          </a:extLst>
        </p:spPr>
      </p:pic>
      <p:pic>
        <p:nvPicPr>
          <p:cNvPr id="2050" name="Picture 2" descr="G:\заготовки для слайдов\дополнение к слайдам\слайд 7\картинки к изобретателям\Pavlov.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79512" y="831110"/>
            <a:ext cx="1885392" cy="2513856"/>
          </a:xfrm>
          <a:prstGeom prst="rect">
            <a:avLst/>
          </a:prstGeom>
          <a:noFill/>
          <a:extLst>
            <a:ext uri="{909E8E84-426E-40DD-AFC4-6F175D3DCCD1}">
              <a14:hiddenFill xmlns:a14="http://schemas.microsoft.com/office/drawing/2010/main" xmlns="">
                <a:solidFill>
                  <a:srgbClr val="FFFFFF"/>
                </a:solidFill>
              </a14:hiddenFill>
            </a:ext>
          </a:extLst>
        </p:spPr>
      </p:pic>
      <p:sp>
        <p:nvSpPr>
          <p:cNvPr id="5" name="Прямоугольник 4"/>
          <p:cNvSpPr/>
          <p:nvPr/>
        </p:nvSpPr>
        <p:spPr>
          <a:xfrm>
            <a:off x="175225" y="3411372"/>
            <a:ext cx="2204706" cy="646331"/>
          </a:xfrm>
          <a:prstGeom prst="rect">
            <a:avLst/>
          </a:prstGeom>
        </p:spPr>
        <p:txBody>
          <a:bodyPr wrap="none">
            <a:spAutoFit/>
          </a:bodyPr>
          <a:lstStyle/>
          <a:p>
            <a:pPr algn="ctr"/>
            <a:r>
              <a:rPr lang="en-US" b="1" dirty="0" smtClean="0"/>
              <a:t>Pavlov</a:t>
            </a:r>
            <a:endParaRPr lang="uk-UA" b="1" dirty="0" smtClean="0"/>
          </a:p>
          <a:p>
            <a:pPr algn="ctr"/>
            <a:r>
              <a:rPr lang="en-US" b="1" dirty="0" smtClean="0"/>
              <a:t>(</a:t>
            </a:r>
            <a:r>
              <a:rPr lang="en-US" b="1" dirty="0" err="1"/>
              <a:t>conidonalti</a:t>
            </a:r>
            <a:r>
              <a:rPr lang="en-US" b="1" dirty="0"/>
              <a:t> </a:t>
            </a:r>
            <a:r>
              <a:rPr lang="en-US" b="1" dirty="0" err="1"/>
              <a:t>xrelfese</a:t>
            </a:r>
            <a:r>
              <a:rPr lang="en-US" b="1" dirty="0"/>
              <a:t>)</a:t>
            </a:r>
            <a:endParaRPr lang="ru-RU" dirty="0"/>
          </a:p>
        </p:txBody>
      </p:sp>
      <p:pic>
        <p:nvPicPr>
          <p:cNvPr id="2051" name="Picture 3" descr="G:\заготовки для слайдов\дополнение к слайдам\слайд 7\картинки к изобретателям\Roentgen.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379931" y="794894"/>
            <a:ext cx="1877241" cy="2646668"/>
          </a:xfrm>
          <a:prstGeom prst="rect">
            <a:avLst/>
          </a:prstGeom>
          <a:noFill/>
          <a:extLst>
            <a:ext uri="{909E8E84-426E-40DD-AFC4-6F175D3DCCD1}">
              <a14:hiddenFill xmlns:a14="http://schemas.microsoft.com/office/drawing/2010/main" xmlns="">
                <a:solidFill>
                  <a:srgbClr val="FFFFFF"/>
                </a:solidFill>
              </a14:hiddenFill>
            </a:ext>
          </a:extLst>
        </p:spPr>
      </p:pic>
      <p:sp>
        <p:nvSpPr>
          <p:cNvPr id="6" name="Прямоугольник 5"/>
          <p:cNvSpPr/>
          <p:nvPr/>
        </p:nvSpPr>
        <p:spPr>
          <a:xfrm>
            <a:off x="2555776" y="3429179"/>
            <a:ext cx="1096134" cy="646331"/>
          </a:xfrm>
          <a:prstGeom prst="rect">
            <a:avLst/>
          </a:prstGeom>
        </p:spPr>
        <p:txBody>
          <a:bodyPr wrap="none">
            <a:spAutoFit/>
          </a:bodyPr>
          <a:lstStyle/>
          <a:p>
            <a:r>
              <a:rPr lang="en-US" b="1" dirty="0" smtClean="0"/>
              <a:t>Roentgen</a:t>
            </a:r>
            <a:endParaRPr lang="uk-UA" b="1" dirty="0" smtClean="0"/>
          </a:p>
          <a:p>
            <a:pPr algn="ctr"/>
            <a:r>
              <a:rPr lang="en-US" b="1" dirty="0" smtClean="0"/>
              <a:t>(</a:t>
            </a:r>
            <a:r>
              <a:rPr lang="en-US" b="1" dirty="0"/>
              <a:t>x-</a:t>
            </a:r>
            <a:r>
              <a:rPr lang="en-US" b="1" dirty="0" err="1"/>
              <a:t>yars</a:t>
            </a:r>
            <a:r>
              <a:rPr lang="en-US" b="1" dirty="0"/>
              <a:t>)</a:t>
            </a:r>
            <a:endParaRPr lang="ru-RU" dirty="0"/>
          </a:p>
        </p:txBody>
      </p:sp>
      <p:pic>
        <p:nvPicPr>
          <p:cNvPr id="2052" name="Picture 4" descr="G:\заготовки для слайдов\дополнение к слайдам\слайд 7\картинки к изобретателям\Walter E-Diemer Bubble gum.jpg"/>
          <p:cNvPicPr>
            <a:picLocks noChangeAspect="1" noChangeArrowheads="1"/>
          </p:cNvPicPr>
          <p:nvPr/>
        </p:nvPicPr>
        <p:blipFill rotWithShape="1">
          <a:blip r:embed="rId5">
            <a:extLst>
              <a:ext uri="{28A0092B-C50C-407E-A947-70E740481C1C}">
                <a14:useLocalDpi xmlns:a14="http://schemas.microsoft.com/office/drawing/2010/main" xmlns="" val="0"/>
              </a:ext>
            </a:extLst>
          </a:blip>
          <a:srcRect l="6680" t="43797" r="57335" b="23893"/>
          <a:stretch/>
        </p:blipFill>
        <p:spPr bwMode="auto">
          <a:xfrm>
            <a:off x="5858440" y="4096408"/>
            <a:ext cx="3011913" cy="202825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Прямоугольник 7"/>
          <p:cNvSpPr/>
          <p:nvPr/>
        </p:nvSpPr>
        <p:spPr>
          <a:xfrm>
            <a:off x="6660232" y="6124658"/>
            <a:ext cx="1696362" cy="646331"/>
          </a:xfrm>
          <a:prstGeom prst="rect">
            <a:avLst/>
          </a:prstGeom>
        </p:spPr>
        <p:txBody>
          <a:bodyPr wrap="none">
            <a:spAutoFit/>
          </a:bodyPr>
          <a:lstStyle/>
          <a:p>
            <a:pPr algn="ctr"/>
            <a:r>
              <a:rPr lang="en-US" b="1" dirty="0"/>
              <a:t>Walter </a:t>
            </a:r>
            <a:r>
              <a:rPr lang="en-US" b="1" dirty="0" err="1"/>
              <a:t>E.Dimer</a:t>
            </a:r>
            <a:r>
              <a:rPr lang="en-US" b="1" dirty="0"/>
              <a:t> </a:t>
            </a:r>
            <a:endParaRPr lang="uk-UA" b="1" dirty="0" smtClean="0"/>
          </a:p>
          <a:p>
            <a:pPr algn="ctr"/>
            <a:r>
              <a:rPr lang="en-US" b="1" dirty="0" smtClean="0"/>
              <a:t>(</a:t>
            </a:r>
            <a:r>
              <a:rPr lang="en-US" b="1" dirty="0" err="1"/>
              <a:t>bbubel</a:t>
            </a:r>
            <a:r>
              <a:rPr lang="en-US" b="1" dirty="0"/>
              <a:t> mug)</a:t>
            </a:r>
            <a:endParaRPr lang="ru-RU" dirty="0"/>
          </a:p>
        </p:txBody>
      </p:sp>
      <p:pic>
        <p:nvPicPr>
          <p:cNvPr id="2053" name="Picture 5" descr="G:\заготовки для слайдов\дополнение к слайдам\слайд 7\картинки к изобретателям\Will Keith Kellogg.jpg"/>
          <p:cNvPicPr>
            <a:picLocks noChangeAspect="1" noChangeArrowheads="1"/>
          </p:cNvPicPr>
          <p:nvPr/>
        </p:nvPicPr>
        <p:blipFill rotWithShape="1">
          <a:blip r:embed="rId6" cstate="print">
            <a:extLst>
              <a:ext uri="{28A0092B-C50C-407E-A947-70E740481C1C}">
                <a14:useLocalDpi xmlns:a14="http://schemas.microsoft.com/office/drawing/2010/main" xmlns="" val="0"/>
              </a:ext>
            </a:extLst>
          </a:blip>
          <a:srcRect l="21204" r="10704"/>
          <a:stretch/>
        </p:blipFill>
        <p:spPr bwMode="auto">
          <a:xfrm>
            <a:off x="179512" y="4057702"/>
            <a:ext cx="2548922" cy="2105663"/>
          </a:xfrm>
          <a:prstGeom prst="rect">
            <a:avLst/>
          </a:prstGeom>
          <a:noFill/>
          <a:extLst>
            <a:ext uri="{909E8E84-426E-40DD-AFC4-6F175D3DCCD1}">
              <a14:hiddenFill xmlns:a14="http://schemas.microsoft.com/office/drawing/2010/main" xmlns="">
                <a:solidFill>
                  <a:srgbClr val="FFFFFF"/>
                </a:solidFill>
              </a14:hiddenFill>
            </a:ext>
          </a:extLst>
        </p:spPr>
      </p:pic>
      <p:sp>
        <p:nvSpPr>
          <p:cNvPr id="9" name="Прямоугольник 8"/>
          <p:cNvSpPr/>
          <p:nvPr/>
        </p:nvSpPr>
        <p:spPr>
          <a:xfrm>
            <a:off x="179512" y="6237312"/>
            <a:ext cx="1748877" cy="646331"/>
          </a:xfrm>
          <a:prstGeom prst="rect">
            <a:avLst/>
          </a:prstGeom>
        </p:spPr>
        <p:txBody>
          <a:bodyPr wrap="none">
            <a:spAutoFit/>
          </a:bodyPr>
          <a:lstStyle/>
          <a:p>
            <a:r>
              <a:rPr lang="en-US" b="1" dirty="0"/>
              <a:t>Will Keith </a:t>
            </a:r>
            <a:r>
              <a:rPr lang="en-US" b="1" dirty="0" err="1" smtClean="0"/>
              <a:t>Kellog</a:t>
            </a:r>
            <a:endParaRPr lang="uk-UA" b="1" dirty="0" smtClean="0"/>
          </a:p>
          <a:p>
            <a:pPr algn="ctr"/>
            <a:r>
              <a:rPr lang="en-US" b="1" dirty="0" smtClean="0"/>
              <a:t>(</a:t>
            </a:r>
            <a:r>
              <a:rPr lang="en-US" b="1" dirty="0" err="1"/>
              <a:t>opp</a:t>
            </a:r>
            <a:r>
              <a:rPr lang="en-US" b="1" dirty="0"/>
              <a:t> </a:t>
            </a:r>
            <a:r>
              <a:rPr lang="en-US" b="1" dirty="0" err="1" smtClean="0"/>
              <a:t>norc</a:t>
            </a:r>
            <a:r>
              <a:rPr lang="uk-UA" b="1" dirty="0" smtClean="0"/>
              <a:t>)</a:t>
            </a:r>
            <a:endParaRPr lang="ru-RU" dirty="0"/>
          </a:p>
        </p:txBody>
      </p:sp>
      <p:pic>
        <p:nvPicPr>
          <p:cNvPr id="2054" name="Picture 6" descr="G:\заготовки для слайдов\дополнение к слайдам\слайд 7\картинки к изобретателям\Ezra Warner.jpg"/>
          <p:cNvPicPr>
            <a:picLocks noChangeAspect="1" noChangeArrowheads="1"/>
          </p:cNvPicPr>
          <p:nvPr/>
        </p:nvPicPr>
        <p:blipFill rotWithShape="1">
          <a:blip r:embed="rId7">
            <a:extLst>
              <a:ext uri="{28A0092B-C50C-407E-A947-70E740481C1C}">
                <a14:useLocalDpi xmlns:a14="http://schemas.microsoft.com/office/drawing/2010/main" xmlns="" val="0"/>
              </a:ext>
            </a:extLst>
          </a:blip>
          <a:srcRect r="39258"/>
          <a:stretch/>
        </p:blipFill>
        <p:spPr bwMode="auto">
          <a:xfrm>
            <a:off x="3118009" y="4005633"/>
            <a:ext cx="2508096" cy="2209800"/>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Прямоугольник 9"/>
          <p:cNvSpPr/>
          <p:nvPr/>
        </p:nvSpPr>
        <p:spPr>
          <a:xfrm>
            <a:off x="3558102" y="6215433"/>
            <a:ext cx="1398140" cy="646331"/>
          </a:xfrm>
          <a:prstGeom prst="rect">
            <a:avLst/>
          </a:prstGeom>
        </p:spPr>
        <p:txBody>
          <a:bodyPr wrap="none">
            <a:spAutoFit/>
          </a:bodyPr>
          <a:lstStyle/>
          <a:p>
            <a:r>
              <a:rPr lang="en-US" b="1" dirty="0" err="1"/>
              <a:t>Erza</a:t>
            </a:r>
            <a:r>
              <a:rPr lang="en-US" b="1" dirty="0"/>
              <a:t> </a:t>
            </a:r>
            <a:r>
              <a:rPr lang="en-US" b="1" dirty="0" smtClean="0"/>
              <a:t>Warner</a:t>
            </a:r>
            <a:endParaRPr lang="uk-UA" b="1" dirty="0" smtClean="0"/>
          </a:p>
          <a:p>
            <a:r>
              <a:rPr lang="en-US" b="1" dirty="0" smtClean="0"/>
              <a:t>(</a:t>
            </a:r>
            <a:r>
              <a:rPr lang="en-US" b="1" dirty="0" err="1"/>
              <a:t>nac</a:t>
            </a:r>
            <a:r>
              <a:rPr lang="en-US" b="1" dirty="0"/>
              <a:t> </a:t>
            </a:r>
            <a:r>
              <a:rPr lang="en-US" b="1" dirty="0" err="1"/>
              <a:t>oneper</a:t>
            </a:r>
            <a:r>
              <a:rPr lang="en-US" b="1" dirty="0"/>
              <a:t>)</a:t>
            </a:r>
            <a:endParaRPr lang="ru-RU" dirty="0"/>
          </a:p>
        </p:txBody>
      </p:sp>
      <p:pic>
        <p:nvPicPr>
          <p:cNvPr id="2055" name="Picture 7" descr="G:\заготовки для слайдов\дополнение к слайдам\слайд 7\картинки к изобретателям\Mendeleev.jpg"/>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4515686" y="784783"/>
            <a:ext cx="2220838" cy="2220838"/>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Прямоугольник 10"/>
          <p:cNvSpPr/>
          <p:nvPr/>
        </p:nvSpPr>
        <p:spPr>
          <a:xfrm>
            <a:off x="4373080" y="3070704"/>
            <a:ext cx="2363444" cy="923330"/>
          </a:xfrm>
          <a:prstGeom prst="rect">
            <a:avLst/>
          </a:prstGeom>
        </p:spPr>
        <p:txBody>
          <a:bodyPr wrap="square">
            <a:spAutoFit/>
          </a:bodyPr>
          <a:lstStyle/>
          <a:p>
            <a:pPr algn="ctr"/>
            <a:r>
              <a:rPr lang="en-US" b="1" dirty="0" smtClean="0"/>
              <a:t>Mendeleev</a:t>
            </a:r>
            <a:endParaRPr lang="uk-UA" b="1" dirty="0" smtClean="0"/>
          </a:p>
          <a:p>
            <a:pPr algn="ctr"/>
            <a:r>
              <a:rPr lang="en-US" b="1" dirty="0" smtClean="0"/>
              <a:t>(</a:t>
            </a:r>
            <a:r>
              <a:rPr lang="en-US" b="1" dirty="0"/>
              <a:t>eth </a:t>
            </a:r>
            <a:r>
              <a:rPr lang="en-US" b="1" dirty="0" err="1"/>
              <a:t>ablet</a:t>
            </a:r>
            <a:r>
              <a:rPr lang="en-US" b="1" dirty="0"/>
              <a:t> </a:t>
            </a:r>
            <a:r>
              <a:rPr lang="en-US" b="1" dirty="0" err="1"/>
              <a:t>fo</a:t>
            </a:r>
            <a:r>
              <a:rPr lang="en-US" b="1" dirty="0"/>
              <a:t> </a:t>
            </a:r>
            <a:r>
              <a:rPr lang="en-US" b="1" dirty="0" err="1"/>
              <a:t>chmiecla</a:t>
            </a:r>
            <a:r>
              <a:rPr lang="en-US" b="1" dirty="0"/>
              <a:t> </a:t>
            </a:r>
            <a:r>
              <a:rPr lang="en-US" b="1" dirty="0" err="1"/>
              <a:t>lemenest</a:t>
            </a:r>
            <a:r>
              <a:rPr lang="en-US" b="1" dirty="0"/>
              <a:t>)</a:t>
            </a:r>
            <a:endParaRPr lang="ru-RU" dirty="0"/>
          </a:p>
        </p:txBody>
      </p:sp>
      <p:pic>
        <p:nvPicPr>
          <p:cNvPr id="2056" name="Picture 8" descr="G:\заготовки для слайдов\дополнение к слайдам\слайд 7\картинки к изобретателям\мария кюри.jpg"/>
          <p:cNvPicPr>
            <a:picLocks noChangeAspect="1" noChangeArrowheads="1"/>
          </p:cNvPicPr>
          <p:nvPr/>
        </p:nvPicPr>
        <p:blipFill rotWithShape="1">
          <a:blip r:embed="rId9">
            <a:extLst>
              <a:ext uri="{28A0092B-C50C-407E-A947-70E740481C1C}">
                <a14:useLocalDpi xmlns:a14="http://schemas.microsoft.com/office/drawing/2010/main" xmlns="" val="0"/>
              </a:ext>
            </a:extLst>
          </a:blip>
          <a:srcRect b="10074"/>
          <a:stretch/>
        </p:blipFill>
        <p:spPr bwMode="auto">
          <a:xfrm>
            <a:off x="7146328" y="831111"/>
            <a:ext cx="1724025" cy="2389762"/>
          </a:xfrm>
          <a:prstGeom prst="rect">
            <a:avLst/>
          </a:prstGeom>
          <a:noFill/>
          <a:extLst>
            <a:ext uri="{909E8E84-426E-40DD-AFC4-6F175D3DCCD1}">
              <a14:hiddenFill xmlns:a14="http://schemas.microsoft.com/office/drawing/2010/main" xmlns="">
                <a:solidFill>
                  <a:srgbClr val="FFFFFF"/>
                </a:solidFill>
              </a14:hiddenFill>
            </a:ext>
          </a:extLst>
        </p:spPr>
      </p:pic>
      <p:sp>
        <p:nvSpPr>
          <p:cNvPr id="12" name="Прямоугольник 11"/>
          <p:cNvSpPr/>
          <p:nvPr/>
        </p:nvSpPr>
        <p:spPr>
          <a:xfrm>
            <a:off x="7364396" y="3209203"/>
            <a:ext cx="1305165" cy="646331"/>
          </a:xfrm>
          <a:prstGeom prst="rect">
            <a:avLst/>
          </a:prstGeom>
        </p:spPr>
        <p:txBody>
          <a:bodyPr wrap="none">
            <a:spAutoFit/>
          </a:bodyPr>
          <a:lstStyle/>
          <a:p>
            <a:r>
              <a:rPr lang="en-US" b="1" dirty="0" smtClean="0"/>
              <a:t>Marie Curie</a:t>
            </a:r>
            <a:endParaRPr lang="uk-UA" b="1" dirty="0" smtClean="0"/>
          </a:p>
          <a:p>
            <a:pPr algn="ctr"/>
            <a:r>
              <a:rPr lang="en-US" b="1" dirty="0" smtClean="0"/>
              <a:t>(</a:t>
            </a:r>
            <a:r>
              <a:rPr lang="en-US" b="1" dirty="0" err="1" smtClean="0"/>
              <a:t>adrimu</a:t>
            </a:r>
            <a:r>
              <a:rPr lang="en-US" b="1" dirty="0" smtClean="0"/>
              <a:t>)</a:t>
            </a:r>
            <a:endParaRPr lang="ru-RU" dirty="0"/>
          </a:p>
        </p:txBody>
      </p:sp>
    </p:spTree>
    <p:extLst>
      <p:ext uri="{BB962C8B-B14F-4D97-AF65-F5344CB8AC3E}">
        <p14:creationId xmlns:p14="http://schemas.microsoft.com/office/powerpoint/2010/main" xmlns="" val="53516685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Picture 2" descr="http://portfoliobib.ucoz.ru/shablon/fon_v_linejku.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0534" y="-9007"/>
            <a:ext cx="9121011" cy="6840759"/>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395536" y="908720"/>
            <a:ext cx="8424936" cy="1569660"/>
          </a:xfrm>
          <a:prstGeom prst="rect">
            <a:avLst/>
          </a:prstGeom>
          <a:noFill/>
        </p:spPr>
        <p:txBody>
          <a:bodyPr wrap="square" rtlCol="0">
            <a:spAutoFit/>
          </a:bodyPr>
          <a:lstStyle/>
          <a:p>
            <a:pPr algn="just"/>
            <a:r>
              <a:rPr lang="en-US" sz="2400" b="1" dirty="0">
                <a:latin typeface="Times New Roman" pitchFamily="18" charset="0"/>
                <a:cs typeface="Times New Roman" pitchFamily="18" charset="0"/>
              </a:rPr>
              <a:t>Scientific progress. Exchange the information about the scientific progress.</a:t>
            </a:r>
            <a:endParaRPr lang="ru-RU" sz="2400" dirty="0">
              <a:latin typeface="Times New Roman" pitchFamily="18" charset="0"/>
              <a:cs typeface="Times New Roman" pitchFamily="18" charset="0"/>
            </a:endParaRPr>
          </a:p>
          <a:p>
            <a:pPr algn="just"/>
            <a:r>
              <a:rPr lang="en-US" sz="2400" b="1" dirty="0">
                <a:latin typeface="Times New Roman" pitchFamily="18" charset="0"/>
                <a:cs typeface="Times New Roman" pitchFamily="18" charset="0"/>
              </a:rPr>
              <a:t> One of the representatives is to persuade us that scientific progress has more pros/ cons</a:t>
            </a:r>
            <a:r>
              <a:rPr lang="en-US" sz="2400" b="1"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sp>
        <p:nvSpPr>
          <p:cNvPr id="8" name="Прямоугольник 7"/>
          <p:cNvSpPr/>
          <p:nvPr/>
        </p:nvSpPr>
        <p:spPr>
          <a:xfrm>
            <a:off x="2322004" y="2580375"/>
            <a:ext cx="4572000" cy="830997"/>
          </a:xfrm>
          <a:prstGeom prst="rect">
            <a:avLst/>
          </a:prstGeom>
        </p:spPr>
        <p:txBody>
          <a:bodyPr>
            <a:spAutoFit/>
          </a:bodyPr>
          <a:lstStyle/>
          <a:p>
            <a:pPr algn="ctr"/>
            <a:r>
              <a:rPr lang="en-US" sz="2400" dirty="0"/>
              <a:t>Your Opinion…</a:t>
            </a:r>
            <a:endParaRPr lang="ru-RU" sz="2400" dirty="0"/>
          </a:p>
          <a:p>
            <a:pPr algn="ctr"/>
            <a:r>
              <a:rPr lang="en-US" sz="2400" u="sng" dirty="0"/>
              <a:t>I think scientific progress…</a:t>
            </a:r>
            <a:endParaRPr lang="ru-RU" sz="2400" dirty="0"/>
          </a:p>
        </p:txBody>
      </p:sp>
      <p:graphicFrame>
        <p:nvGraphicFramePr>
          <p:cNvPr id="9" name="Таблица 8"/>
          <p:cNvGraphicFramePr>
            <a:graphicFrameLocks noGrp="1"/>
          </p:cNvGraphicFramePr>
          <p:nvPr>
            <p:extLst>
              <p:ext uri="{D42A27DB-BD31-4B8C-83A1-F6EECF244321}">
                <p14:modId xmlns:p14="http://schemas.microsoft.com/office/powerpoint/2010/main" xmlns="" val="884585869"/>
              </p:ext>
            </p:extLst>
          </p:nvPr>
        </p:nvGraphicFramePr>
        <p:xfrm>
          <a:off x="1979712" y="3645024"/>
          <a:ext cx="5256584" cy="2820924"/>
        </p:xfrm>
        <a:graphic>
          <a:graphicData uri="http://schemas.openxmlformats.org/drawingml/2006/table">
            <a:tbl>
              <a:tblPr firstRow="1" firstCol="1" bandRow="1">
                <a:tableStyleId>{35758FB7-9AC5-4552-8A53-C91805E547FA}</a:tableStyleId>
              </a:tblPr>
              <a:tblGrid>
                <a:gridCol w="2628293">
                  <a:extLst>
                    <a:ext uri="{9D8B030D-6E8A-4147-A177-3AD203B41FA5}">
                      <a16:colId xmlns:a16="http://schemas.microsoft.com/office/drawing/2014/main" xmlns="" val="20000"/>
                    </a:ext>
                  </a:extLst>
                </a:gridCol>
                <a:gridCol w="2628291">
                  <a:extLst>
                    <a:ext uri="{9D8B030D-6E8A-4147-A177-3AD203B41FA5}">
                      <a16:colId xmlns:a16="http://schemas.microsoft.com/office/drawing/2014/main" xmlns="" val="20001"/>
                    </a:ext>
                  </a:extLst>
                </a:gridCol>
              </a:tblGrid>
              <a:tr h="2639482">
                <a:tc>
                  <a:txBody>
                    <a:bodyPr/>
                    <a:lstStyle/>
                    <a:p>
                      <a:pPr algn="l">
                        <a:spcAft>
                          <a:spcPts val="1500"/>
                        </a:spcAft>
                      </a:pPr>
                      <a:r>
                        <a:rPr lang="en-US" sz="2400" u="sng" dirty="0">
                          <a:solidFill>
                            <a:schemeClr val="tx1"/>
                          </a:solidFill>
                          <a:effectLst/>
                        </a:rPr>
                        <a:t>has more advantages, than disadvantages,</a:t>
                      </a:r>
                      <a:endParaRPr lang="ru-RU" sz="2400" dirty="0">
                        <a:solidFill>
                          <a:schemeClr val="tx1"/>
                        </a:solidFill>
                        <a:effectLst/>
                      </a:endParaRPr>
                    </a:p>
                    <a:p>
                      <a:pPr algn="l">
                        <a:spcAft>
                          <a:spcPts val="1500"/>
                        </a:spcAft>
                      </a:pPr>
                      <a:r>
                        <a:rPr lang="en-US" sz="2400" u="none" strike="noStrike" dirty="0">
                          <a:solidFill>
                            <a:schemeClr val="tx1"/>
                          </a:solidFill>
                          <a:effectLst/>
                        </a:rPr>
                        <a:t> </a:t>
                      </a:r>
                      <a:endParaRPr lang="ru-RU" sz="2400" dirty="0">
                        <a:solidFill>
                          <a:schemeClr val="tx1"/>
                        </a:solidFill>
                        <a:effectLst/>
                      </a:endParaRPr>
                    </a:p>
                    <a:p>
                      <a:pPr algn="l">
                        <a:spcAft>
                          <a:spcPts val="1500"/>
                        </a:spcAft>
                      </a:pPr>
                      <a:r>
                        <a:rPr lang="en-US" sz="2400" u="sng" dirty="0">
                          <a:solidFill>
                            <a:schemeClr val="tx1"/>
                          </a:solidFill>
                          <a:effectLst/>
                        </a:rPr>
                        <a:t>Because…</a:t>
                      </a:r>
                      <a:endParaRPr lang="ru-RU" sz="2400" dirty="0">
                        <a:solidFill>
                          <a:schemeClr val="tx1"/>
                        </a:solidFill>
                        <a:effectLst/>
                      </a:endParaRPr>
                    </a:p>
                    <a:p>
                      <a:pPr algn="l">
                        <a:lnSpc>
                          <a:spcPct val="115000"/>
                        </a:lnSpc>
                        <a:spcAft>
                          <a:spcPts val="1000"/>
                        </a:spcAft>
                      </a:pPr>
                      <a:r>
                        <a:rPr lang="ru-RU" sz="2400" u="sng" dirty="0">
                          <a:solidFill>
                            <a:schemeClr val="tx1"/>
                          </a:solidFill>
                          <a:effectLst/>
                        </a:rPr>
                        <a:t> </a:t>
                      </a:r>
                      <a:endParaRPr lang="ru-RU" sz="2400" dirty="0">
                        <a:solidFill>
                          <a:schemeClr val="tx1"/>
                        </a:solidFill>
                        <a:effectLst/>
                        <a:latin typeface="Times New Roman" pitchFamily="18" charset="0"/>
                        <a:ea typeface="Calibri"/>
                        <a:cs typeface="Times New Roman" pitchFamily="18" charset="0"/>
                      </a:endParaRPr>
                    </a:p>
                  </a:txBody>
                  <a:tcPr marL="68580" marR="68580" marT="0" marB="0">
                    <a:solidFill>
                      <a:schemeClr val="accent5">
                        <a:lumMod val="60000"/>
                        <a:lumOff val="40000"/>
                      </a:schemeClr>
                    </a:solidFill>
                  </a:tcPr>
                </a:tc>
                <a:tc>
                  <a:txBody>
                    <a:bodyPr/>
                    <a:lstStyle/>
                    <a:p>
                      <a:pPr algn="l">
                        <a:spcAft>
                          <a:spcPts val="1500"/>
                        </a:spcAft>
                      </a:pPr>
                      <a:r>
                        <a:rPr lang="en-US" sz="2400" u="sng" dirty="0">
                          <a:solidFill>
                            <a:schemeClr val="tx1"/>
                          </a:solidFill>
                          <a:effectLst/>
                        </a:rPr>
                        <a:t>Has more disadvantages, than </a:t>
                      </a:r>
                      <a:r>
                        <a:rPr lang="en-US" sz="2400" u="sng" dirty="0" smtClean="0">
                          <a:solidFill>
                            <a:schemeClr val="tx1"/>
                          </a:solidFill>
                          <a:effectLst/>
                        </a:rPr>
                        <a:t>advantages</a:t>
                      </a:r>
                      <a:endParaRPr lang="uk-UA" sz="2400" u="sng" dirty="0" smtClean="0">
                        <a:solidFill>
                          <a:schemeClr val="tx1"/>
                        </a:solidFill>
                        <a:effectLst/>
                      </a:endParaRPr>
                    </a:p>
                    <a:p>
                      <a:pPr algn="l">
                        <a:spcAft>
                          <a:spcPts val="1500"/>
                        </a:spcAft>
                      </a:pPr>
                      <a:endParaRPr lang="ru-RU" sz="2400" dirty="0">
                        <a:solidFill>
                          <a:schemeClr val="tx1"/>
                        </a:solidFill>
                        <a:effectLst/>
                      </a:endParaRPr>
                    </a:p>
                    <a:p>
                      <a:pPr algn="l">
                        <a:spcAft>
                          <a:spcPts val="1500"/>
                        </a:spcAft>
                      </a:pPr>
                      <a:r>
                        <a:rPr lang="en-US" sz="2400" u="sng" dirty="0">
                          <a:solidFill>
                            <a:schemeClr val="tx1"/>
                          </a:solidFill>
                          <a:effectLst/>
                        </a:rPr>
                        <a:t>Because…</a:t>
                      </a:r>
                      <a:endParaRPr lang="ru-RU" sz="2400" dirty="0">
                        <a:solidFill>
                          <a:schemeClr val="tx1"/>
                        </a:solidFill>
                        <a:effectLst/>
                        <a:latin typeface="Times New Roman" pitchFamily="18" charset="0"/>
                        <a:ea typeface="Calibri"/>
                        <a:cs typeface="Times New Roman" pitchFamily="18" charset="0"/>
                      </a:endParaRPr>
                    </a:p>
                  </a:txBody>
                  <a:tcPr marL="68580" marR="68580" marT="0" marB="0">
                    <a:solidFill>
                      <a:srgbClr val="FFD54F"/>
                    </a:solidFill>
                  </a:tcPr>
                </a:tc>
                <a:extLst>
                  <a:ext uri="{0D108BD9-81ED-4DB2-BD59-A6C34878D82A}">
                    <a16:rowId xmlns:a16="http://schemas.microsoft.com/office/drawing/2014/main" xmlns="" val="10000"/>
                  </a:ext>
                </a:extLst>
              </a:tr>
            </a:tbl>
          </a:graphicData>
        </a:graphic>
      </p:graphicFrame>
    </p:spTree>
    <p:extLst>
      <p:ext uri="{BB962C8B-B14F-4D97-AF65-F5344CB8AC3E}">
        <p14:creationId xmlns:p14="http://schemas.microsoft.com/office/powerpoint/2010/main" xmlns="" val="2714260468"/>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636</TotalTime>
  <Words>1073</Words>
  <Application>Microsoft Office PowerPoint</Application>
  <PresentationFormat>Экран (4:3)</PresentationFormat>
  <Paragraphs>125</Paragraphs>
  <Slides>18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Conclusion</vt:lpstr>
      <vt:lpstr>Слайд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Татьяна</dc:creator>
  <cp:lastModifiedBy>Владимир</cp:lastModifiedBy>
  <cp:revision>47</cp:revision>
  <dcterms:created xsi:type="dcterms:W3CDTF">2019-10-07T15:45:55Z</dcterms:created>
  <dcterms:modified xsi:type="dcterms:W3CDTF">2019-10-24T19:17:51Z</dcterms:modified>
</cp:coreProperties>
</file>