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4" r:id="rId2"/>
    <p:sldMasterId id="2147483696" r:id="rId3"/>
  </p:sldMasterIdLst>
  <p:notesMasterIdLst>
    <p:notesMasterId r:id="rId32"/>
  </p:notesMasterIdLst>
  <p:sldIdLst>
    <p:sldId id="281" r:id="rId4"/>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82" r:id="rId21"/>
    <p:sldId id="272" r:id="rId22"/>
    <p:sldId id="273" r:id="rId23"/>
    <p:sldId id="276" r:id="rId24"/>
    <p:sldId id="277" r:id="rId25"/>
    <p:sldId id="278" r:id="rId26"/>
    <p:sldId id="279" r:id="rId27"/>
    <p:sldId id="280" r:id="rId28"/>
    <p:sldId id="283" r:id="rId29"/>
    <p:sldId id="274" r:id="rId30"/>
    <p:sldId id="284"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1" d="100"/>
          <a:sy n="61" d="100"/>
        </p:scale>
        <p:origin x="-1542" y="-84"/>
      </p:cViewPr>
      <p:guideLst>
        <p:guide orient="horz" pos="2160"/>
        <p:guide pos="2880"/>
      </p:guideLst>
    </p:cSldViewPr>
  </p:slideViewPr>
  <p:notesTextViewPr>
    <p:cViewPr>
      <p:scale>
        <a:sx n="1" d="1"/>
        <a:sy n="1" d="1"/>
      </p:scale>
      <p:origin x="0" y="0"/>
    </p:cViewPr>
  </p:notesTextViewPr>
  <p:sorterViewPr>
    <p:cViewPr>
      <p:scale>
        <a:sx n="100" d="100"/>
        <a:sy n="100" d="100"/>
      </p:scale>
      <p:origin x="0" y="-130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86069A-2293-4980-ABBE-CE1C867D08D4}" type="datetimeFigureOut">
              <a:rPr lang="ru-RU" smtClean="0"/>
              <a:t>13.09.2018</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BC979B-F059-47BC-8480-7025EBCE1F16}" type="slidenum">
              <a:rPr lang="ru-RU" smtClean="0"/>
              <a:t>‹#›</a:t>
            </a:fld>
            <a:endParaRPr lang="ru-RU"/>
          </a:p>
        </p:txBody>
      </p:sp>
    </p:spTree>
    <p:extLst>
      <p:ext uri="{BB962C8B-B14F-4D97-AF65-F5344CB8AC3E}">
        <p14:creationId xmlns:p14="http://schemas.microsoft.com/office/powerpoint/2010/main" val="3878165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C5BC979B-F059-47BC-8480-7025EBCE1F16}" type="slidenum">
              <a:rPr lang="ru-RU" smtClean="0"/>
              <a:t>6</a:t>
            </a:fld>
            <a:endParaRPr lang="ru-RU"/>
          </a:p>
        </p:txBody>
      </p:sp>
    </p:spTree>
    <p:extLst>
      <p:ext uri="{BB962C8B-B14F-4D97-AF65-F5344CB8AC3E}">
        <p14:creationId xmlns:p14="http://schemas.microsoft.com/office/powerpoint/2010/main" val="16512719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ru-RU" smtClean="0"/>
              <a:t>Образец заголовка</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bwMode="white"/>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bwMode="white"/>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EF24AE16-EC46-4E67-8054-C46BE89FF783}" type="datetimeFigureOut">
              <a:rPr lang="ru-RU" smtClean="0"/>
              <a:t>13.09.2018</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895AA242-9802-4577-9C81-D173CB3E9842}"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5AA242-9802-4577-9C81-D173CB3E9842}"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EF24AE16-EC46-4E67-8054-C46BE89FF783}" type="datetimeFigureOut">
              <a:rPr lang="ru-RU" smtClean="0"/>
              <a:t>13.09.2018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EF24AE16-EC46-4E67-8054-C46BE89FF783}" type="datetimeFigureOut">
              <a:rPr lang="ru-RU" smtClean="0"/>
              <a:t>13.09.2018</a:t>
            </a:fld>
            <a:endParaRPr lang="ru-RU"/>
          </a:p>
        </p:txBody>
      </p:sp>
      <p:sp>
        <p:nvSpPr>
          <p:cNvPr id="8" name="Номер слайда 7"/>
          <p:cNvSpPr>
            <a:spLocks noGrp="1"/>
          </p:cNvSpPr>
          <p:nvPr>
            <p:ph type="sldNum" sz="quarter" idx="11"/>
          </p:nvPr>
        </p:nvSpPr>
        <p:spPr/>
        <p:txBody>
          <a:bodyPr/>
          <a:lstStyle/>
          <a:p>
            <a:fld id="{895AA242-9802-4577-9C81-D173CB3E9842}" type="slidenum">
              <a:rPr lang="ru-RU" smtClean="0"/>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F24AE16-EC46-4E67-8054-C46BE89FF783}" type="datetimeFigureOut">
              <a:rPr lang="ru-RU" smtClean="0"/>
              <a:t>13.09.2018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895AA242-9802-4577-9C81-D173CB3E9842}"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EF24AE16-EC46-4E67-8054-C46BE89FF783}" type="datetimeFigureOut">
              <a:rPr lang="ru-RU" smtClean="0"/>
              <a:t>13.09.2018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ru-RU"/>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95AA242-9802-4577-9C81-D173CB3E9842}" type="slidenum">
              <a:rPr lang="ru-RU" smtClean="0"/>
              <a:t>‹#›</a:t>
            </a:fld>
            <a:endParaRPr lang="ru-RU"/>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sp>
        <p:nvSpPr>
          <p:cNvPr id="11" name="Title 10"/>
          <p:cNvSpPr>
            <a:spLocks noGrp="1"/>
          </p:cNvSpPr>
          <p:nvPr>
            <p:ph type="title"/>
          </p:nvPr>
        </p:nvSpPr>
        <p:spPr/>
        <p:txBody>
          <a:bodyPr/>
          <a:lstStyle/>
          <a:p>
            <a:r>
              <a:rPr lang="ru-RU" smtClean="0"/>
              <a:t>Образец заголовка</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
        <p:nvSpPr>
          <p:cNvPr id="12" name="Title 11"/>
          <p:cNvSpPr>
            <a:spLocks noGrp="1"/>
          </p:cNvSpPr>
          <p:nvPr>
            <p:ph type="title"/>
          </p:nvPr>
        </p:nvSpPr>
        <p:spPr/>
        <p:txBody>
          <a:bodyPr/>
          <a:lstStyle>
            <a:lvl1pPr>
              <a:defRPr>
                <a:solidFill>
                  <a:schemeClr val="tx2"/>
                </a:solidFill>
              </a:defRPr>
            </a:lvl1pPr>
          </a:lstStyle>
          <a:p>
            <a:r>
              <a:rPr lang="ru-RU" smtClean="0"/>
              <a:t>Образец заголовка</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F24AE16-EC46-4E67-8054-C46BE89FF783}" type="datetimeFigureOut">
              <a:rPr lang="ru-RU" smtClean="0"/>
              <a:t>13.09.2018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95AA242-9802-4577-9C81-D173CB3E9842}" type="slidenum">
              <a:rPr lang="ru-RU" smtClean="0"/>
              <a:t>‹#›</a:t>
            </a:fld>
            <a:endParaRPr lang="ru-RU"/>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F24AE16-EC46-4E67-8054-C46BE89FF783}" type="datetimeFigureOut">
              <a:rPr lang="ru-RU" smtClean="0"/>
              <a:t>13.09.2018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95AA242-9802-4577-9C81-D173CB3E9842}" type="slidenum">
              <a:rPr lang="ru-RU" smtClean="0"/>
              <a:t>‹#›</a:t>
            </a:fld>
            <a:endParaRPr lang="ru-RU"/>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24AE16-EC46-4E67-8054-C46BE89FF783}" type="datetimeFigureOut">
              <a:rPr lang="ru-RU" smtClean="0"/>
              <a:t>13.09.2018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ru-RU" smtClean="0"/>
              <a:t>Образец заголовка</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ru-RU" smtClean="0"/>
              <a:t>Образец заголовка</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EF24AE16-EC46-4E67-8054-C46BE89FF783}" type="datetimeFigureOut">
              <a:rPr lang="ru-RU" smtClean="0"/>
              <a:t>13.09.2018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95AA242-9802-4577-9C81-D173CB3E9842}" type="slidenum">
              <a:rPr lang="ru-RU" smtClean="0"/>
              <a:t>‹#›</a:t>
            </a:fld>
            <a:endParaRPr lang="ru-RU"/>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
        <p:nvSpPr>
          <p:cNvPr id="12" name="Content Placeholder 11"/>
          <p:cNvSpPr>
            <a:spLocks noGrp="1"/>
          </p:cNvSpPr>
          <p:nvPr>
            <p:ph sz="quarter" idx="14"/>
          </p:nvPr>
        </p:nvSpPr>
        <p:spPr>
          <a:xfrm>
            <a:off x="4648200" y="2438400"/>
            <a:ext cx="3124200" cy="3124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EF24AE16-EC46-4E67-8054-C46BE89FF783}" type="datetimeFigureOut">
              <a:rPr lang="ru-RU" smtClean="0"/>
              <a:t>13.09.2018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EF24AE16-EC46-4E67-8054-C46BE89FF783}" type="datetimeFigureOut">
              <a:rPr lang="ru-RU" smtClean="0"/>
              <a:t>13.09.2018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95AA242-9802-4577-9C81-D173CB3E9842}" type="slidenum">
              <a:rPr lang="ru-RU" smtClean="0"/>
              <a:t>‹#›</a:t>
            </a:fld>
            <a:endParaRPr lang="ru-RU"/>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
        <p:nvSpPr>
          <p:cNvPr id="9" name="Content Placeholder 8"/>
          <p:cNvSpPr>
            <a:spLocks noGrp="1"/>
          </p:cNvSpPr>
          <p:nvPr>
            <p:ph sz="quarter" idx="13"/>
          </p:nvPr>
        </p:nvSpPr>
        <p:spPr>
          <a:xfrm>
            <a:off x="1371600" y="1676400"/>
            <a:ext cx="3276600" cy="3505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ru-RU" smtClean="0"/>
              <a:t>Образец заголовка</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EF24AE16-EC46-4E67-8054-C46BE89FF783}" type="datetimeFigureOut">
              <a:rPr lang="ru-RU" smtClean="0"/>
              <a:t>13.09.2018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95AA242-9802-4577-9C81-D173CB3E9842}"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EF24AE16-EC46-4E67-8054-C46BE89FF783}" type="datetimeFigureOut">
              <a:rPr lang="ru-RU" smtClean="0"/>
              <a:t>13.09.2018</a:t>
            </a:fld>
            <a:endParaRPr lang="ru-RU"/>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ru-RU"/>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895AA242-9802-4577-9C81-D173CB3E984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F24AE16-EC46-4E67-8054-C46BE89FF783}" type="datetimeFigureOut">
              <a:rPr lang="ru-RU" smtClean="0"/>
              <a:t>13.09.2018</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95AA242-9802-4577-9C81-D173CB3E9842}"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EF24AE16-EC46-4E67-8054-C46BE89FF783}" type="datetimeFigureOut">
              <a:rPr lang="ru-RU" smtClean="0"/>
              <a:t>13.09.2018</a:t>
            </a:fld>
            <a:endParaRPr lang="ru-RU"/>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ru-RU"/>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895AA242-9802-4577-9C81-D173CB3E9842}"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9.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hyperlink" Target="https://www.youtube.com/watch?v=RDPT2e26SgY"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learningapps.org/display?v=pvufsygtt15"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a:ln>
            <a:noFill/>
          </a:ln>
          <a:effectLst>
            <a:softEdge rad="112500"/>
          </a:effectLst>
        </p:spPr>
      </p:pic>
      <p:pic>
        <p:nvPicPr>
          <p:cNvPr id="5" name="Nino Rota - Romeo i Dzhul'ett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88424" y="6021288"/>
            <a:ext cx="609600" cy="609600"/>
          </a:xfrm>
          <a:prstGeom prst="rect">
            <a:avLst/>
          </a:prstGeom>
        </p:spPr>
      </p:pic>
    </p:spTree>
    <p:extLst>
      <p:ext uri="{BB962C8B-B14F-4D97-AF65-F5344CB8AC3E}">
        <p14:creationId xmlns:p14="http://schemas.microsoft.com/office/powerpoint/2010/main" val="215537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5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rmAutofit/>
          </a:bodyPr>
          <a:lstStyle/>
          <a:p>
            <a:r>
              <a:rPr lang="en-US" dirty="0" smtClean="0"/>
              <a:t/>
            </a:r>
            <a:br>
              <a:rPr lang="en-US" dirty="0" smtClean="0"/>
            </a:br>
            <a:endParaRPr lang="ru-RU" dirty="0"/>
          </a:p>
        </p:txBody>
      </p:sp>
      <p:sp>
        <p:nvSpPr>
          <p:cNvPr id="16" name="Текст 15"/>
          <p:cNvSpPr>
            <a:spLocks noGrp="1"/>
          </p:cNvSpPr>
          <p:nvPr>
            <p:ph type="body" idx="2"/>
          </p:nvPr>
        </p:nvSpPr>
        <p:spPr>
          <a:xfrm>
            <a:off x="214282" y="357166"/>
            <a:ext cx="8715436" cy="623562"/>
          </a:xfrm>
        </p:spPr>
        <p:txBody>
          <a:bodyPr>
            <a:noAutofit/>
          </a:bodyPr>
          <a:lstStyle/>
          <a:p>
            <a:pPr algn="ctr"/>
            <a:r>
              <a:rPr lang="en-US" sz="5400" b="1" dirty="0" smtClean="0">
                <a:solidFill>
                  <a:schemeClr val="tx2"/>
                </a:solidFill>
                <a:latin typeface="Algerian" pitchFamily="82" charset="0"/>
                <a:ea typeface="+mj-ea"/>
                <a:cs typeface="+mj-cs"/>
              </a:rPr>
              <a:t>Stratford-on-Avon</a:t>
            </a:r>
            <a:endParaRPr lang="ru-RU" sz="5400" b="1" dirty="0">
              <a:solidFill>
                <a:schemeClr val="tx2"/>
              </a:solidFill>
              <a:latin typeface="Algerian" pitchFamily="82" charset="0"/>
              <a:ea typeface="+mj-ea"/>
              <a:cs typeface="+mj-cs"/>
            </a:endParaRPr>
          </a:p>
        </p:txBody>
      </p:sp>
      <p:pic>
        <p:nvPicPr>
          <p:cNvPr id="17" name="Содержимое 16" descr="repphoto_4230_4710.jpg"/>
          <p:cNvPicPr>
            <a:picLocks noGrp="1" noChangeAspect="1"/>
          </p:cNvPicPr>
          <p:nvPr>
            <p:ph sz="half" idx="1"/>
          </p:nvPr>
        </p:nvPicPr>
        <p:blipFill>
          <a:blip r:embed="rId2" cstate="print"/>
          <a:stretch>
            <a:fillRect/>
          </a:stretch>
        </p:blipFill>
        <p:spPr>
          <a:xfrm>
            <a:off x="0" y="1583524"/>
            <a:ext cx="6000792" cy="4376758"/>
          </a:xfrm>
          <a:prstGeom prst="rect">
            <a:avLst/>
          </a:prstGeom>
        </p:spPr>
      </p:pic>
      <p:pic>
        <p:nvPicPr>
          <p:cNvPr id="6" name="Рисунок 5" descr="birthroom.jpg"/>
          <p:cNvPicPr>
            <a:picLocks noChangeAspect="1"/>
          </p:cNvPicPr>
          <p:nvPr/>
        </p:nvPicPr>
        <p:blipFill>
          <a:blip r:embed="rId3" cstate="print"/>
          <a:stretch>
            <a:fillRect/>
          </a:stretch>
        </p:blipFill>
        <p:spPr>
          <a:xfrm>
            <a:off x="6363656" y="1268760"/>
            <a:ext cx="2745383" cy="2503143"/>
          </a:xfrm>
          <a:prstGeom prst="rect">
            <a:avLst/>
          </a:prstGeom>
        </p:spPr>
      </p:pic>
      <p:pic>
        <p:nvPicPr>
          <p:cNvPr id="7" name="Рисунок 6" descr="repphoto_4222_4348.jpg"/>
          <p:cNvPicPr>
            <a:picLocks noChangeAspect="1"/>
          </p:cNvPicPr>
          <p:nvPr/>
        </p:nvPicPr>
        <p:blipFill>
          <a:blip r:embed="rId4" cstate="print"/>
          <a:stretch>
            <a:fillRect/>
          </a:stretch>
        </p:blipFill>
        <p:spPr>
          <a:xfrm>
            <a:off x="5930956" y="3771903"/>
            <a:ext cx="3214710" cy="3086097"/>
          </a:xfrm>
          <a:prstGeom prst="rect">
            <a:avLst/>
          </a:prstGeom>
        </p:spPr>
      </p:pic>
    </p:spTree>
    <p:extLst>
      <p:ext uri="{BB962C8B-B14F-4D97-AF65-F5344CB8AC3E}">
        <p14:creationId xmlns:p14="http://schemas.microsoft.com/office/powerpoint/2010/main" val="2441973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200" y="357166"/>
            <a:ext cx="8115328" cy="1143008"/>
          </a:xfrm>
        </p:spPr>
        <p:txBody>
          <a:bodyPr>
            <a:normAutofit/>
          </a:bodyPr>
          <a:lstStyle/>
          <a:p>
            <a:r>
              <a:rPr lang="en-US" sz="5400" dirty="0" smtClean="0"/>
              <a:t>      </a:t>
            </a:r>
            <a:r>
              <a:rPr lang="en-US" sz="5400" dirty="0" smtClean="0">
                <a:solidFill>
                  <a:schemeClr val="tx2"/>
                </a:solidFill>
                <a:latin typeface="Algerian" pitchFamily="82" charset="0"/>
              </a:rPr>
              <a:t>Grammar  school</a:t>
            </a:r>
            <a:endParaRPr lang="ru-RU" sz="5400" dirty="0">
              <a:solidFill>
                <a:schemeClr val="tx2"/>
              </a:solidFill>
            </a:endParaRPr>
          </a:p>
        </p:txBody>
      </p:sp>
      <p:sp>
        <p:nvSpPr>
          <p:cNvPr id="7" name="Текст 6"/>
          <p:cNvSpPr>
            <a:spLocks noGrp="1"/>
          </p:cNvSpPr>
          <p:nvPr>
            <p:ph type="body" idx="2"/>
          </p:nvPr>
        </p:nvSpPr>
        <p:spPr>
          <a:xfrm>
            <a:off x="428596" y="5715016"/>
            <a:ext cx="8143932" cy="914400"/>
          </a:xfrm>
        </p:spPr>
        <p:txBody>
          <a:bodyPr>
            <a:normAutofit lnSpcReduction="10000"/>
          </a:bodyPr>
          <a:lstStyle/>
          <a:p>
            <a:r>
              <a:rPr lang="en-US" sz="3200" dirty="0" smtClean="0"/>
              <a:t>In his childhood William probably attended the Stratford Grammar School</a:t>
            </a:r>
            <a:endParaRPr lang="ru-RU" sz="3200" dirty="0"/>
          </a:p>
        </p:txBody>
      </p:sp>
      <p:pic>
        <p:nvPicPr>
          <p:cNvPr id="8" name="Содержимое 7" descr="guildandschool.jpg"/>
          <p:cNvPicPr>
            <a:picLocks noGrp="1" noChangeAspect="1"/>
          </p:cNvPicPr>
          <p:nvPr>
            <p:ph sz="half" idx="1"/>
          </p:nvPr>
        </p:nvPicPr>
        <p:blipFill>
          <a:blip r:embed="rId2" cstate="print"/>
          <a:stretch>
            <a:fillRect/>
          </a:stretch>
        </p:blipFill>
        <p:spPr>
          <a:xfrm>
            <a:off x="285720" y="1357298"/>
            <a:ext cx="5143536" cy="3857652"/>
          </a:xfrm>
          <a:prstGeom prst="rect">
            <a:avLst/>
          </a:prstGeom>
        </p:spPr>
      </p:pic>
      <p:pic>
        <p:nvPicPr>
          <p:cNvPr id="6" name="Рисунок 5" descr="grammar school.jpg"/>
          <p:cNvPicPr>
            <a:picLocks noChangeAspect="1"/>
          </p:cNvPicPr>
          <p:nvPr/>
        </p:nvPicPr>
        <p:blipFill>
          <a:blip r:embed="rId3" cstate="print"/>
          <a:stretch>
            <a:fillRect/>
          </a:stretch>
        </p:blipFill>
        <p:spPr>
          <a:xfrm>
            <a:off x="5429256" y="2000240"/>
            <a:ext cx="3500462" cy="3143272"/>
          </a:xfrm>
          <a:prstGeom prst="rect">
            <a:avLst/>
          </a:prstGeom>
        </p:spPr>
      </p:pic>
    </p:spTree>
    <p:extLst>
      <p:ext uri="{BB962C8B-B14F-4D97-AF65-F5344CB8AC3E}">
        <p14:creationId xmlns:p14="http://schemas.microsoft.com/office/powerpoint/2010/main" val="3629065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Заголовок 13"/>
          <p:cNvSpPr>
            <a:spLocks noGrp="1"/>
          </p:cNvSpPr>
          <p:nvPr>
            <p:ph type="title"/>
          </p:nvPr>
        </p:nvSpPr>
        <p:spPr>
          <a:xfrm>
            <a:off x="457200" y="273050"/>
            <a:ext cx="8229600" cy="869934"/>
          </a:xfrm>
        </p:spPr>
        <p:txBody>
          <a:bodyPr>
            <a:normAutofit fontScale="90000"/>
          </a:bodyPr>
          <a:lstStyle/>
          <a:p>
            <a:r>
              <a:rPr lang="en-US" b="1" dirty="0" smtClean="0">
                <a:solidFill>
                  <a:schemeClr val="tx2"/>
                </a:solidFill>
                <a:latin typeface="Algerian" pitchFamily="82" charset="0"/>
              </a:rPr>
              <a:t>MONUMENTS TO SHAKEAPEARE</a:t>
            </a:r>
            <a:endParaRPr lang="ru-RU" b="1" dirty="0">
              <a:solidFill>
                <a:schemeClr val="tx2"/>
              </a:solidFill>
            </a:endParaRPr>
          </a:p>
        </p:txBody>
      </p:sp>
      <p:sp>
        <p:nvSpPr>
          <p:cNvPr id="15" name="Текст 14"/>
          <p:cNvSpPr>
            <a:spLocks noGrp="1"/>
          </p:cNvSpPr>
          <p:nvPr>
            <p:ph type="body" idx="1"/>
          </p:nvPr>
        </p:nvSpPr>
        <p:spPr>
          <a:xfrm>
            <a:off x="457200" y="5072074"/>
            <a:ext cx="4040188" cy="1252526"/>
          </a:xfrm>
        </p:spPr>
        <p:txBody>
          <a:bodyPr>
            <a:normAutofit/>
          </a:bodyPr>
          <a:lstStyle/>
          <a:p>
            <a:r>
              <a:rPr lang="en-US" dirty="0" smtClean="0"/>
              <a:t>Shakespeare’s Monument</a:t>
            </a:r>
          </a:p>
          <a:p>
            <a:r>
              <a:rPr lang="en-US" dirty="0" smtClean="0"/>
              <a:t>In Westminster Abbey</a:t>
            </a:r>
            <a:endParaRPr lang="ru-RU" dirty="0"/>
          </a:p>
        </p:txBody>
      </p:sp>
      <p:sp>
        <p:nvSpPr>
          <p:cNvPr id="16" name="Текст 15"/>
          <p:cNvSpPr>
            <a:spLocks noGrp="1"/>
          </p:cNvSpPr>
          <p:nvPr>
            <p:ph type="body" sz="half" idx="3"/>
          </p:nvPr>
        </p:nvSpPr>
        <p:spPr>
          <a:xfrm>
            <a:off x="4857752" y="5486400"/>
            <a:ext cx="4071966" cy="1085872"/>
          </a:xfrm>
        </p:spPr>
        <p:txBody>
          <a:bodyPr>
            <a:normAutofit/>
          </a:bodyPr>
          <a:lstStyle/>
          <a:p>
            <a:r>
              <a:rPr lang="en-US" dirty="0" smtClean="0"/>
              <a:t>Shakespeare’s Monument in Stratford-on- Avon</a:t>
            </a:r>
            <a:endParaRPr lang="ru-RU" dirty="0"/>
          </a:p>
        </p:txBody>
      </p:sp>
      <p:pic>
        <p:nvPicPr>
          <p:cNvPr id="13" name="Содержимое 12" descr="shakespeare's monument.jpg"/>
          <p:cNvPicPr>
            <a:picLocks noGrp="1" noChangeAspect="1"/>
          </p:cNvPicPr>
          <p:nvPr>
            <p:ph sz="quarter" idx="2"/>
          </p:nvPr>
        </p:nvPicPr>
        <p:blipFill>
          <a:blip r:embed="rId2" cstate="print"/>
          <a:stretch>
            <a:fillRect/>
          </a:stretch>
        </p:blipFill>
        <p:spPr>
          <a:xfrm>
            <a:off x="5286380" y="1285860"/>
            <a:ext cx="2623247" cy="4000528"/>
          </a:xfrm>
          <a:prstGeom prst="rect">
            <a:avLst/>
          </a:prstGeom>
        </p:spPr>
      </p:pic>
      <p:pic>
        <p:nvPicPr>
          <p:cNvPr id="10" name="Содержимое 9" descr="monument in Abbey.jpg"/>
          <p:cNvPicPr>
            <a:picLocks noGrp="1" noChangeAspect="1"/>
          </p:cNvPicPr>
          <p:nvPr>
            <p:ph sz="quarter" idx="4"/>
          </p:nvPr>
        </p:nvPicPr>
        <p:blipFill>
          <a:blip r:embed="rId3" cstate="print"/>
          <a:stretch>
            <a:fillRect/>
          </a:stretch>
        </p:blipFill>
        <p:spPr>
          <a:xfrm>
            <a:off x="500034" y="1428736"/>
            <a:ext cx="4040188" cy="3286148"/>
          </a:xfrm>
          <a:prstGeom prst="rect">
            <a:avLst/>
          </a:prstGeom>
        </p:spPr>
      </p:pic>
    </p:spTree>
    <p:extLst>
      <p:ext uri="{BB962C8B-B14F-4D97-AF65-F5344CB8AC3E}">
        <p14:creationId xmlns:p14="http://schemas.microsoft.com/office/powerpoint/2010/main" val="17712340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b="1" dirty="0" smtClean="0">
                <a:latin typeface="Rockwell Extra Bold" pitchFamily="18" charset="0"/>
              </a:rPr>
              <a:t>           </a:t>
            </a:r>
            <a:r>
              <a:rPr lang="en-US" b="1" dirty="0" smtClean="0">
                <a:solidFill>
                  <a:schemeClr val="tx2"/>
                </a:solidFill>
                <a:latin typeface="Algerian" pitchFamily="82" charset="0"/>
              </a:rPr>
              <a:t>C O M E D I E S</a:t>
            </a:r>
            <a:endParaRPr lang="ru-RU" b="1" dirty="0">
              <a:solidFill>
                <a:schemeClr val="tx2"/>
              </a:solidFill>
            </a:endParaRPr>
          </a:p>
        </p:txBody>
      </p:sp>
      <p:pic>
        <p:nvPicPr>
          <p:cNvPr id="8" name="Рисунок 7" descr="сон в летнюю ночь.jpg"/>
          <p:cNvPicPr>
            <a:picLocks noChangeAspect="1"/>
          </p:cNvPicPr>
          <p:nvPr/>
        </p:nvPicPr>
        <p:blipFill>
          <a:blip r:embed="rId2" cstate="print"/>
          <a:stretch>
            <a:fillRect/>
          </a:stretch>
        </p:blipFill>
        <p:spPr>
          <a:xfrm>
            <a:off x="2915816" y="1384945"/>
            <a:ext cx="3286116" cy="5143512"/>
          </a:xfrm>
          <a:prstGeom prst="rect">
            <a:avLst/>
          </a:prstGeom>
        </p:spPr>
      </p:pic>
      <p:sp>
        <p:nvSpPr>
          <p:cNvPr id="9" name="TextBox 8"/>
          <p:cNvSpPr txBox="1"/>
          <p:nvPr/>
        </p:nvSpPr>
        <p:spPr>
          <a:xfrm>
            <a:off x="2819194" y="1400013"/>
            <a:ext cx="3357586" cy="461665"/>
          </a:xfrm>
          <a:prstGeom prst="rect">
            <a:avLst/>
          </a:prstGeom>
          <a:noFill/>
        </p:spPr>
        <p:txBody>
          <a:bodyPr wrap="square" rtlCol="0">
            <a:spAutoFit/>
          </a:bodyPr>
          <a:lstStyle/>
          <a:p>
            <a:r>
              <a:rPr lang="ru-RU" sz="2400" b="1" dirty="0" smtClean="0"/>
              <a:t>Сон в летнюю ночь</a:t>
            </a:r>
            <a:endParaRPr lang="ru-RU" sz="2400" b="1" dirty="0"/>
          </a:p>
        </p:txBody>
      </p:sp>
      <p:pic>
        <p:nvPicPr>
          <p:cNvPr id="10" name="Picture 2"/>
          <p:cNvPicPr>
            <a:picLocks noChangeAspect="1" noChangeArrowheads="1"/>
          </p:cNvPicPr>
          <p:nvPr/>
        </p:nvPicPr>
        <p:blipFill>
          <a:blip r:embed="rId3"/>
          <a:srcRect/>
          <a:stretch>
            <a:fillRect/>
          </a:stretch>
        </p:blipFill>
        <p:spPr bwMode="auto">
          <a:xfrm>
            <a:off x="6516216" y="1636559"/>
            <a:ext cx="2444750" cy="4578350"/>
          </a:xfrm>
          <a:prstGeom prst="rect">
            <a:avLst/>
          </a:prstGeom>
          <a:noFill/>
        </p:spPr>
      </p:pic>
      <p:pic>
        <p:nvPicPr>
          <p:cNvPr id="11" name="Picture 2"/>
          <p:cNvPicPr>
            <a:picLocks noChangeAspect="1" noChangeArrowheads="1"/>
          </p:cNvPicPr>
          <p:nvPr/>
        </p:nvPicPr>
        <p:blipFill>
          <a:blip r:embed="rId4"/>
          <a:srcRect/>
          <a:stretch>
            <a:fillRect/>
          </a:stretch>
        </p:blipFill>
        <p:spPr bwMode="auto">
          <a:xfrm rot="21422534">
            <a:off x="127139" y="1554459"/>
            <a:ext cx="2378075" cy="4602162"/>
          </a:xfrm>
          <a:prstGeom prst="rect">
            <a:avLst/>
          </a:prstGeom>
          <a:noFill/>
        </p:spPr>
      </p:pic>
    </p:spTree>
    <p:extLst>
      <p:ext uri="{BB962C8B-B14F-4D97-AF65-F5344CB8AC3E}">
        <p14:creationId xmlns:p14="http://schemas.microsoft.com/office/powerpoint/2010/main" val="1995144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heel(1)">
                                      <p:cBhvr>
                                        <p:cTn id="1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285728"/>
            <a:ext cx="4608512" cy="928694"/>
          </a:xfrm>
        </p:spPr>
        <p:txBody>
          <a:bodyPr>
            <a:normAutofit/>
          </a:bodyPr>
          <a:lstStyle/>
          <a:p>
            <a:r>
              <a:rPr lang="en-US" sz="4400" b="1" dirty="0" smtClean="0">
                <a:solidFill>
                  <a:schemeClr val="tx2"/>
                </a:solidFill>
                <a:latin typeface="Algerian" pitchFamily="82" charset="0"/>
              </a:rPr>
              <a:t>T R A G E D I E S</a:t>
            </a:r>
            <a:endParaRPr lang="ru-RU" sz="4400" b="1" dirty="0">
              <a:solidFill>
                <a:schemeClr val="tx2"/>
              </a:solidFill>
            </a:endParaRPr>
          </a:p>
        </p:txBody>
      </p:sp>
      <p:pic>
        <p:nvPicPr>
          <p:cNvPr id="5" name="Рисунок 4" descr="hamlet.jpg"/>
          <p:cNvPicPr>
            <a:picLocks noChangeAspect="1"/>
          </p:cNvPicPr>
          <p:nvPr/>
        </p:nvPicPr>
        <p:blipFill>
          <a:blip r:embed="rId2" cstate="print"/>
          <a:stretch>
            <a:fillRect/>
          </a:stretch>
        </p:blipFill>
        <p:spPr>
          <a:xfrm>
            <a:off x="0" y="3000348"/>
            <a:ext cx="2643206" cy="3857652"/>
          </a:xfrm>
          <a:prstGeom prst="rect">
            <a:avLst/>
          </a:prstGeom>
        </p:spPr>
      </p:pic>
      <p:pic>
        <p:nvPicPr>
          <p:cNvPr id="8" name="Рисунок 7" descr="генрих 4.jpg"/>
          <p:cNvPicPr>
            <a:picLocks noChangeAspect="1"/>
          </p:cNvPicPr>
          <p:nvPr/>
        </p:nvPicPr>
        <p:blipFill>
          <a:blip r:embed="rId3" cstate="print"/>
          <a:stretch>
            <a:fillRect/>
          </a:stretch>
        </p:blipFill>
        <p:spPr>
          <a:xfrm>
            <a:off x="2643174" y="1428736"/>
            <a:ext cx="2546230" cy="4143404"/>
          </a:xfrm>
          <a:prstGeom prst="rect">
            <a:avLst/>
          </a:prstGeom>
        </p:spPr>
      </p:pic>
      <p:pic>
        <p:nvPicPr>
          <p:cNvPr id="9" name="Рисунок 8" descr="отелло.jpg"/>
          <p:cNvPicPr>
            <a:picLocks noChangeAspect="1"/>
          </p:cNvPicPr>
          <p:nvPr/>
        </p:nvPicPr>
        <p:blipFill>
          <a:blip r:embed="rId4" cstate="print"/>
          <a:stretch>
            <a:fillRect/>
          </a:stretch>
        </p:blipFill>
        <p:spPr>
          <a:xfrm>
            <a:off x="6524630" y="357166"/>
            <a:ext cx="2619370" cy="3143248"/>
          </a:xfrm>
          <a:prstGeom prst="rect">
            <a:avLst/>
          </a:prstGeom>
        </p:spPr>
      </p:pic>
      <p:sp>
        <p:nvSpPr>
          <p:cNvPr id="7" name="TextBox 6"/>
          <p:cNvSpPr txBox="1"/>
          <p:nvPr/>
        </p:nvSpPr>
        <p:spPr>
          <a:xfrm>
            <a:off x="214282" y="2357430"/>
            <a:ext cx="1857388" cy="369332"/>
          </a:xfrm>
          <a:prstGeom prst="rect">
            <a:avLst/>
          </a:prstGeom>
          <a:noFill/>
        </p:spPr>
        <p:txBody>
          <a:bodyPr wrap="square" rtlCol="0">
            <a:spAutoFit/>
          </a:bodyPr>
          <a:lstStyle/>
          <a:p>
            <a:r>
              <a:rPr lang="en-US" b="1" i="1" dirty="0" smtClean="0"/>
              <a:t>   H A M L E T</a:t>
            </a:r>
            <a:endParaRPr lang="ru-RU" b="1" i="1" dirty="0"/>
          </a:p>
        </p:txBody>
      </p:sp>
      <p:sp>
        <p:nvSpPr>
          <p:cNvPr id="10" name="TextBox 9"/>
          <p:cNvSpPr txBox="1"/>
          <p:nvPr/>
        </p:nvSpPr>
        <p:spPr>
          <a:xfrm>
            <a:off x="3000364" y="5857892"/>
            <a:ext cx="1571636" cy="369332"/>
          </a:xfrm>
          <a:prstGeom prst="rect">
            <a:avLst/>
          </a:prstGeom>
          <a:noFill/>
        </p:spPr>
        <p:txBody>
          <a:bodyPr wrap="square" rtlCol="0">
            <a:spAutoFit/>
          </a:bodyPr>
          <a:lstStyle/>
          <a:p>
            <a:r>
              <a:rPr lang="en-US" b="1" dirty="0" smtClean="0"/>
              <a:t>   </a:t>
            </a:r>
            <a:r>
              <a:rPr lang="en-US" b="1" i="1" dirty="0" smtClean="0"/>
              <a:t>HENRY III </a:t>
            </a:r>
            <a:endParaRPr lang="ru-RU" b="1" i="1" dirty="0"/>
          </a:p>
        </p:txBody>
      </p:sp>
      <p:sp>
        <p:nvSpPr>
          <p:cNvPr id="12" name="TextBox 11"/>
          <p:cNvSpPr txBox="1"/>
          <p:nvPr/>
        </p:nvSpPr>
        <p:spPr>
          <a:xfrm>
            <a:off x="5143504" y="1071546"/>
            <a:ext cx="1357290" cy="400110"/>
          </a:xfrm>
          <a:prstGeom prst="rect">
            <a:avLst/>
          </a:prstGeom>
          <a:noFill/>
        </p:spPr>
        <p:txBody>
          <a:bodyPr wrap="square" rtlCol="0">
            <a:spAutoFit/>
          </a:bodyPr>
          <a:lstStyle/>
          <a:p>
            <a:r>
              <a:rPr lang="en-US" sz="2000" b="1" i="1" dirty="0" smtClean="0"/>
              <a:t>O</a:t>
            </a:r>
            <a:r>
              <a:rPr lang="en-US" b="1" i="1" dirty="0" smtClean="0"/>
              <a:t>THELLO</a:t>
            </a:r>
            <a:endParaRPr lang="ru-RU" b="1" i="1" dirty="0"/>
          </a:p>
        </p:txBody>
      </p:sp>
      <p:sp>
        <p:nvSpPr>
          <p:cNvPr id="13" name="TextBox 12"/>
          <p:cNvSpPr txBox="1"/>
          <p:nvPr/>
        </p:nvSpPr>
        <p:spPr>
          <a:xfrm>
            <a:off x="7929586" y="6072206"/>
            <a:ext cx="1214414" cy="646331"/>
          </a:xfrm>
          <a:prstGeom prst="rect">
            <a:avLst/>
          </a:prstGeom>
          <a:noFill/>
        </p:spPr>
        <p:txBody>
          <a:bodyPr wrap="square" rtlCol="0">
            <a:spAutoFit/>
          </a:bodyPr>
          <a:lstStyle/>
          <a:p>
            <a:r>
              <a:rPr lang="en-US" b="1" i="1" dirty="0" smtClean="0"/>
              <a:t>KING LEAR</a:t>
            </a:r>
            <a:endParaRPr lang="ru-RU" b="1" i="1" dirty="0"/>
          </a:p>
        </p:txBody>
      </p:sp>
      <p:pic>
        <p:nvPicPr>
          <p:cNvPr id="11" name="Содержимое 10" descr="король лир.jpg"/>
          <p:cNvPicPr>
            <a:picLocks noGrp="1" noChangeAspect="1"/>
          </p:cNvPicPr>
          <p:nvPr>
            <p:ph idx="1"/>
          </p:nvPr>
        </p:nvPicPr>
        <p:blipFill>
          <a:blip r:embed="rId5" cstate="print"/>
          <a:stretch>
            <a:fillRect/>
          </a:stretch>
        </p:blipFill>
        <p:spPr>
          <a:xfrm>
            <a:off x="5219800" y="2908537"/>
            <a:ext cx="2695575" cy="3810000"/>
          </a:xfrm>
        </p:spPr>
      </p:pic>
    </p:spTree>
    <p:extLst>
      <p:ext uri="{BB962C8B-B14F-4D97-AF65-F5344CB8AC3E}">
        <p14:creationId xmlns:p14="http://schemas.microsoft.com/office/powerpoint/2010/main" val="12622161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latin typeface="Rockwell Extra Bold" pitchFamily="18" charset="0"/>
              </a:rPr>
              <a:t>        </a:t>
            </a:r>
            <a:r>
              <a:rPr lang="en-US" dirty="0" smtClean="0">
                <a:solidFill>
                  <a:schemeClr val="tx2"/>
                </a:solidFill>
                <a:latin typeface="Algerian" pitchFamily="82" charset="0"/>
              </a:rPr>
              <a:t>Romeo and Juliet</a:t>
            </a:r>
            <a:endParaRPr lang="ru-RU" dirty="0">
              <a:solidFill>
                <a:schemeClr val="tx2"/>
              </a:solidFill>
            </a:endParaRPr>
          </a:p>
        </p:txBody>
      </p:sp>
      <p:pic>
        <p:nvPicPr>
          <p:cNvPr id="9" name="Содержимое 8" descr="sh7.jpg"/>
          <p:cNvPicPr>
            <a:picLocks noGrp="1" noChangeAspect="1"/>
          </p:cNvPicPr>
          <p:nvPr>
            <p:ph idx="1"/>
          </p:nvPr>
        </p:nvPicPr>
        <p:blipFill>
          <a:blip r:embed="rId2" cstate="print"/>
          <a:stretch>
            <a:fillRect/>
          </a:stretch>
        </p:blipFill>
        <p:spPr>
          <a:xfrm>
            <a:off x="2643174" y="4071942"/>
            <a:ext cx="3810000" cy="2523343"/>
          </a:xfrm>
          <a:prstGeom prst="rect">
            <a:avLst/>
          </a:prstGeom>
        </p:spPr>
      </p:pic>
      <p:pic>
        <p:nvPicPr>
          <p:cNvPr id="5" name="Рисунок 4" descr="sh1.jpg"/>
          <p:cNvPicPr>
            <a:picLocks noChangeAspect="1"/>
          </p:cNvPicPr>
          <p:nvPr/>
        </p:nvPicPr>
        <p:blipFill>
          <a:blip r:embed="rId3" cstate="print"/>
          <a:stretch>
            <a:fillRect/>
          </a:stretch>
        </p:blipFill>
        <p:spPr>
          <a:xfrm rot="21138514">
            <a:off x="373066" y="1528995"/>
            <a:ext cx="3810000" cy="2628900"/>
          </a:xfrm>
          <a:prstGeom prst="rect">
            <a:avLst/>
          </a:prstGeom>
        </p:spPr>
      </p:pic>
      <p:pic>
        <p:nvPicPr>
          <p:cNvPr id="6" name="Рисунок 5" descr="sh3.jpg"/>
          <p:cNvPicPr>
            <a:picLocks noChangeAspect="1"/>
          </p:cNvPicPr>
          <p:nvPr/>
        </p:nvPicPr>
        <p:blipFill>
          <a:blip r:embed="rId4" cstate="print"/>
          <a:stretch>
            <a:fillRect/>
          </a:stretch>
        </p:blipFill>
        <p:spPr>
          <a:xfrm rot="373990">
            <a:off x="5087158" y="1537790"/>
            <a:ext cx="3810000" cy="2628900"/>
          </a:xfrm>
          <a:prstGeom prst="rect">
            <a:avLst/>
          </a:prstGeom>
        </p:spPr>
      </p:pic>
    </p:spTree>
    <p:extLst>
      <p:ext uri="{BB962C8B-B14F-4D97-AF65-F5344CB8AC3E}">
        <p14:creationId xmlns:p14="http://schemas.microsoft.com/office/powerpoint/2010/main" val="486871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285852" y="285728"/>
            <a:ext cx="5857916" cy="730250"/>
          </a:xfrm>
        </p:spPr>
        <p:txBody>
          <a:bodyPr>
            <a:noAutofit/>
          </a:bodyPr>
          <a:lstStyle/>
          <a:p>
            <a:r>
              <a:rPr lang="en-US" sz="4800" dirty="0" smtClean="0">
                <a:latin typeface="Rockwell Extra Bold" pitchFamily="18" charset="0"/>
              </a:rPr>
              <a:t>        </a:t>
            </a:r>
            <a:r>
              <a:rPr lang="en-US" sz="4800" dirty="0" smtClean="0">
                <a:solidFill>
                  <a:schemeClr val="tx2"/>
                </a:solidFill>
                <a:latin typeface="Algerian" pitchFamily="82" charset="0"/>
              </a:rPr>
              <a:t>S O N </a:t>
            </a:r>
            <a:r>
              <a:rPr lang="en-US" sz="4800" dirty="0" err="1" smtClean="0">
                <a:solidFill>
                  <a:schemeClr val="tx2"/>
                </a:solidFill>
                <a:latin typeface="Algerian" pitchFamily="82" charset="0"/>
              </a:rPr>
              <a:t>n</a:t>
            </a:r>
            <a:r>
              <a:rPr lang="en-US" sz="4800" dirty="0" smtClean="0">
                <a:solidFill>
                  <a:schemeClr val="tx2"/>
                </a:solidFill>
                <a:latin typeface="Algerian" pitchFamily="82" charset="0"/>
              </a:rPr>
              <a:t> E T S </a:t>
            </a:r>
            <a:endParaRPr lang="ru-RU" sz="4800" dirty="0">
              <a:solidFill>
                <a:schemeClr val="tx2"/>
              </a:solidFill>
            </a:endParaRPr>
          </a:p>
        </p:txBody>
      </p:sp>
      <p:sp>
        <p:nvSpPr>
          <p:cNvPr id="6" name="Текст 5"/>
          <p:cNvSpPr>
            <a:spLocks noGrp="1"/>
          </p:cNvSpPr>
          <p:nvPr>
            <p:ph type="body" idx="2"/>
          </p:nvPr>
        </p:nvSpPr>
        <p:spPr>
          <a:xfrm>
            <a:off x="2928926" y="1643050"/>
            <a:ext cx="2786082" cy="3929090"/>
          </a:xfrm>
        </p:spPr>
        <p:txBody>
          <a:bodyPr>
            <a:normAutofit/>
          </a:bodyPr>
          <a:lstStyle/>
          <a:p>
            <a:r>
              <a:rPr lang="en-US" sz="2400" dirty="0" smtClean="0"/>
              <a:t>Shakespeare wrote  not only plays but sonnets too. He wrote 154 sonnets. They were very beautiful and very lyrical both in English and in Russian.</a:t>
            </a:r>
            <a:endParaRPr lang="ru-RU" sz="2400" dirty="0"/>
          </a:p>
        </p:txBody>
      </p:sp>
      <p:pic>
        <p:nvPicPr>
          <p:cNvPr id="7" name="Содержимое 6" descr="poetry.jpg"/>
          <p:cNvPicPr>
            <a:picLocks noGrp="1" noChangeAspect="1"/>
          </p:cNvPicPr>
          <p:nvPr>
            <p:ph sz="half" idx="1"/>
          </p:nvPr>
        </p:nvPicPr>
        <p:blipFill>
          <a:blip r:embed="rId2" cstate="print"/>
          <a:stretch>
            <a:fillRect/>
          </a:stretch>
        </p:blipFill>
        <p:spPr>
          <a:xfrm>
            <a:off x="214282" y="1214422"/>
            <a:ext cx="2532063" cy="4429156"/>
          </a:xfrm>
          <a:prstGeom prst="rect">
            <a:avLst/>
          </a:prstGeom>
        </p:spPr>
      </p:pic>
      <p:pic>
        <p:nvPicPr>
          <p:cNvPr id="8" name="Рисунок 7" descr="sonets.jpg"/>
          <p:cNvPicPr>
            <a:picLocks noChangeAspect="1"/>
          </p:cNvPicPr>
          <p:nvPr/>
        </p:nvPicPr>
        <p:blipFill rotWithShape="1">
          <a:blip r:embed="rId3" cstate="print"/>
          <a:srcRect l="5515" t="16351" r="8764" b="8993"/>
          <a:stretch/>
        </p:blipFill>
        <p:spPr>
          <a:xfrm>
            <a:off x="6084168" y="1268760"/>
            <a:ext cx="2730960" cy="4295132"/>
          </a:xfrm>
          <a:prstGeom prst="rect">
            <a:avLst/>
          </a:prstGeom>
        </p:spPr>
      </p:pic>
    </p:spTree>
    <p:extLst>
      <p:ext uri="{BB962C8B-B14F-4D97-AF65-F5344CB8AC3E}">
        <p14:creationId xmlns:p14="http://schemas.microsoft.com/office/powerpoint/2010/main" val="10173081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08720"/>
            <a:ext cx="9144000" cy="730250"/>
          </a:xfrm>
        </p:spPr>
        <p:txBody>
          <a:bodyPr>
            <a:normAutofit/>
          </a:bodyPr>
          <a:lstStyle/>
          <a:p>
            <a:pPr algn="ctr"/>
            <a:r>
              <a:rPr lang="en-US" sz="3600" cap="all" spc="300" dirty="0">
                <a:ln>
                  <a:solidFill>
                    <a:srgbClr val="FF0000"/>
                  </a:solidFill>
                </a:ln>
                <a:solidFill>
                  <a:prstClr val="white"/>
                </a:solidFill>
                <a:latin typeface="Algerian" panose="04020705040A02060702" pitchFamily="82" charset="0"/>
              </a:rPr>
              <a:t>Relaxation</a:t>
            </a:r>
            <a:endParaRPr lang="ru-RU" sz="3600" cap="all" spc="300" dirty="0">
              <a:ln>
                <a:solidFill>
                  <a:srgbClr val="FF0000"/>
                </a:solidFill>
              </a:ln>
              <a:solidFill>
                <a:prstClr val="white"/>
              </a:solidFill>
              <a:latin typeface="Algerian" panose="04020705040A02060702" pitchFamily="82" charset="0"/>
            </a:endParaRPr>
          </a:p>
        </p:txBody>
      </p:sp>
      <p:pic>
        <p:nvPicPr>
          <p:cNvPr id="4" name="Nino Rota - Romeo i Dzhul'ett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316416" y="6093296"/>
            <a:ext cx="609600" cy="609600"/>
          </a:xfrm>
          <a:prstGeom prst="rect">
            <a:avLst/>
          </a:prstGeom>
        </p:spPr>
      </p:pic>
      <p:sp>
        <p:nvSpPr>
          <p:cNvPr id="3" name="TextBox 2"/>
          <p:cNvSpPr txBox="1"/>
          <p:nvPr/>
        </p:nvSpPr>
        <p:spPr>
          <a:xfrm>
            <a:off x="1331640" y="1844824"/>
            <a:ext cx="4896544" cy="523220"/>
          </a:xfrm>
          <a:prstGeom prst="rect">
            <a:avLst/>
          </a:prstGeom>
          <a:noFill/>
        </p:spPr>
        <p:txBody>
          <a:bodyPr wrap="square" rtlCol="0">
            <a:spAutoFit/>
          </a:bodyPr>
          <a:lstStyle/>
          <a:p>
            <a:r>
              <a:rPr lang="en-US" sz="2800" dirty="0" smtClean="0">
                <a:solidFill>
                  <a:srgbClr val="FF0000"/>
                </a:solidFill>
                <a:latin typeface="Algerian" panose="04020705040A02060702" pitchFamily="82" charset="0"/>
              </a:rPr>
              <a:t>SONNET 130</a:t>
            </a:r>
            <a:endParaRPr lang="ru-RU" sz="2800" dirty="0">
              <a:solidFill>
                <a:srgbClr val="FF0000"/>
              </a:solidFill>
            </a:endParaRPr>
          </a:p>
        </p:txBody>
      </p:sp>
    </p:spTree>
    <p:extLst>
      <p:ext uri="{BB962C8B-B14F-4D97-AF65-F5344CB8AC3E}">
        <p14:creationId xmlns:p14="http://schemas.microsoft.com/office/powerpoint/2010/main" val="846979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52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sz="half" idx="2"/>
          </p:nvPr>
        </p:nvSpPr>
        <p:spPr>
          <a:xfrm>
            <a:off x="1043608" y="2348880"/>
            <a:ext cx="4104456" cy="1008112"/>
          </a:xfrm>
        </p:spPr>
        <p:txBody>
          <a:bodyPr>
            <a:normAutofit/>
          </a:bodyPr>
          <a:lstStyle/>
          <a:p>
            <a:r>
              <a:rPr lang="en-US" sz="2800" dirty="0" smtClean="0">
                <a:solidFill>
                  <a:srgbClr val="FF0000"/>
                </a:solidFill>
                <a:latin typeface="Algerian" panose="04020705040A02060702" pitchFamily="82" charset="0"/>
              </a:rPr>
              <a:t>THE GLOBE THEATRE</a:t>
            </a:r>
            <a:endParaRPr lang="ru-RU" sz="2800" dirty="0">
              <a:solidFill>
                <a:srgbClr val="FF0000"/>
              </a:solidFill>
            </a:endParaRPr>
          </a:p>
        </p:txBody>
      </p:sp>
      <p:sp>
        <p:nvSpPr>
          <p:cNvPr id="4" name="Объект 3"/>
          <p:cNvSpPr>
            <a:spLocks noGrp="1"/>
          </p:cNvSpPr>
          <p:nvPr>
            <p:ph sz="quarter" idx="13"/>
          </p:nvPr>
        </p:nvSpPr>
        <p:spPr>
          <a:xfrm>
            <a:off x="3059832" y="1268760"/>
            <a:ext cx="3276600" cy="672480"/>
          </a:xfrm>
        </p:spPr>
        <p:txBody>
          <a:bodyPr>
            <a:noAutofit/>
          </a:bodyPr>
          <a:lstStyle/>
          <a:p>
            <a:pPr indent="0" algn="ctr">
              <a:buNone/>
            </a:pPr>
            <a:r>
              <a:rPr lang="en-US" sz="3600" b="1" dirty="0" smtClean="0">
                <a:solidFill>
                  <a:srgbClr val="FF0000"/>
                </a:solidFill>
                <a:latin typeface="Algerian" panose="04020705040A02060702" pitchFamily="82" charset="0"/>
              </a:rPr>
              <a:t>Listening</a:t>
            </a:r>
            <a:endParaRPr lang="ru-RU" sz="3600" b="1" dirty="0">
              <a:solidFill>
                <a:srgbClr val="FF0000"/>
              </a:solidFill>
            </a:endParaRPr>
          </a:p>
        </p:txBody>
      </p:sp>
    </p:spTree>
    <p:extLst>
      <p:ext uri="{BB962C8B-B14F-4D97-AF65-F5344CB8AC3E}">
        <p14:creationId xmlns:p14="http://schemas.microsoft.com/office/powerpoint/2010/main" val="20942984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82" y="27856"/>
            <a:ext cx="9137817" cy="730250"/>
          </a:xfrm>
        </p:spPr>
        <p:txBody>
          <a:bodyPr>
            <a:normAutofit/>
          </a:bodyPr>
          <a:lstStyle/>
          <a:p>
            <a:pPr algn="ctr"/>
            <a:r>
              <a:rPr lang="en-US" sz="3600" cap="all" spc="300" dirty="0">
                <a:ln>
                  <a:solidFill>
                    <a:srgbClr val="FF0000"/>
                  </a:solidFill>
                </a:ln>
                <a:solidFill>
                  <a:prstClr val="white"/>
                </a:solidFill>
                <a:latin typeface="Algerian" panose="04020705040A02060702" pitchFamily="82" charset="0"/>
              </a:rPr>
              <a:t>Listening</a:t>
            </a:r>
            <a:endParaRPr lang="ru-RU" sz="3600" cap="all" spc="300" dirty="0">
              <a:ln>
                <a:solidFill>
                  <a:srgbClr val="FF0000"/>
                </a:solidFill>
              </a:ln>
              <a:solidFill>
                <a:prstClr val="white"/>
              </a:solidFill>
              <a:latin typeface="Algerian" panose="04020705040A02060702" pitchFamily="82" charset="0"/>
            </a:endParaRPr>
          </a:p>
        </p:txBody>
      </p:sp>
      <p:sp>
        <p:nvSpPr>
          <p:cNvPr id="5" name="Прямоугольник 4"/>
          <p:cNvSpPr/>
          <p:nvPr/>
        </p:nvSpPr>
        <p:spPr>
          <a:xfrm>
            <a:off x="971601" y="1066381"/>
            <a:ext cx="7344816" cy="4770537"/>
          </a:xfrm>
          <a:prstGeom prst="rect">
            <a:avLst/>
          </a:prstGeom>
        </p:spPr>
        <p:txBody>
          <a:bodyPr wrap="square">
            <a:spAutoFit/>
          </a:bodyPr>
          <a:lstStyle/>
          <a:p>
            <a:pPr>
              <a:spcAft>
                <a:spcPts val="1200"/>
              </a:spcAft>
            </a:pPr>
            <a:r>
              <a:rPr lang="en-US" sz="4400" b="1" i="1" dirty="0"/>
              <a:t>Key:</a:t>
            </a:r>
            <a:r>
              <a:rPr lang="en-US" sz="4400" b="1" dirty="0"/>
              <a:t> </a:t>
            </a:r>
            <a:endParaRPr lang="en-US" sz="4400" b="1" dirty="0" smtClean="0"/>
          </a:p>
          <a:p>
            <a:pPr>
              <a:spcAft>
                <a:spcPts val="1200"/>
              </a:spcAft>
            </a:pPr>
            <a:r>
              <a:rPr lang="en-US" sz="4400" b="1" u="sng" dirty="0" smtClean="0"/>
              <a:t>The </a:t>
            </a:r>
            <a:r>
              <a:rPr lang="en-US" sz="4400" b="1" u="sng" dirty="0"/>
              <a:t>theatre today</a:t>
            </a:r>
            <a:r>
              <a:rPr lang="en-US" sz="4400" b="1" dirty="0"/>
              <a:t>: </a:t>
            </a:r>
            <a:endParaRPr lang="en-US" sz="4400" b="1" dirty="0" smtClean="0"/>
          </a:p>
          <a:p>
            <a:pPr>
              <a:spcAft>
                <a:spcPts val="1200"/>
              </a:spcAft>
            </a:pPr>
            <a:r>
              <a:rPr lang="en-US" sz="4400" b="1" dirty="0" smtClean="0"/>
              <a:t>1</a:t>
            </a:r>
            <a:r>
              <a:rPr lang="en-US" sz="4400" b="1" dirty="0"/>
              <a:t>, 4, 6, 8, 9, </a:t>
            </a:r>
            <a:r>
              <a:rPr lang="en-US" sz="4400" b="1" dirty="0" smtClean="0"/>
              <a:t>11</a:t>
            </a:r>
          </a:p>
          <a:p>
            <a:pPr>
              <a:spcAft>
                <a:spcPts val="1200"/>
              </a:spcAft>
            </a:pPr>
            <a:r>
              <a:rPr lang="en-US" sz="4400" b="1" u="sng" dirty="0"/>
              <a:t>The theatre in Shakespeare’s time</a:t>
            </a:r>
            <a:r>
              <a:rPr lang="en-US" sz="4400" b="1" dirty="0"/>
              <a:t>: </a:t>
            </a:r>
            <a:endParaRPr lang="en-US" sz="4400" b="1" dirty="0" smtClean="0"/>
          </a:p>
          <a:p>
            <a:pPr>
              <a:spcAft>
                <a:spcPts val="1200"/>
              </a:spcAft>
            </a:pPr>
            <a:r>
              <a:rPr lang="en-US" sz="4400" b="1" dirty="0" smtClean="0"/>
              <a:t>2</a:t>
            </a:r>
            <a:r>
              <a:rPr lang="en-US" sz="4400" b="1" dirty="0"/>
              <a:t>, 3, 5, 7, 10, </a:t>
            </a:r>
            <a:r>
              <a:rPr lang="en-US" sz="4400" b="1" dirty="0" smtClean="0"/>
              <a:t>12</a:t>
            </a:r>
            <a:endParaRPr lang="ru-RU" sz="4400" b="1" dirty="0"/>
          </a:p>
        </p:txBody>
      </p:sp>
    </p:spTree>
    <p:extLst>
      <p:ext uri="{BB962C8B-B14F-4D97-AF65-F5344CB8AC3E}">
        <p14:creationId xmlns:p14="http://schemas.microsoft.com/office/powerpoint/2010/main" val="40819862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9144000" cy="836712"/>
          </a:xfrm>
        </p:spPr>
        <p:txBody>
          <a:bodyPr anchor="t"/>
          <a:lstStyle/>
          <a:p>
            <a:r>
              <a:rPr lang="en-US" dirty="0" smtClean="0">
                <a:ln>
                  <a:solidFill>
                    <a:srgbClr val="FF0000"/>
                  </a:solidFill>
                </a:ln>
                <a:solidFill>
                  <a:schemeClr val="bg1"/>
                </a:solidFill>
                <a:latin typeface="Algerian" panose="04020705040A02060702" pitchFamily="82" charset="0"/>
              </a:rPr>
              <a:t>William Shakespeare</a:t>
            </a:r>
            <a:endParaRPr lang="ru-RU" dirty="0">
              <a:ln>
                <a:solidFill>
                  <a:srgbClr val="FF0000"/>
                </a:solidFill>
              </a:ln>
              <a:solidFill>
                <a:schemeClr val="bg1"/>
              </a:solidFill>
            </a:endParaRPr>
          </a:p>
        </p:txBody>
      </p:sp>
      <p:sp>
        <p:nvSpPr>
          <p:cNvPr id="4" name="TextBox 3"/>
          <p:cNvSpPr txBox="1"/>
          <p:nvPr/>
        </p:nvSpPr>
        <p:spPr>
          <a:xfrm>
            <a:off x="22060" y="6143244"/>
            <a:ext cx="9144000" cy="707886"/>
          </a:xfrm>
          <a:prstGeom prst="rect">
            <a:avLst/>
          </a:prstGeom>
          <a:noFill/>
        </p:spPr>
        <p:txBody>
          <a:bodyPr wrap="square" rtlCol="0">
            <a:spAutoFit/>
          </a:bodyPr>
          <a:lstStyle/>
          <a:p>
            <a:pPr algn="ctr"/>
            <a:r>
              <a:rPr lang="en-US" sz="4000" dirty="0">
                <a:ln>
                  <a:solidFill>
                    <a:srgbClr val="FF0000"/>
                  </a:solidFill>
                </a:ln>
                <a:solidFill>
                  <a:schemeClr val="bg1"/>
                </a:solidFill>
                <a:latin typeface="Algerian" panose="04020705040A02060702" pitchFamily="82" charset="0"/>
                <a:ea typeface="+mj-ea"/>
                <a:cs typeface="+mj-cs"/>
              </a:rPr>
              <a:t>The greatest poet of the world</a:t>
            </a:r>
            <a:endParaRPr lang="ru-RU" sz="4000" dirty="0">
              <a:ln>
                <a:solidFill>
                  <a:srgbClr val="FF0000"/>
                </a:solidFill>
              </a:ln>
              <a:solidFill>
                <a:schemeClr val="bg1"/>
              </a:solidFill>
              <a:latin typeface="Algerian" panose="04020705040A02060702" pitchFamily="82" charset="0"/>
              <a:ea typeface="+mj-ea"/>
              <a:cs typeface="+mj-cs"/>
            </a:endParaRPr>
          </a:p>
        </p:txBody>
      </p:sp>
      <p:pic>
        <p:nvPicPr>
          <p:cNvPr id="1026" name="Picture 2" descr="G:\ШЕКСПИР\untit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2196" y="941721"/>
            <a:ext cx="3327995" cy="4744163"/>
          </a:xfrm>
          <a:prstGeom prst="rect">
            <a:avLst/>
          </a:prstGeom>
          <a:noFill/>
          <a:extLst>
            <a:ext uri="{909E8E84-426E-40DD-AFC4-6F175D3DCCD1}">
              <a14:hiddenFill xmlns:a14="http://schemas.microsoft.com/office/drawing/2010/main">
                <a:solidFill>
                  <a:srgbClr val="FFFFFF"/>
                </a:solidFill>
              </a14:hiddenFill>
            </a:ext>
          </a:extLst>
        </p:spPr>
      </p:pic>
      <p:pic>
        <p:nvPicPr>
          <p:cNvPr id="3" name="Angliyskaya-muzyka-Green-sleeves-and-galliard-Ballada-16-veka(muzofon.com).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570574" y="5685884"/>
            <a:ext cx="609600" cy="609600"/>
          </a:xfrm>
          <a:prstGeom prst="rect">
            <a:avLst/>
          </a:prstGeom>
        </p:spPr>
      </p:pic>
    </p:spTree>
    <p:extLst>
      <p:ext uri="{BB962C8B-B14F-4D97-AF65-F5344CB8AC3E}">
        <p14:creationId xmlns:p14="http://schemas.microsoft.com/office/powerpoint/2010/main" val="579609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970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001" y="1052736"/>
            <a:ext cx="9144000" cy="646331"/>
          </a:xfrm>
          <a:prstGeom prst="rect">
            <a:avLst/>
          </a:prstGeom>
          <a:noFill/>
        </p:spPr>
        <p:txBody>
          <a:bodyPr wrap="square" rtlCol="0">
            <a:spAutoFit/>
          </a:bodyPr>
          <a:lstStyle/>
          <a:p>
            <a:pPr algn="ctr"/>
            <a:r>
              <a:rPr lang="en-US" sz="3600" b="1" cap="all" spc="300" dirty="0">
                <a:ln>
                  <a:solidFill>
                    <a:srgbClr val="FF0000"/>
                  </a:solidFill>
                </a:ln>
                <a:solidFill>
                  <a:prstClr val="white"/>
                </a:solidFill>
                <a:latin typeface="Algerian" panose="04020705040A02060702" pitchFamily="82" charset="0"/>
                <a:ea typeface="+mj-ea"/>
                <a:cs typeface="+mj-cs"/>
              </a:rPr>
              <a:t>Checking homework</a:t>
            </a:r>
            <a:endParaRPr lang="ru-RU" sz="3600" b="1" cap="all" spc="300" dirty="0">
              <a:ln>
                <a:solidFill>
                  <a:srgbClr val="FF0000"/>
                </a:solidFill>
              </a:ln>
              <a:solidFill>
                <a:prstClr val="white"/>
              </a:solidFill>
              <a:latin typeface="Algerian" panose="04020705040A02060702" pitchFamily="82" charset="0"/>
              <a:ea typeface="+mj-ea"/>
              <a:cs typeface="+mj-cs"/>
            </a:endParaRPr>
          </a:p>
        </p:txBody>
      </p:sp>
      <p:sp>
        <p:nvSpPr>
          <p:cNvPr id="3" name="TextBox 2"/>
          <p:cNvSpPr txBox="1"/>
          <p:nvPr/>
        </p:nvSpPr>
        <p:spPr>
          <a:xfrm>
            <a:off x="63089" y="2604407"/>
            <a:ext cx="9144000" cy="584775"/>
          </a:xfrm>
          <a:prstGeom prst="rect">
            <a:avLst/>
          </a:prstGeom>
          <a:noFill/>
        </p:spPr>
        <p:txBody>
          <a:bodyPr wrap="square" rtlCol="0">
            <a:spAutoFit/>
          </a:bodyPr>
          <a:lstStyle/>
          <a:p>
            <a:pPr algn="ctr"/>
            <a:r>
              <a:rPr lang="en-US" sz="3200" b="1" cap="all" spc="300" dirty="0">
                <a:ln>
                  <a:solidFill>
                    <a:srgbClr val="FF0000"/>
                  </a:solidFill>
                </a:ln>
                <a:solidFill>
                  <a:prstClr val="white"/>
                </a:solidFill>
                <a:latin typeface="Algerian" panose="04020705040A02060702" pitchFamily="82" charset="0"/>
                <a:ea typeface="+mj-ea"/>
                <a:cs typeface="+mj-cs"/>
              </a:rPr>
              <a:t>Presentation (Group Work)</a:t>
            </a:r>
          </a:p>
        </p:txBody>
      </p:sp>
      <p:sp>
        <p:nvSpPr>
          <p:cNvPr id="4" name="TextBox 3"/>
          <p:cNvSpPr txBox="1"/>
          <p:nvPr/>
        </p:nvSpPr>
        <p:spPr>
          <a:xfrm>
            <a:off x="63089" y="3573016"/>
            <a:ext cx="9144000" cy="584775"/>
          </a:xfrm>
          <a:prstGeom prst="rect">
            <a:avLst/>
          </a:prstGeom>
          <a:noFill/>
        </p:spPr>
        <p:txBody>
          <a:bodyPr wrap="square" rtlCol="0">
            <a:spAutoFit/>
          </a:bodyPr>
          <a:lstStyle/>
          <a:p>
            <a:pPr algn="ctr"/>
            <a:r>
              <a:rPr lang="en-US" sz="3200" b="1" cap="all" spc="300" dirty="0" smtClean="0">
                <a:ln>
                  <a:solidFill>
                    <a:srgbClr val="FF0000"/>
                  </a:solidFill>
                </a:ln>
                <a:solidFill>
                  <a:prstClr val="white"/>
                </a:solidFill>
                <a:latin typeface="Algerian" panose="04020705040A02060702" pitchFamily="82" charset="0"/>
                <a:ea typeface="+mj-ea"/>
                <a:cs typeface="+mj-cs"/>
              </a:rPr>
              <a:t>THE GLOBE THEATRE</a:t>
            </a:r>
            <a:endParaRPr lang="en-US" sz="3200" b="1" cap="all" spc="300" dirty="0">
              <a:ln>
                <a:solidFill>
                  <a:srgbClr val="FF0000"/>
                </a:solidFill>
              </a:ln>
              <a:solidFill>
                <a:prstClr val="white"/>
              </a:solidFill>
              <a:latin typeface="Algerian" panose="04020705040A02060702" pitchFamily="82" charset="0"/>
              <a:ea typeface="+mj-ea"/>
              <a:cs typeface="+mj-cs"/>
            </a:endParaRPr>
          </a:p>
        </p:txBody>
      </p:sp>
    </p:spTree>
    <p:extLst>
      <p:ext uri="{BB962C8B-B14F-4D97-AF65-F5344CB8AC3E}">
        <p14:creationId xmlns:p14="http://schemas.microsoft.com/office/powerpoint/2010/main" val="23585048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6927"/>
            <a:ext cx="9143999" cy="923801"/>
          </a:xfrm>
        </p:spPr>
        <p:txBody>
          <a:bodyPr/>
          <a:lstStyle/>
          <a:p>
            <a:r>
              <a:rPr lang="en-US" dirty="0" smtClean="0"/>
              <a:t>The Globe</a:t>
            </a:r>
            <a:endParaRPr lang="ru-RU" dirty="0"/>
          </a:p>
        </p:txBody>
      </p:sp>
      <p:pic>
        <p:nvPicPr>
          <p:cNvPr id="4" name="Picture 2" descr="D:\glob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970994"/>
            <a:ext cx="5256584" cy="588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830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0"/>
            <a:ext cx="8316913" cy="1341438"/>
          </a:xfrm>
        </p:spPr>
        <p:txBody>
          <a:bodyPr/>
          <a:lstStyle/>
          <a:p>
            <a:pPr>
              <a:defRPr/>
            </a:pPr>
            <a:r>
              <a:rPr lang="en-US" sz="2000" b="1" dirty="0" smtClean="0">
                <a:latin typeface="Times New Roman" pitchFamily="18" charset="0"/>
                <a:cs typeface="Times New Roman" pitchFamily="18" charset="0"/>
              </a:rPr>
              <a:t>Since 1592 Shakespeare had been living  in London. At this time he was writing and acting at the Globe Theatre. He was very successful and in 1599 he bought the Globe Theatre. The Globe was circular in shape. </a:t>
            </a:r>
            <a:endParaRPr lang="ru-RU" sz="2000" b="1" dirty="0">
              <a:latin typeface="Times New Roman" pitchFamily="18" charset="0"/>
              <a:cs typeface="Times New Roman" pitchFamily="18" charset="0"/>
            </a:endParaRPr>
          </a:p>
        </p:txBody>
      </p:sp>
      <p:pic>
        <p:nvPicPr>
          <p:cNvPr id="4" name="Picture 2" descr="D:\11-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1341437"/>
            <a:ext cx="6120680" cy="53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5057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4501" name="Rectangle 5"/>
          <p:cNvSpPr>
            <a:spLocks noGrp="1" noChangeArrowheads="1"/>
          </p:cNvSpPr>
          <p:nvPr>
            <p:ph type="body" sz="half" idx="4294967295"/>
          </p:nvPr>
        </p:nvSpPr>
        <p:spPr>
          <a:xfrm>
            <a:off x="0" y="0"/>
            <a:ext cx="8675688" cy="1196975"/>
          </a:xfrm>
        </p:spPr>
        <p:txBody>
          <a:bodyPr/>
          <a:lstStyle/>
          <a:p>
            <a:pPr>
              <a:defRPr/>
            </a:pPr>
            <a:r>
              <a:rPr lang="en-US" sz="2000" dirty="0" smtClean="0"/>
              <a:t> </a:t>
            </a:r>
            <a:r>
              <a:rPr lang="en-US" sz="2000" b="1" dirty="0" smtClean="0">
                <a:solidFill>
                  <a:schemeClr val="bg2">
                    <a:lumMod val="50000"/>
                  </a:schemeClr>
                </a:solidFill>
                <a:latin typeface="Times New Roman" pitchFamily="18" charset="0"/>
                <a:cs typeface="Times New Roman" pitchFamily="18" charset="0"/>
              </a:rPr>
              <a:t>The Globe theatre was built in </a:t>
            </a:r>
            <a:r>
              <a:rPr lang="en-US" sz="2000" b="1" dirty="0" err="1" smtClean="0">
                <a:solidFill>
                  <a:schemeClr val="bg2">
                    <a:lumMod val="50000"/>
                  </a:schemeClr>
                </a:solidFill>
                <a:latin typeface="Times New Roman" pitchFamily="18" charset="0"/>
                <a:cs typeface="Times New Roman" pitchFamily="18" charset="0"/>
              </a:rPr>
              <a:t>Bankside</a:t>
            </a:r>
            <a:r>
              <a:rPr lang="en-US" sz="2000" b="1" dirty="0" smtClean="0">
                <a:solidFill>
                  <a:schemeClr val="bg2">
                    <a:lumMod val="50000"/>
                  </a:schemeClr>
                </a:solidFill>
                <a:latin typeface="Times New Roman" pitchFamily="18" charset="0"/>
                <a:cs typeface="Times New Roman" pitchFamily="18" charset="0"/>
              </a:rPr>
              <a:t> in 1599. Here many of Shakespeare’s plays were performed for the first time. Shakespeare not only wrote for the company but often took small parts in the plays. </a:t>
            </a:r>
            <a:endParaRPr lang="ru-RU" sz="2000" b="1" dirty="0" smtClean="0">
              <a:solidFill>
                <a:schemeClr val="bg2">
                  <a:lumMod val="50000"/>
                </a:schemeClr>
              </a:solidFill>
              <a:latin typeface="Times New Roman" pitchFamily="18" charset="0"/>
              <a:cs typeface="Times New Roman" pitchFamily="18" charset="0"/>
            </a:endParaRPr>
          </a:p>
        </p:txBody>
      </p:sp>
      <p:pic>
        <p:nvPicPr>
          <p:cNvPr id="14340" name="Picture 7" descr="Globe_theatre_london"/>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0" y="1165225"/>
            <a:ext cx="7921625" cy="5692775"/>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23698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14340"/>
                                        </p:tgtEl>
                                        <p:attrNameLst>
                                          <p:attrName>style.visibility</p:attrName>
                                        </p:attrNameLst>
                                      </p:cBhvr>
                                      <p:to>
                                        <p:strVal val="visible"/>
                                      </p:to>
                                    </p:set>
                                    <p:anim to="" calcmode="lin" valueType="num">
                                      <p:cBhvr>
                                        <p:cTn id="7" dur="1" fill="hold"/>
                                        <p:tgtEl>
                                          <p:spTgt spid="14340"/>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34501">
                                            <p:txEl>
                                              <p:pRg st="0" end="0"/>
                                            </p:txEl>
                                          </p:spTgt>
                                        </p:tgtEl>
                                        <p:attrNameLst>
                                          <p:attrName>style.visibility</p:attrName>
                                        </p:attrNameLst>
                                      </p:cBhvr>
                                      <p:to>
                                        <p:strVal val="visible"/>
                                      </p:to>
                                    </p:set>
                                    <p:anim to="" calcmode="lin" valueType="num">
                                      <p:cBhvr>
                                        <p:cTn id="12" dur="1" fill="hold"/>
                                        <p:tgtEl>
                                          <p:spTgt spid="234501">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50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71288"/>
            <a:ext cx="7756263" cy="1054250"/>
          </a:xfrm>
        </p:spPr>
        <p:txBody>
          <a:bodyPr/>
          <a:lstStyle/>
          <a:p>
            <a:pPr>
              <a:defRPr/>
            </a:pPr>
            <a:r>
              <a:rPr lang="en-US" sz="2800" b="1" dirty="0" smtClean="0">
                <a:latin typeface="Times New Roman" pitchFamily="18" charset="0"/>
                <a:cs typeface="Times New Roman" pitchFamily="18" charset="0"/>
              </a:rPr>
              <a:t>The roof and </a:t>
            </a:r>
            <a:r>
              <a:rPr lang="en-US" sz="2800" b="1" dirty="0">
                <a:latin typeface="Times New Roman" pitchFamily="18" charset="0"/>
                <a:cs typeface="Times New Roman" pitchFamily="18" charset="0"/>
              </a:rPr>
              <a:t>t</a:t>
            </a:r>
            <a:r>
              <a:rPr lang="en-US" sz="2800" b="1" dirty="0" smtClean="0">
                <a:latin typeface="Times New Roman" pitchFamily="18" charset="0"/>
                <a:cs typeface="Times New Roman" pitchFamily="18" charset="0"/>
              </a:rPr>
              <a:t>he stage </a:t>
            </a:r>
            <a:endParaRPr lang="ru-RU" sz="2800" dirty="0"/>
          </a:p>
        </p:txBody>
      </p:sp>
      <p:pic>
        <p:nvPicPr>
          <p:cNvPr id="3" name="Picture 2" descr="D:\blog_3454260246_a2a50e4ed9_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5913" y="1125538"/>
            <a:ext cx="5018087" cy="554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D:\the_globe_theat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96975"/>
            <a:ext cx="4246563" cy="566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97284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1426" name="Rectangle 2"/>
          <p:cNvSpPr>
            <a:spLocks noGrp="1" noChangeArrowheads="1"/>
          </p:cNvSpPr>
          <p:nvPr>
            <p:ph type="title"/>
          </p:nvPr>
        </p:nvSpPr>
        <p:spPr/>
        <p:txBody>
          <a:bodyPr/>
          <a:lstStyle/>
          <a:p>
            <a:pPr eaLnBrk="1" hangingPunct="1">
              <a:defRPr/>
            </a:pPr>
            <a:r>
              <a:rPr lang="ru-RU" sz="4400" dirty="0" smtClean="0">
                <a:latin typeface="Times New Roman" pitchFamily="18" charset="0"/>
              </a:rPr>
              <a:t/>
            </a:r>
            <a:br>
              <a:rPr lang="ru-RU" sz="4400" dirty="0" smtClean="0">
                <a:latin typeface="Times New Roman" pitchFamily="18" charset="0"/>
              </a:rPr>
            </a:br>
            <a:endParaRPr lang="ru-RU" dirty="0" smtClean="0"/>
          </a:p>
        </p:txBody>
      </p:sp>
      <p:pic>
        <p:nvPicPr>
          <p:cNvPr id="7" name="Picture 2" descr="D:\shakespear-globe-theat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08050"/>
            <a:ext cx="9144000" cy="594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460230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FF0000"/>
                </a:solidFill>
                <a:latin typeface="Algerian" panose="04020705040A02060702" pitchFamily="82" charset="0"/>
              </a:rPr>
              <a:t>HOMEWORK</a:t>
            </a:r>
            <a:endParaRPr lang="ru-RU" b="1" dirty="0">
              <a:solidFill>
                <a:srgbClr val="FF0000"/>
              </a:solidFill>
            </a:endParaRPr>
          </a:p>
        </p:txBody>
      </p:sp>
      <p:sp>
        <p:nvSpPr>
          <p:cNvPr id="3" name="TextBox 2"/>
          <p:cNvSpPr txBox="1"/>
          <p:nvPr/>
        </p:nvSpPr>
        <p:spPr>
          <a:xfrm>
            <a:off x="63089" y="2604407"/>
            <a:ext cx="9144000" cy="1200329"/>
          </a:xfrm>
          <a:prstGeom prst="rect">
            <a:avLst/>
          </a:prstGeom>
          <a:noFill/>
        </p:spPr>
        <p:txBody>
          <a:bodyPr wrap="square" rtlCol="0">
            <a:spAutoFit/>
          </a:bodyPr>
          <a:lstStyle/>
          <a:p>
            <a:pPr algn="ctr"/>
            <a:r>
              <a:rPr lang="ru-RU" sz="2400" b="1" cap="all" spc="300" dirty="0" smtClean="0">
                <a:ln>
                  <a:solidFill>
                    <a:srgbClr val="FF0000"/>
                  </a:solidFill>
                </a:ln>
                <a:latin typeface="+mj-lt"/>
                <a:ea typeface="+mj-ea"/>
                <a:cs typeface="+mj-cs"/>
              </a:rPr>
              <a:t>Написать сообщение «Шекспир. Интересные факты»</a:t>
            </a:r>
          </a:p>
          <a:p>
            <a:pPr algn="ctr"/>
            <a:r>
              <a:rPr lang="ru-RU" sz="2400" b="1" cap="all" spc="300" dirty="0" smtClean="0">
                <a:ln>
                  <a:solidFill>
                    <a:srgbClr val="FF0000"/>
                  </a:solidFill>
                </a:ln>
                <a:latin typeface="+mj-lt"/>
                <a:ea typeface="+mj-ea"/>
                <a:cs typeface="+mj-cs"/>
              </a:rPr>
              <a:t>(10-15 </a:t>
            </a:r>
            <a:r>
              <a:rPr lang="ru-RU" sz="2000" b="1" cap="all" spc="300" dirty="0" smtClean="0">
                <a:ln>
                  <a:solidFill>
                    <a:srgbClr val="FF0000"/>
                  </a:solidFill>
                </a:ln>
                <a:latin typeface="+mj-lt"/>
                <a:ea typeface="+mj-ea"/>
                <a:cs typeface="+mj-cs"/>
              </a:rPr>
              <a:t>предложений</a:t>
            </a:r>
            <a:r>
              <a:rPr lang="ru-RU" sz="2400" b="1" cap="all" spc="300" dirty="0" smtClean="0">
                <a:ln>
                  <a:solidFill>
                    <a:srgbClr val="FF0000"/>
                  </a:solidFill>
                </a:ln>
                <a:latin typeface="+mj-lt"/>
                <a:ea typeface="+mj-ea"/>
                <a:cs typeface="+mj-cs"/>
              </a:rPr>
              <a:t>)</a:t>
            </a:r>
            <a:endParaRPr lang="en-US" sz="2400" b="1" cap="all" spc="300" dirty="0">
              <a:ln>
                <a:solidFill>
                  <a:srgbClr val="FF0000"/>
                </a:solidFill>
              </a:ln>
              <a:latin typeface="+mj-lt"/>
              <a:ea typeface="+mj-ea"/>
              <a:cs typeface="+mj-cs"/>
            </a:endParaRPr>
          </a:p>
        </p:txBody>
      </p:sp>
    </p:spTree>
    <p:extLst>
      <p:ext uri="{BB962C8B-B14F-4D97-AF65-F5344CB8AC3E}">
        <p14:creationId xmlns:p14="http://schemas.microsoft.com/office/powerpoint/2010/main" val="26678669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Таблица 4"/>
          <p:cNvGraphicFramePr>
            <a:graphicFrameLocks noGrp="1"/>
          </p:cNvGraphicFramePr>
          <p:nvPr>
            <p:extLst>
              <p:ext uri="{D42A27DB-BD31-4B8C-83A1-F6EECF244321}">
                <p14:modId xmlns:p14="http://schemas.microsoft.com/office/powerpoint/2010/main" val="527962884"/>
              </p:ext>
            </p:extLst>
          </p:nvPr>
        </p:nvGraphicFramePr>
        <p:xfrm>
          <a:off x="971600" y="1844824"/>
          <a:ext cx="7236804" cy="2955544"/>
        </p:xfrm>
        <a:graphic>
          <a:graphicData uri="http://schemas.openxmlformats.org/drawingml/2006/table">
            <a:tbl>
              <a:tblPr>
                <a:tableStyleId>{5C22544A-7EE6-4342-B048-85BDC9FD1C3A}</a:tableStyleId>
              </a:tblPr>
              <a:tblGrid>
                <a:gridCol w="3888432"/>
                <a:gridCol w="3348372"/>
              </a:tblGrid>
              <a:tr h="792088">
                <a:tc rowSpan="3">
                  <a:txBody>
                    <a:bodyPr/>
                    <a:lstStyle/>
                    <a:p>
                      <a:pPr>
                        <a:lnSpc>
                          <a:spcPct val="115000"/>
                        </a:lnSpc>
                        <a:spcAft>
                          <a:spcPts val="1000"/>
                        </a:spcAft>
                      </a:pPr>
                      <a:r>
                        <a:rPr lang="en-US" sz="3600" b="1" dirty="0">
                          <a:effectLst/>
                        </a:rPr>
                        <a:t> </a:t>
                      </a:r>
                      <a:endParaRPr lang="ru-RU" sz="3600" b="1" dirty="0">
                        <a:effectLst/>
                      </a:endParaRPr>
                    </a:p>
                    <a:p>
                      <a:pPr>
                        <a:lnSpc>
                          <a:spcPct val="115000"/>
                        </a:lnSpc>
                        <a:spcBef>
                          <a:spcPts val="2400"/>
                        </a:spcBef>
                        <a:spcAft>
                          <a:spcPts val="0"/>
                        </a:spcAft>
                      </a:pPr>
                      <a:r>
                        <a:rPr lang="en-US" sz="3600" b="1" kern="0" dirty="0">
                          <a:effectLst/>
                        </a:rPr>
                        <a:t>During the  lesson I have</a:t>
                      </a:r>
                      <a:endParaRPr lang="ru-RU" sz="3600" b="1" kern="0" dirty="0">
                        <a:effectLst/>
                      </a:endParaRPr>
                    </a:p>
                    <a:p>
                      <a:pPr>
                        <a:lnSpc>
                          <a:spcPct val="115000"/>
                        </a:lnSpc>
                        <a:spcAft>
                          <a:spcPts val="1000"/>
                        </a:spcAft>
                      </a:pPr>
                      <a:r>
                        <a:rPr lang="en-US" sz="3600" b="1" dirty="0">
                          <a:effectLst/>
                        </a:rPr>
                        <a:t> </a:t>
                      </a:r>
                      <a:endParaRPr lang="ru-RU" sz="3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US" sz="3600" b="1" dirty="0">
                          <a:effectLst/>
                        </a:rPr>
                        <a:t>found out…</a:t>
                      </a:r>
                      <a:endParaRPr lang="ru-RU" sz="3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2088">
                <a:tc vMerge="1">
                  <a:txBody>
                    <a:bodyPr/>
                    <a:lstStyle/>
                    <a:p>
                      <a:endParaRPr lang="ru-RU"/>
                    </a:p>
                  </a:txBody>
                  <a:tcPr/>
                </a:tc>
                <a:tc>
                  <a:txBody>
                    <a:bodyPr/>
                    <a:lstStyle/>
                    <a:p>
                      <a:pPr>
                        <a:lnSpc>
                          <a:spcPct val="115000"/>
                        </a:lnSpc>
                        <a:spcAft>
                          <a:spcPts val="1000"/>
                        </a:spcAft>
                      </a:pPr>
                      <a:r>
                        <a:rPr lang="en-US" sz="3600" b="1" dirty="0">
                          <a:effectLst/>
                        </a:rPr>
                        <a:t>learnt…</a:t>
                      </a:r>
                      <a:endParaRPr lang="ru-RU" sz="3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2088">
                <a:tc vMerge="1">
                  <a:txBody>
                    <a:bodyPr/>
                    <a:lstStyle/>
                    <a:p>
                      <a:endParaRPr lang="ru-RU"/>
                    </a:p>
                  </a:txBody>
                  <a:tcPr/>
                </a:tc>
                <a:tc>
                  <a:txBody>
                    <a:bodyPr/>
                    <a:lstStyle/>
                    <a:p>
                      <a:pPr>
                        <a:lnSpc>
                          <a:spcPct val="115000"/>
                        </a:lnSpc>
                        <a:spcAft>
                          <a:spcPts val="1000"/>
                        </a:spcAft>
                      </a:pPr>
                      <a:r>
                        <a:rPr lang="en-US" sz="3600" b="1" dirty="0">
                          <a:effectLst/>
                        </a:rPr>
                        <a:t>remembered…</a:t>
                      </a:r>
                      <a:endParaRPr lang="ru-RU" sz="3600" b="1"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TextBox 2"/>
          <p:cNvSpPr txBox="1"/>
          <p:nvPr/>
        </p:nvSpPr>
        <p:spPr>
          <a:xfrm>
            <a:off x="-108520" y="1249047"/>
            <a:ext cx="9144000" cy="584775"/>
          </a:xfrm>
          <a:prstGeom prst="rect">
            <a:avLst/>
          </a:prstGeom>
          <a:noFill/>
        </p:spPr>
        <p:txBody>
          <a:bodyPr wrap="square" rtlCol="0">
            <a:spAutoFit/>
          </a:bodyPr>
          <a:lstStyle/>
          <a:p>
            <a:pPr algn="ctr"/>
            <a:r>
              <a:rPr lang="en-US" sz="3200" b="1" cap="all" spc="300" dirty="0" smtClean="0">
                <a:ln>
                  <a:solidFill>
                    <a:srgbClr val="FF0000"/>
                  </a:solidFill>
                </a:ln>
                <a:solidFill>
                  <a:prstClr val="white"/>
                </a:solidFill>
                <a:latin typeface="Algerian" panose="04020705040A02060702" pitchFamily="82" charset="0"/>
                <a:ea typeface="+mj-ea"/>
                <a:cs typeface="+mj-cs"/>
              </a:rPr>
              <a:t>Summing up</a:t>
            </a:r>
            <a:endParaRPr lang="en-US" sz="3200" b="1" cap="all" spc="300" dirty="0">
              <a:ln>
                <a:solidFill>
                  <a:srgbClr val="FF0000"/>
                </a:solidFill>
              </a:ln>
              <a:solidFill>
                <a:prstClr val="white"/>
              </a:solidFill>
              <a:latin typeface="Algerian" panose="04020705040A02060702" pitchFamily="82" charset="0"/>
              <a:ea typeface="+mj-ea"/>
              <a:cs typeface="+mj-cs"/>
            </a:endParaRPr>
          </a:p>
        </p:txBody>
      </p:sp>
    </p:spTree>
    <p:extLst>
      <p:ext uri="{BB962C8B-B14F-4D97-AF65-F5344CB8AC3E}">
        <p14:creationId xmlns:p14="http://schemas.microsoft.com/office/powerpoint/2010/main" val="1128197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FF0000"/>
                </a:solidFill>
                <a:latin typeface="Algerian" panose="04020705040A02060702" pitchFamily="82" charset="0"/>
              </a:rPr>
              <a:t>THANK YOU!!!</a:t>
            </a:r>
            <a:endParaRPr lang="ru-RU" b="1" dirty="0">
              <a:solidFill>
                <a:srgbClr val="FF00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3933644">
            <a:off x="983900" y="3096938"/>
            <a:ext cx="2733675" cy="16764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636912"/>
            <a:ext cx="2247900" cy="2038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a:hlinkClick r:id="rId4"/>
          </p:cNvPr>
          <p:cNvSpPr txBox="1"/>
          <p:nvPr/>
        </p:nvSpPr>
        <p:spPr>
          <a:xfrm>
            <a:off x="6516216" y="5547069"/>
            <a:ext cx="1656184" cy="369332"/>
          </a:xfrm>
          <a:prstGeom prst="rect">
            <a:avLst/>
          </a:prstGeom>
          <a:noFill/>
        </p:spPr>
        <p:txBody>
          <a:bodyPr wrap="square" rtlCol="0">
            <a:spAutoFit/>
          </a:bodyPr>
          <a:lstStyle/>
          <a:p>
            <a:r>
              <a:rPr lang="en-US" dirty="0" smtClean="0"/>
              <a:t>LINK</a:t>
            </a:r>
            <a:endParaRPr lang="ru-RU" dirty="0"/>
          </a:p>
        </p:txBody>
      </p:sp>
    </p:spTree>
    <p:extLst>
      <p:ext uri="{BB962C8B-B14F-4D97-AF65-F5344CB8AC3E}">
        <p14:creationId xmlns:p14="http://schemas.microsoft.com/office/powerpoint/2010/main" val="2615354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Мой фильм.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95536" y="188640"/>
            <a:ext cx="8424936" cy="6318702"/>
          </a:xfrm>
        </p:spPr>
      </p:pic>
    </p:spTree>
    <p:extLst>
      <p:ext uri="{BB962C8B-B14F-4D97-AF65-F5344CB8AC3E}">
        <p14:creationId xmlns:p14="http://schemas.microsoft.com/office/powerpoint/2010/main" val="95532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737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5349"/>
            <a:ext cx="9144000" cy="685800"/>
          </a:xfrm>
        </p:spPr>
        <p:txBody>
          <a:bodyPr>
            <a:normAutofit/>
          </a:bodyPr>
          <a:lstStyle/>
          <a:p>
            <a:r>
              <a:rPr lang="en-US" dirty="0">
                <a:ln>
                  <a:solidFill>
                    <a:srgbClr val="FF0000"/>
                  </a:solidFill>
                </a:ln>
                <a:solidFill>
                  <a:schemeClr val="bg1"/>
                </a:solidFill>
                <a:latin typeface="Algerian" panose="04020705040A02060702" pitchFamily="82" charset="0"/>
              </a:rPr>
              <a:t>Aims</a:t>
            </a:r>
            <a:endParaRPr lang="ru-RU" dirty="0">
              <a:ln>
                <a:solidFill>
                  <a:srgbClr val="FF0000"/>
                </a:solidFill>
              </a:ln>
              <a:solidFill>
                <a:schemeClr val="bg1"/>
              </a:solidFill>
              <a:latin typeface="Algerian" panose="04020705040A02060702" pitchFamily="82" charset="0"/>
            </a:endParaRPr>
          </a:p>
        </p:txBody>
      </p:sp>
      <p:sp>
        <p:nvSpPr>
          <p:cNvPr id="4" name="Прямоугольник 3"/>
          <p:cNvSpPr/>
          <p:nvPr/>
        </p:nvSpPr>
        <p:spPr>
          <a:xfrm>
            <a:off x="1547664" y="1409136"/>
            <a:ext cx="5686172" cy="523220"/>
          </a:xfrm>
          <a:prstGeom prst="rect">
            <a:avLst/>
          </a:prstGeom>
        </p:spPr>
        <p:txBody>
          <a:bodyPr wrap="none">
            <a:spAutoFit/>
          </a:bodyPr>
          <a:lstStyle/>
          <a:p>
            <a:r>
              <a:rPr lang="en-US" sz="2800" cap="all" spc="300" dirty="0">
                <a:ln>
                  <a:solidFill>
                    <a:srgbClr val="FF0000"/>
                  </a:solidFill>
                </a:ln>
                <a:solidFill>
                  <a:schemeClr val="bg1"/>
                </a:solidFill>
                <a:latin typeface="Algerian" panose="04020705040A02060702" pitchFamily="82" charset="0"/>
                <a:ea typeface="+mj-ea"/>
                <a:cs typeface="+mj-cs"/>
              </a:rPr>
              <a:t>The motto of the lesson:</a:t>
            </a:r>
            <a:endParaRPr lang="ru-RU" sz="2800" cap="all" spc="300" dirty="0">
              <a:ln>
                <a:solidFill>
                  <a:srgbClr val="FF0000"/>
                </a:solidFill>
              </a:ln>
              <a:solidFill>
                <a:schemeClr val="bg1"/>
              </a:solidFill>
              <a:latin typeface="Algerian" panose="04020705040A02060702" pitchFamily="82" charset="0"/>
              <a:ea typeface="+mj-ea"/>
              <a:cs typeface="+mj-cs"/>
            </a:endParaRPr>
          </a:p>
        </p:txBody>
      </p:sp>
      <p:sp>
        <p:nvSpPr>
          <p:cNvPr id="5" name="Прямоугольник 4"/>
          <p:cNvSpPr/>
          <p:nvPr/>
        </p:nvSpPr>
        <p:spPr>
          <a:xfrm>
            <a:off x="689572" y="2290345"/>
            <a:ext cx="5322588" cy="1754326"/>
          </a:xfrm>
          <a:prstGeom prst="rect">
            <a:avLst/>
          </a:prstGeom>
        </p:spPr>
        <p:txBody>
          <a:bodyPr wrap="square">
            <a:spAutoFit/>
          </a:bodyPr>
          <a:lstStyle/>
          <a:p>
            <a:r>
              <a:rPr lang="en-US" b="1" dirty="0"/>
              <a:t>When wasteful war shall statues overturn,</a:t>
            </a:r>
            <a:br>
              <a:rPr lang="en-US" b="1" dirty="0"/>
            </a:br>
            <a:r>
              <a:rPr lang="en-US" b="1" dirty="0"/>
              <a:t>And broils root out the work of masonry,</a:t>
            </a:r>
            <a:br>
              <a:rPr lang="en-US" b="1" dirty="0"/>
            </a:br>
            <a:r>
              <a:rPr lang="en-US" b="1" dirty="0"/>
              <a:t>Nor Mars his sword, nor war's quick fire shall burn</a:t>
            </a:r>
            <a:br>
              <a:rPr lang="en-US" b="1" dirty="0"/>
            </a:br>
            <a:r>
              <a:rPr lang="en-US" b="1" dirty="0"/>
              <a:t>The living record of your memory. </a:t>
            </a:r>
            <a:endParaRPr lang="en-US" b="1" dirty="0" smtClean="0"/>
          </a:p>
          <a:p>
            <a:pPr algn="r"/>
            <a:r>
              <a:rPr lang="ru-RU" b="1" i="1" dirty="0"/>
              <a:t>W. </a:t>
            </a:r>
            <a:r>
              <a:rPr lang="ru-RU" b="1" i="1" dirty="0" err="1"/>
              <a:t>Shakespeare</a:t>
            </a:r>
            <a:endParaRPr lang="ru-RU" b="1" dirty="0"/>
          </a:p>
          <a:p>
            <a:endParaRPr lang="ru-RU" b="1" dirty="0"/>
          </a:p>
        </p:txBody>
      </p:sp>
      <p:sp>
        <p:nvSpPr>
          <p:cNvPr id="6" name="Прямоугольник 5"/>
          <p:cNvSpPr/>
          <p:nvPr/>
        </p:nvSpPr>
        <p:spPr>
          <a:xfrm>
            <a:off x="3944563" y="3933056"/>
            <a:ext cx="4371853" cy="1477328"/>
          </a:xfrm>
          <a:prstGeom prst="rect">
            <a:avLst/>
          </a:prstGeom>
        </p:spPr>
        <p:txBody>
          <a:bodyPr wrap="square">
            <a:spAutoFit/>
          </a:bodyPr>
          <a:lstStyle/>
          <a:p>
            <a:r>
              <a:rPr lang="ru-RU" b="1" dirty="0"/>
              <a:t>Пусть опрокинет статуи война,</a:t>
            </a:r>
            <a:br>
              <a:rPr lang="ru-RU" b="1" dirty="0"/>
            </a:br>
            <a:r>
              <a:rPr lang="ru-RU" b="1" dirty="0"/>
              <a:t>Мятеж развеет каменщиков труд,</a:t>
            </a:r>
            <a:br>
              <a:rPr lang="ru-RU" b="1" dirty="0"/>
            </a:br>
            <a:r>
              <a:rPr lang="ru-RU" b="1" dirty="0"/>
              <a:t>Но врезанные в память письмена</a:t>
            </a:r>
            <a:br>
              <a:rPr lang="ru-RU" b="1" dirty="0"/>
            </a:br>
            <a:r>
              <a:rPr lang="ru-RU" b="1" dirty="0"/>
              <a:t>Бегущие столетья не сотрут</a:t>
            </a:r>
          </a:p>
          <a:p>
            <a:pPr algn="r"/>
            <a:r>
              <a:rPr lang="ru-RU" b="1" i="1" dirty="0"/>
              <a:t>С</a:t>
            </a:r>
            <a:r>
              <a:rPr lang="ru-RU" b="1" i="1" dirty="0" smtClean="0"/>
              <a:t>. Я. Маршак</a:t>
            </a:r>
            <a:endParaRPr lang="ru-RU" b="1" dirty="0"/>
          </a:p>
        </p:txBody>
      </p:sp>
    </p:spTree>
    <p:extLst>
      <p:ext uri="{BB962C8B-B14F-4D97-AF65-F5344CB8AC3E}">
        <p14:creationId xmlns:p14="http://schemas.microsoft.com/office/powerpoint/2010/main" val="3625416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additive="base">
                                        <p:cTn id="21"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133455"/>
            <a:ext cx="9144000" cy="685800"/>
          </a:xfrm>
        </p:spPr>
        <p:txBody>
          <a:bodyPr>
            <a:normAutofit/>
          </a:bodyPr>
          <a:lstStyle/>
          <a:p>
            <a:r>
              <a:rPr lang="en-US" dirty="0">
                <a:ln>
                  <a:solidFill>
                    <a:srgbClr val="FF0000"/>
                  </a:solidFill>
                </a:ln>
                <a:solidFill>
                  <a:schemeClr val="bg1"/>
                </a:solidFill>
                <a:latin typeface="Algerian" panose="04020705040A02060702" pitchFamily="82" charset="0"/>
              </a:rPr>
              <a:t>Brainstorm</a:t>
            </a:r>
            <a:endParaRPr lang="ru-RU" dirty="0">
              <a:ln>
                <a:solidFill>
                  <a:srgbClr val="FF0000"/>
                </a:solidFill>
              </a:ln>
              <a:solidFill>
                <a:schemeClr val="bg1"/>
              </a:solidFill>
              <a:latin typeface="Algerian" panose="04020705040A02060702" pitchFamily="82" charset="0"/>
            </a:endParaRPr>
          </a:p>
        </p:txBody>
      </p:sp>
      <p:sp>
        <p:nvSpPr>
          <p:cNvPr id="4" name="TextBox 3"/>
          <p:cNvSpPr txBox="1"/>
          <p:nvPr/>
        </p:nvSpPr>
        <p:spPr>
          <a:xfrm>
            <a:off x="0" y="2132856"/>
            <a:ext cx="9144000" cy="584775"/>
          </a:xfrm>
          <a:prstGeom prst="rect">
            <a:avLst/>
          </a:prstGeom>
          <a:noFill/>
        </p:spPr>
        <p:txBody>
          <a:bodyPr wrap="square" rtlCol="0">
            <a:spAutoFit/>
          </a:bodyPr>
          <a:lstStyle/>
          <a:p>
            <a:pPr algn="ctr"/>
            <a:r>
              <a:rPr lang="en-US" sz="3200" cap="all" spc="300" dirty="0">
                <a:ln>
                  <a:solidFill>
                    <a:srgbClr val="FF0000"/>
                  </a:solidFill>
                </a:ln>
                <a:solidFill>
                  <a:schemeClr val="bg1"/>
                </a:solidFill>
                <a:latin typeface="Algerian" panose="04020705040A02060702" pitchFamily="82" charset="0"/>
                <a:ea typeface="+mj-ea"/>
                <a:cs typeface="+mj-cs"/>
              </a:rPr>
              <a:t>(</a:t>
            </a:r>
            <a:r>
              <a:rPr lang="ru-RU" sz="3200" cap="all" spc="300" dirty="0">
                <a:ln>
                  <a:solidFill>
                    <a:srgbClr val="FF0000"/>
                  </a:solidFill>
                </a:ln>
                <a:solidFill>
                  <a:schemeClr val="bg1"/>
                </a:solidFill>
                <a:latin typeface="Algerian" panose="04020705040A02060702" pitchFamily="82" charset="0"/>
                <a:ea typeface="+mj-ea"/>
                <a:cs typeface="+mj-cs"/>
              </a:rPr>
              <a:t>мозговой </a:t>
            </a:r>
            <a:r>
              <a:rPr lang="ru-RU" sz="3200" cap="all" spc="300" dirty="0" err="1" smtClean="0">
                <a:ln>
                  <a:solidFill>
                    <a:srgbClr val="FF0000"/>
                  </a:solidFill>
                </a:ln>
                <a:solidFill>
                  <a:schemeClr val="bg1"/>
                </a:solidFill>
                <a:latin typeface="Algerian" panose="04020705040A02060702" pitchFamily="82" charset="0"/>
                <a:ea typeface="+mj-ea"/>
                <a:cs typeface="+mj-cs"/>
              </a:rPr>
              <a:t>штУрм</a:t>
            </a:r>
            <a:r>
              <a:rPr lang="en-US" sz="3200" cap="all" spc="300" dirty="0">
                <a:ln>
                  <a:solidFill>
                    <a:srgbClr val="FF0000"/>
                  </a:solidFill>
                </a:ln>
                <a:solidFill>
                  <a:schemeClr val="bg1"/>
                </a:solidFill>
                <a:latin typeface="Algerian" panose="04020705040A02060702" pitchFamily="82" charset="0"/>
                <a:ea typeface="+mj-ea"/>
                <a:cs typeface="+mj-cs"/>
              </a:rPr>
              <a:t>)</a:t>
            </a:r>
            <a:endParaRPr lang="ru-RU" sz="3200" cap="all" spc="300" dirty="0">
              <a:ln>
                <a:solidFill>
                  <a:srgbClr val="FF0000"/>
                </a:solidFill>
              </a:ln>
              <a:solidFill>
                <a:schemeClr val="bg1"/>
              </a:solidFill>
              <a:latin typeface="Algerian" panose="04020705040A02060702" pitchFamily="82" charset="0"/>
              <a:ea typeface="+mj-ea"/>
              <a:cs typeface="+mj-cs"/>
            </a:endParaRPr>
          </a:p>
        </p:txBody>
      </p:sp>
    </p:spTree>
    <p:extLst>
      <p:ext uri="{BB962C8B-B14F-4D97-AF65-F5344CB8AC3E}">
        <p14:creationId xmlns:p14="http://schemas.microsoft.com/office/powerpoint/2010/main" val="2340599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3358" y="25580"/>
            <a:ext cx="9144000" cy="646331"/>
          </a:xfrm>
          <a:prstGeom prst="rect">
            <a:avLst/>
          </a:prstGeom>
        </p:spPr>
        <p:txBody>
          <a:bodyPr wrap="square">
            <a:spAutoFit/>
          </a:bodyPr>
          <a:lstStyle/>
          <a:p>
            <a:pPr lvl="0" algn="ctr">
              <a:spcBef>
                <a:spcPct val="0"/>
              </a:spcBef>
            </a:pPr>
            <a:r>
              <a:rPr lang="en-US" sz="3600" cap="all" spc="300" dirty="0">
                <a:ln>
                  <a:solidFill>
                    <a:srgbClr val="FF0000"/>
                  </a:solidFill>
                </a:ln>
                <a:solidFill>
                  <a:prstClr val="white"/>
                </a:solidFill>
                <a:latin typeface="Algerian" panose="04020705040A02060702" pitchFamily="82" charset="0"/>
                <a:ea typeface="+mj-ea"/>
                <a:cs typeface="+mj-cs"/>
              </a:rPr>
              <a:t>Work in pairs</a:t>
            </a:r>
            <a:endParaRPr lang="ru-RU" sz="3600" cap="all" spc="300" dirty="0">
              <a:ln>
                <a:solidFill>
                  <a:srgbClr val="FF0000"/>
                </a:solidFill>
              </a:ln>
              <a:solidFill>
                <a:prstClr val="white"/>
              </a:solidFill>
              <a:latin typeface="Algerian" panose="04020705040A02060702" pitchFamily="82" charset="0"/>
              <a:ea typeface="+mj-ea"/>
              <a:cs typeface="+mj-cs"/>
            </a:endParaRPr>
          </a:p>
        </p:txBody>
      </p:sp>
      <p:sp>
        <p:nvSpPr>
          <p:cNvPr id="2" name="TextBox 1"/>
          <p:cNvSpPr txBox="1"/>
          <p:nvPr/>
        </p:nvSpPr>
        <p:spPr>
          <a:xfrm>
            <a:off x="1046254" y="671911"/>
            <a:ext cx="6984776" cy="5262979"/>
          </a:xfrm>
          <a:prstGeom prst="rect">
            <a:avLst/>
          </a:prstGeom>
          <a:noFill/>
        </p:spPr>
        <p:txBody>
          <a:bodyPr wrap="square" rtlCol="0">
            <a:spAutoFit/>
          </a:bodyPr>
          <a:lstStyle/>
          <a:p>
            <a:pPr>
              <a:lnSpc>
                <a:spcPct val="150000"/>
              </a:lnSpc>
            </a:pPr>
            <a:r>
              <a:rPr lang="en-US" sz="2800" b="1" dirty="0" smtClean="0">
                <a:solidFill>
                  <a:srgbClr val="002060"/>
                </a:solidFill>
                <a:latin typeface="Monotype Corsiva" pitchFamily="66" charset="0"/>
              </a:rPr>
              <a:t>To </a:t>
            </a:r>
            <a:r>
              <a:rPr lang="en-US" sz="2800" b="1" dirty="0">
                <a:solidFill>
                  <a:srgbClr val="002060"/>
                </a:solidFill>
                <a:latin typeface="Monotype Corsiva" pitchFamily="66" charset="0"/>
              </a:rPr>
              <a:t>be or not to be: that is the question</a:t>
            </a:r>
            <a:r>
              <a:rPr lang="ru-RU" sz="2800" b="1" dirty="0">
                <a:solidFill>
                  <a:srgbClr val="002060"/>
                </a:solidFill>
                <a:latin typeface="Monotype Corsiva" pitchFamily="66" charset="0"/>
              </a:rPr>
              <a:t> </a:t>
            </a:r>
            <a:r>
              <a:rPr lang="en-US" sz="2800" b="1" dirty="0">
                <a:solidFill>
                  <a:srgbClr val="002060"/>
                </a:solidFill>
                <a:latin typeface="Monotype Corsiva" pitchFamily="66" charset="0"/>
              </a:rPr>
              <a:t>¨  (</a:t>
            </a:r>
            <a:r>
              <a:rPr lang="en-US" sz="2800" b="1" dirty="0" smtClean="0">
                <a:solidFill>
                  <a:srgbClr val="002060"/>
                </a:solidFill>
                <a:latin typeface="Monotype Corsiva" pitchFamily="66" charset="0"/>
              </a:rPr>
              <a:t>Hamlet)</a:t>
            </a:r>
            <a:endParaRPr lang="en-US" sz="2800" b="1" dirty="0">
              <a:solidFill>
                <a:srgbClr val="002060"/>
              </a:solidFill>
              <a:latin typeface="Monotype Corsiva" pitchFamily="66" charset="0"/>
            </a:endParaRPr>
          </a:p>
          <a:p>
            <a:pPr>
              <a:lnSpc>
                <a:spcPct val="150000"/>
              </a:lnSpc>
            </a:pPr>
            <a:r>
              <a:rPr lang="en-US" sz="2800" b="1" dirty="0" smtClean="0">
                <a:solidFill>
                  <a:srgbClr val="002060"/>
                </a:solidFill>
                <a:latin typeface="Monotype Corsiva" pitchFamily="66" charset="0"/>
              </a:rPr>
              <a:t>A </a:t>
            </a:r>
            <a:r>
              <a:rPr lang="en-US" sz="2800" b="1" dirty="0">
                <a:solidFill>
                  <a:srgbClr val="002060"/>
                </a:solidFill>
                <a:latin typeface="Monotype Corsiva" pitchFamily="66" charset="0"/>
              </a:rPr>
              <a:t>horse! A horse! </a:t>
            </a:r>
            <a:endParaRPr lang="en-US" sz="2800" b="1" dirty="0" smtClean="0">
              <a:solidFill>
                <a:srgbClr val="002060"/>
              </a:solidFill>
              <a:latin typeface="Monotype Corsiva" pitchFamily="66" charset="0"/>
            </a:endParaRPr>
          </a:p>
          <a:p>
            <a:pPr algn="r">
              <a:lnSpc>
                <a:spcPct val="150000"/>
              </a:lnSpc>
            </a:pPr>
            <a:r>
              <a:rPr lang="en-US" sz="2800" b="1" dirty="0" smtClean="0">
                <a:solidFill>
                  <a:srgbClr val="002060"/>
                </a:solidFill>
                <a:latin typeface="Monotype Corsiva" pitchFamily="66" charset="0"/>
              </a:rPr>
              <a:t>My </a:t>
            </a:r>
            <a:r>
              <a:rPr lang="en-US" sz="2800" b="1" dirty="0">
                <a:solidFill>
                  <a:srgbClr val="002060"/>
                </a:solidFill>
                <a:latin typeface="Monotype Corsiva" pitchFamily="66" charset="0"/>
              </a:rPr>
              <a:t>kingdom for a horse!! (King  Richard III</a:t>
            </a:r>
            <a:r>
              <a:rPr lang="en-US" sz="2800" b="1" dirty="0" smtClean="0">
                <a:solidFill>
                  <a:srgbClr val="002060"/>
                </a:solidFill>
                <a:latin typeface="Monotype Corsiva" pitchFamily="66" charset="0"/>
              </a:rPr>
              <a:t>)</a:t>
            </a:r>
            <a:endParaRPr lang="en-US" sz="2800" b="1" dirty="0">
              <a:solidFill>
                <a:srgbClr val="002060"/>
              </a:solidFill>
              <a:latin typeface="Monotype Corsiva" pitchFamily="66" charset="0"/>
            </a:endParaRPr>
          </a:p>
          <a:p>
            <a:pPr>
              <a:lnSpc>
                <a:spcPct val="150000"/>
              </a:lnSpc>
            </a:pPr>
            <a:r>
              <a:rPr lang="en-US" sz="2800" b="1" dirty="0" smtClean="0">
                <a:solidFill>
                  <a:srgbClr val="002060"/>
                </a:solidFill>
                <a:latin typeface="Monotype Corsiva" pitchFamily="66" charset="0"/>
              </a:rPr>
              <a:t>Nothing </a:t>
            </a:r>
            <a:r>
              <a:rPr lang="en-US" sz="2800" b="1" dirty="0">
                <a:solidFill>
                  <a:srgbClr val="002060"/>
                </a:solidFill>
                <a:latin typeface="Monotype Corsiva" pitchFamily="66" charset="0"/>
              </a:rPr>
              <a:t>will come of nothing</a:t>
            </a:r>
            <a:r>
              <a:rPr lang="en-US" sz="2800" b="1" dirty="0" smtClean="0">
                <a:solidFill>
                  <a:srgbClr val="002060"/>
                </a:solidFill>
                <a:latin typeface="Monotype Corsiva" pitchFamily="66" charset="0"/>
              </a:rPr>
              <a:t>.   (</a:t>
            </a:r>
            <a:r>
              <a:rPr lang="en-US" sz="2800" b="1" dirty="0">
                <a:solidFill>
                  <a:srgbClr val="002060"/>
                </a:solidFill>
                <a:latin typeface="Monotype Corsiva" pitchFamily="66" charset="0"/>
              </a:rPr>
              <a:t>King Lear</a:t>
            </a:r>
            <a:r>
              <a:rPr lang="en-US" sz="2800" b="1" dirty="0" smtClean="0">
                <a:solidFill>
                  <a:srgbClr val="002060"/>
                </a:solidFill>
                <a:latin typeface="Monotype Corsiva" pitchFamily="66" charset="0"/>
              </a:rPr>
              <a:t>)</a:t>
            </a:r>
            <a:endParaRPr lang="en-US" sz="2800" b="1" dirty="0">
              <a:solidFill>
                <a:srgbClr val="002060"/>
              </a:solidFill>
              <a:latin typeface="Monotype Corsiva" pitchFamily="66" charset="0"/>
            </a:endParaRPr>
          </a:p>
          <a:p>
            <a:pPr>
              <a:lnSpc>
                <a:spcPct val="150000"/>
              </a:lnSpc>
            </a:pPr>
            <a:r>
              <a:rPr lang="en-US" sz="2800" b="1" dirty="0" smtClean="0">
                <a:solidFill>
                  <a:srgbClr val="002060"/>
                </a:solidFill>
                <a:latin typeface="Monotype Corsiva" pitchFamily="66" charset="0"/>
              </a:rPr>
              <a:t>My </a:t>
            </a:r>
            <a:r>
              <a:rPr lang="en-US" sz="2800" b="1" dirty="0">
                <a:solidFill>
                  <a:srgbClr val="002060"/>
                </a:solidFill>
                <a:latin typeface="Monotype Corsiva" pitchFamily="66" charset="0"/>
              </a:rPr>
              <a:t>love is richer than my tongue</a:t>
            </a:r>
            <a:r>
              <a:rPr lang="en-US" sz="2800" b="1" dirty="0" smtClean="0">
                <a:solidFill>
                  <a:srgbClr val="002060"/>
                </a:solidFill>
                <a:latin typeface="Monotype Corsiva" pitchFamily="66" charset="0"/>
              </a:rPr>
              <a:t>.  (</a:t>
            </a:r>
            <a:r>
              <a:rPr lang="en-US" sz="2800" b="1" dirty="0">
                <a:solidFill>
                  <a:srgbClr val="002060"/>
                </a:solidFill>
                <a:latin typeface="Monotype Corsiva" pitchFamily="66" charset="0"/>
              </a:rPr>
              <a:t>King Lear</a:t>
            </a:r>
            <a:r>
              <a:rPr lang="en-US" sz="2800" b="1" dirty="0" smtClean="0">
                <a:solidFill>
                  <a:srgbClr val="002060"/>
                </a:solidFill>
                <a:latin typeface="Monotype Corsiva" pitchFamily="66" charset="0"/>
              </a:rPr>
              <a:t>)</a:t>
            </a:r>
            <a:endParaRPr lang="en-US" sz="2800" b="1" dirty="0">
              <a:solidFill>
                <a:srgbClr val="002060"/>
              </a:solidFill>
              <a:latin typeface="Monotype Corsiva" pitchFamily="66" charset="0"/>
            </a:endParaRPr>
          </a:p>
          <a:p>
            <a:pPr>
              <a:lnSpc>
                <a:spcPct val="150000"/>
              </a:lnSpc>
            </a:pPr>
            <a:r>
              <a:rPr lang="en-US" sz="2800" b="1" dirty="0">
                <a:solidFill>
                  <a:srgbClr val="002060"/>
                </a:solidFill>
                <a:latin typeface="Monotype Corsiva" pitchFamily="66" charset="0"/>
              </a:rPr>
              <a:t> </a:t>
            </a:r>
            <a:r>
              <a:rPr lang="en-US" sz="2800" b="1" dirty="0" smtClean="0">
                <a:solidFill>
                  <a:srgbClr val="002060"/>
                </a:solidFill>
                <a:latin typeface="Monotype Corsiva" pitchFamily="66" charset="0"/>
              </a:rPr>
              <a:t>Men </a:t>
            </a:r>
            <a:r>
              <a:rPr lang="en-US" sz="2800" b="1" dirty="0">
                <a:solidFill>
                  <a:srgbClr val="002060"/>
                </a:solidFill>
                <a:latin typeface="Monotype Corsiva" pitchFamily="66" charset="0"/>
              </a:rPr>
              <a:t>of few words are the best men</a:t>
            </a:r>
            <a:r>
              <a:rPr lang="en-US" sz="2800" b="1" dirty="0" smtClean="0">
                <a:solidFill>
                  <a:srgbClr val="002060"/>
                </a:solidFill>
                <a:latin typeface="Monotype Corsiva" pitchFamily="66" charset="0"/>
              </a:rPr>
              <a:t>.   (</a:t>
            </a:r>
            <a:r>
              <a:rPr lang="en-US" sz="2800" b="1" dirty="0">
                <a:solidFill>
                  <a:srgbClr val="002060"/>
                </a:solidFill>
                <a:latin typeface="Monotype Corsiva" pitchFamily="66" charset="0"/>
              </a:rPr>
              <a:t>King Henry V)</a:t>
            </a:r>
          </a:p>
          <a:p>
            <a:pPr>
              <a:lnSpc>
                <a:spcPct val="150000"/>
              </a:lnSpc>
            </a:pPr>
            <a:r>
              <a:rPr lang="en-US" sz="2800" b="1" dirty="0">
                <a:solidFill>
                  <a:srgbClr val="002060"/>
                </a:solidFill>
                <a:latin typeface="Monotype Corsiva" pitchFamily="66" charset="0"/>
              </a:rPr>
              <a:t> </a:t>
            </a:r>
            <a:r>
              <a:rPr lang="en-US" sz="2800" b="1" dirty="0" smtClean="0">
                <a:solidFill>
                  <a:srgbClr val="002060"/>
                </a:solidFill>
                <a:latin typeface="Monotype Corsiva" pitchFamily="66" charset="0"/>
              </a:rPr>
              <a:t>We </a:t>
            </a:r>
            <a:r>
              <a:rPr lang="en-US" sz="2800" b="1" dirty="0">
                <a:solidFill>
                  <a:srgbClr val="002060"/>
                </a:solidFill>
                <a:latin typeface="Monotype Corsiva" pitchFamily="66" charset="0"/>
              </a:rPr>
              <a:t>have seen better days </a:t>
            </a:r>
            <a:r>
              <a:rPr lang="en-US" sz="2800" b="1" dirty="0" smtClean="0">
                <a:solidFill>
                  <a:srgbClr val="002060"/>
                </a:solidFill>
                <a:latin typeface="Monotype Corsiva" pitchFamily="66" charset="0"/>
              </a:rPr>
              <a:t>               	(</a:t>
            </a:r>
            <a:r>
              <a:rPr lang="en-US" sz="2800" b="1" dirty="0">
                <a:solidFill>
                  <a:srgbClr val="002060"/>
                </a:solidFill>
                <a:latin typeface="Monotype Corsiva" pitchFamily="66" charset="0"/>
              </a:rPr>
              <a:t>King </a:t>
            </a:r>
            <a:r>
              <a:rPr lang="en-US" sz="2800" b="1" dirty="0" smtClean="0">
                <a:solidFill>
                  <a:srgbClr val="002060"/>
                </a:solidFill>
                <a:latin typeface="Monotype Corsiva" pitchFamily="66" charset="0"/>
              </a:rPr>
              <a:t>Lear)</a:t>
            </a:r>
          </a:p>
          <a:p>
            <a:pPr>
              <a:lnSpc>
                <a:spcPct val="150000"/>
              </a:lnSpc>
            </a:pPr>
            <a:r>
              <a:rPr lang="en-US" sz="2800" b="1" dirty="0" smtClean="0">
                <a:solidFill>
                  <a:srgbClr val="002060"/>
                </a:solidFill>
                <a:latin typeface="Monotype Corsiva" pitchFamily="66" charset="0"/>
              </a:rPr>
              <a:t>A man can die, but once  		(King </a:t>
            </a:r>
            <a:r>
              <a:rPr lang="en-US" sz="2800" b="1" dirty="0">
                <a:solidFill>
                  <a:srgbClr val="002060"/>
                </a:solidFill>
                <a:latin typeface="Monotype Corsiva" pitchFamily="66" charset="0"/>
              </a:rPr>
              <a:t>Henry </a:t>
            </a:r>
            <a:r>
              <a:rPr lang="en-US" sz="2800" b="1" dirty="0" smtClean="0">
                <a:solidFill>
                  <a:srgbClr val="002060"/>
                </a:solidFill>
                <a:latin typeface="Monotype Corsiva" pitchFamily="66" charset="0"/>
              </a:rPr>
              <a:t>IV)</a:t>
            </a:r>
            <a:endParaRPr lang="ru-RU" sz="2800" b="1" dirty="0">
              <a:solidFill>
                <a:srgbClr val="002060"/>
              </a:solidFill>
              <a:latin typeface="Monotype Corsiva" pitchFamily="66" charset="0"/>
            </a:endParaRPr>
          </a:p>
        </p:txBody>
      </p:sp>
      <p:sp>
        <p:nvSpPr>
          <p:cNvPr id="3" name="TextBox 2"/>
          <p:cNvSpPr txBox="1"/>
          <p:nvPr/>
        </p:nvSpPr>
        <p:spPr>
          <a:xfrm>
            <a:off x="7218655" y="6211889"/>
            <a:ext cx="1624750" cy="369332"/>
          </a:xfrm>
          <a:prstGeom prst="rect">
            <a:avLst/>
          </a:prstGeom>
          <a:noFill/>
        </p:spPr>
        <p:txBody>
          <a:bodyPr wrap="square" rtlCol="0">
            <a:spAutoFit/>
          </a:bodyPr>
          <a:lstStyle/>
          <a:p>
            <a:pPr algn="r"/>
            <a:r>
              <a:rPr lang="en-US" b="1" dirty="0" smtClean="0">
                <a:solidFill>
                  <a:srgbClr val="FFFF00"/>
                </a:solidFill>
                <a:hlinkClick r:id="rId3"/>
              </a:rPr>
              <a:t>LINK</a:t>
            </a:r>
            <a:endParaRPr lang="ru-RU" b="1" dirty="0">
              <a:solidFill>
                <a:srgbClr val="FFFF00"/>
              </a:solidFill>
            </a:endParaRPr>
          </a:p>
        </p:txBody>
      </p:sp>
    </p:spTree>
    <p:extLst>
      <p:ext uri="{BB962C8B-B14F-4D97-AF65-F5344CB8AC3E}">
        <p14:creationId xmlns:p14="http://schemas.microsoft.com/office/powerpoint/2010/main" val="4261595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6621"/>
            <a:ext cx="9144000" cy="685800"/>
          </a:xfrm>
        </p:spPr>
        <p:txBody>
          <a:bodyPr>
            <a:normAutofit/>
          </a:bodyPr>
          <a:lstStyle/>
          <a:p>
            <a:r>
              <a:rPr lang="en-US" dirty="0">
                <a:ln>
                  <a:solidFill>
                    <a:srgbClr val="FF0000"/>
                  </a:solidFill>
                </a:ln>
                <a:solidFill>
                  <a:prstClr val="white"/>
                </a:solidFill>
                <a:latin typeface="Algerian" panose="04020705040A02060702" pitchFamily="82" charset="0"/>
              </a:rPr>
              <a:t>Group work</a:t>
            </a:r>
            <a:endParaRPr lang="ru-RU" dirty="0">
              <a:ln>
                <a:solidFill>
                  <a:srgbClr val="FF0000"/>
                </a:solidFill>
              </a:ln>
              <a:solidFill>
                <a:prstClr val="white"/>
              </a:solidFill>
              <a:latin typeface="Algerian" panose="04020705040A02060702" pitchFamily="82" charset="0"/>
            </a:endParaRPr>
          </a:p>
        </p:txBody>
      </p:sp>
      <p:sp>
        <p:nvSpPr>
          <p:cNvPr id="4" name="Прямоугольник 3"/>
          <p:cNvSpPr/>
          <p:nvPr/>
        </p:nvSpPr>
        <p:spPr>
          <a:xfrm>
            <a:off x="1171926" y="980728"/>
            <a:ext cx="3320217" cy="4832092"/>
          </a:xfrm>
          <a:prstGeom prst="rect">
            <a:avLst/>
          </a:prstGeom>
        </p:spPr>
        <p:txBody>
          <a:bodyPr wrap="square">
            <a:spAutoFit/>
          </a:bodyPr>
          <a:lstStyle/>
          <a:p>
            <a:r>
              <a:rPr lang="en-US" sz="2800" b="1" i="1" dirty="0" smtClean="0"/>
              <a:t>Questions for group number 1:</a:t>
            </a:r>
            <a:endParaRPr lang="ru-RU" sz="2800" b="1" dirty="0"/>
          </a:p>
          <a:p>
            <a:r>
              <a:rPr lang="en-US" sz="2800" b="1" dirty="0"/>
              <a:t/>
            </a:r>
            <a:br>
              <a:rPr lang="en-US" sz="2800" b="1" dirty="0"/>
            </a:br>
            <a:r>
              <a:rPr lang="en-US" sz="2800" b="1" dirty="0"/>
              <a:t>(1) When__?</a:t>
            </a:r>
            <a:endParaRPr lang="ru-RU" sz="2800" b="1" dirty="0"/>
          </a:p>
          <a:p>
            <a:r>
              <a:rPr lang="en-US" sz="2800" b="1" dirty="0"/>
              <a:t>(3) How old__?</a:t>
            </a:r>
            <a:endParaRPr lang="ru-RU" sz="2800" b="1" dirty="0"/>
          </a:p>
          <a:p>
            <a:r>
              <a:rPr lang="en-US" sz="2800" b="1" dirty="0"/>
              <a:t>(5) How old__?</a:t>
            </a:r>
            <a:endParaRPr lang="ru-RU" sz="2800" b="1" dirty="0"/>
          </a:p>
          <a:p>
            <a:r>
              <a:rPr lang="en-US" sz="2800" b="1" dirty="0"/>
              <a:t>(7) When__?</a:t>
            </a:r>
            <a:endParaRPr lang="ru-RU" sz="2800" b="1" dirty="0"/>
          </a:p>
          <a:p>
            <a:r>
              <a:rPr lang="en-US" sz="2800" b="1" dirty="0"/>
              <a:t>(9) How many_?</a:t>
            </a:r>
            <a:endParaRPr lang="ru-RU" sz="2800" b="1" dirty="0"/>
          </a:p>
          <a:p>
            <a:r>
              <a:rPr lang="en-US" sz="2800" b="1" dirty="0"/>
              <a:t>(11) Where__?</a:t>
            </a:r>
            <a:endParaRPr lang="ru-RU" sz="2800" b="1" dirty="0"/>
          </a:p>
          <a:p>
            <a:r>
              <a:rPr lang="en-US" sz="2800" b="1" dirty="0"/>
              <a:t>(13) What__?</a:t>
            </a:r>
            <a:endParaRPr lang="ru-RU" sz="2800" b="1" dirty="0"/>
          </a:p>
          <a:p>
            <a:r>
              <a:rPr lang="en-US" sz="2800" b="1" dirty="0"/>
              <a:t>(15) When__?</a:t>
            </a:r>
            <a:endParaRPr lang="ru-RU" sz="2800" b="1" dirty="0"/>
          </a:p>
        </p:txBody>
      </p:sp>
      <p:sp>
        <p:nvSpPr>
          <p:cNvPr id="5" name="Прямоугольник 4"/>
          <p:cNvSpPr/>
          <p:nvPr/>
        </p:nvSpPr>
        <p:spPr>
          <a:xfrm>
            <a:off x="4492143" y="980728"/>
            <a:ext cx="3240360" cy="4832092"/>
          </a:xfrm>
          <a:prstGeom prst="rect">
            <a:avLst/>
          </a:prstGeom>
        </p:spPr>
        <p:txBody>
          <a:bodyPr wrap="square">
            <a:spAutoFit/>
          </a:bodyPr>
          <a:lstStyle/>
          <a:p>
            <a:r>
              <a:rPr lang="en-US" sz="2800" b="1" i="1" dirty="0">
                <a:solidFill>
                  <a:srgbClr val="FF0000"/>
                </a:solidFill>
              </a:rPr>
              <a:t>Questions for group number 2</a:t>
            </a:r>
            <a:r>
              <a:rPr lang="ru-RU" sz="2800" b="1" i="1" dirty="0" smtClean="0">
                <a:solidFill>
                  <a:srgbClr val="FF0000"/>
                </a:solidFill>
              </a:rPr>
              <a:t>:</a:t>
            </a:r>
          </a:p>
          <a:p>
            <a:endParaRPr lang="ru-RU" sz="2800" b="1" i="1" dirty="0">
              <a:solidFill>
                <a:srgbClr val="FF0000"/>
              </a:solidFill>
            </a:endParaRPr>
          </a:p>
          <a:p>
            <a:r>
              <a:rPr lang="en-US" sz="2800" b="1" i="1" dirty="0">
                <a:solidFill>
                  <a:srgbClr val="FF0000"/>
                </a:solidFill>
              </a:rPr>
              <a:t>(2) Where_?</a:t>
            </a:r>
            <a:endParaRPr lang="ru-RU" sz="2800" b="1" i="1" dirty="0">
              <a:solidFill>
                <a:srgbClr val="FF0000"/>
              </a:solidFill>
            </a:endParaRPr>
          </a:p>
          <a:p>
            <a:r>
              <a:rPr lang="en-US" sz="2800" b="1" i="1" dirty="0">
                <a:solidFill>
                  <a:srgbClr val="FF0000"/>
                </a:solidFill>
              </a:rPr>
              <a:t>(4) How old_?</a:t>
            </a:r>
            <a:endParaRPr lang="ru-RU" sz="2800" b="1" i="1" dirty="0">
              <a:solidFill>
                <a:srgbClr val="FF0000"/>
              </a:solidFill>
            </a:endParaRPr>
          </a:p>
          <a:p>
            <a:r>
              <a:rPr lang="en-US" sz="2800" b="1" i="1" dirty="0">
                <a:solidFill>
                  <a:srgbClr val="FF0000"/>
                </a:solidFill>
              </a:rPr>
              <a:t>(6) Who_?</a:t>
            </a:r>
            <a:endParaRPr lang="ru-RU" sz="2800" b="1" i="1" dirty="0">
              <a:solidFill>
                <a:srgbClr val="FF0000"/>
              </a:solidFill>
            </a:endParaRPr>
          </a:p>
          <a:p>
            <a:r>
              <a:rPr lang="en-US" sz="2800" b="1" i="1" dirty="0">
                <a:solidFill>
                  <a:srgbClr val="FF0000"/>
                </a:solidFill>
              </a:rPr>
              <a:t>(8) What_?</a:t>
            </a:r>
            <a:endParaRPr lang="ru-RU" sz="2800" b="1" i="1" dirty="0">
              <a:solidFill>
                <a:srgbClr val="FF0000"/>
              </a:solidFill>
            </a:endParaRPr>
          </a:p>
          <a:p>
            <a:r>
              <a:rPr lang="en-US" sz="2800" b="1" i="1" dirty="0">
                <a:solidFill>
                  <a:srgbClr val="FF0000"/>
                </a:solidFill>
              </a:rPr>
              <a:t>(10) When_?</a:t>
            </a:r>
            <a:endParaRPr lang="ru-RU" sz="2800" b="1" i="1" dirty="0">
              <a:solidFill>
                <a:srgbClr val="FF0000"/>
              </a:solidFill>
            </a:endParaRPr>
          </a:p>
          <a:p>
            <a:r>
              <a:rPr lang="en-US" sz="2800" b="1" i="1" dirty="0">
                <a:solidFill>
                  <a:srgbClr val="FF0000"/>
                </a:solidFill>
              </a:rPr>
              <a:t>(12) When_?</a:t>
            </a:r>
            <a:endParaRPr lang="ru-RU" sz="2800" b="1" i="1" dirty="0">
              <a:solidFill>
                <a:srgbClr val="FF0000"/>
              </a:solidFill>
            </a:endParaRPr>
          </a:p>
          <a:p>
            <a:r>
              <a:rPr lang="en-US" sz="2800" b="1" i="1" dirty="0">
                <a:solidFill>
                  <a:srgbClr val="FF0000"/>
                </a:solidFill>
              </a:rPr>
              <a:t>(14) How many_?</a:t>
            </a:r>
            <a:endParaRPr lang="ru-RU" sz="2800" b="1" i="1" dirty="0">
              <a:solidFill>
                <a:srgbClr val="FF0000"/>
              </a:solidFill>
            </a:endParaRPr>
          </a:p>
          <a:p>
            <a:r>
              <a:rPr lang="en-US" sz="2800" b="1" i="1" dirty="0">
                <a:solidFill>
                  <a:srgbClr val="FF0000"/>
                </a:solidFill>
              </a:rPr>
              <a:t>(16) How old_?</a:t>
            </a:r>
            <a:endParaRPr lang="ru-RU" sz="2800" b="1" i="1" dirty="0">
              <a:solidFill>
                <a:srgbClr val="FF0000"/>
              </a:solidFill>
            </a:endParaRPr>
          </a:p>
        </p:txBody>
      </p:sp>
    </p:spTree>
    <p:extLst>
      <p:ext uri="{BB962C8B-B14F-4D97-AF65-F5344CB8AC3E}">
        <p14:creationId xmlns:p14="http://schemas.microsoft.com/office/powerpoint/2010/main" val="1094965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ppt_x"/>
                                          </p:val>
                                        </p:tav>
                                        <p:tav tm="100000">
                                          <p:val>
                                            <p:strVal val="#ppt_x"/>
                                          </p:val>
                                        </p:tav>
                                      </p:tavLst>
                                    </p:anim>
                                    <p:anim calcmode="lin" valueType="num">
                                      <p:cBhvr additive="base">
                                        <p:cTn id="14" dur="1000" fill="hold"/>
                                        <p:tgtEl>
                                          <p:spTgt spid="4"/>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1000" fill="hold"/>
                                        <p:tgtEl>
                                          <p:spTgt spid="5"/>
                                        </p:tgtEl>
                                        <p:attrNameLst>
                                          <p:attrName>ppt_x</p:attrName>
                                        </p:attrNameLst>
                                      </p:cBhvr>
                                      <p:tavLst>
                                        <p:tav tm="0">
                                          <p:val>
                                            <p:strVal val="#ppt_x"/>
                                          </p:val>
                                        </p:tav>
                                        <p:tav tm="100000">
                                          <p:val>
                                            <p:strVal val="#ppt_x"/>
                                          </p:val>
                                        </p:tav>
                                      </p:tavLst>
                                    </p:anim>
                                    <p:anim calcmode="lin" valueType="num">
                                      <p:cBhvr additive="base">
                                        <p:cTn id="19"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052736"/>
            <a:ext cx="9144000" cy="692696"/>
          </a:xfrm>
        </p:spPr>
        <p:txBody>
          <a:bodyPr>
            <a:normAutofit/>
          </a:bodyPr>
          <a:lstStyle/>
          <a:p>
            <a:r>
              <a:rPr lang="en-US" dirty="0">
                <a:ln>
                  <a:solidFill>
                    <a:srgbClr val="FF0000"/>
                  </a:solidFill>
                </a:ln>
                <a:solidFill>
                  <a:prstClr val="white"/>
                </a:solidFill>
                <a:latin typeface="Algerian" panose="04020705040A02060702" pitchFamily="82" charset="0"/>
              </a:rPr>
              <a:t>Checking homework</a:t>
            </a:r>
            <a:endParaRPr lang="ru-RU" dirty="0">
              <a:ln>
                <a:solidFill>
                  <a:srgbClr val="FF0000"/>
                </a:solidFill>
              </a:ln>
              <a:solidFill>
                <a:prstClr val="white"/>
              </a:solidFill>
              <a:latin typeface="Algerian" panose="04020705040A02060702" pitchFamily="82" charset="0"/>
            </a:endParaRPr>
          </a:p>
        </p:txBody>
      </p:sp>
      <p:sp>
        <p:nvSpPr>
          <p:cNvPr id="3" name="Объект 2"/>
          <p:cNvSpPr>
            <a:spLocks noGrp="1"/>
          </p:cNvSpPr>
          <p:nvPr>
            <p:ph idx="1"/>
          </p:nvPr>
        </p:nvSpPr>
        <p:spPr/>
        <p:txBody>
          <a:bodyPr>
            <a:normAutofit/>
          </a:bodyPr>
          <a:lstStyle/>
          <a:p>
            <a:r>
              <a:rPr lang="en-US" sz="2400" dirty="0" smtClean="0">
                <a:solidFill>
                  <a:srgbClr val="FF0000"/>
                </a:solidFill>
                <a:latin typeface="Algerian" panose="04020705040A02060702" pitchFamily="82" charset="0"/>
              </a:rPr>
              <a:t>Presentation (Group Work)</a:t>
            </a:r>
          </a:p>
          <a:p>
            <a:endParaRPr lang="en-US" sz="2400" dirty="0">
              <a:solidFill>
                <a:srgbClr val="FF0000"/>
              </a:solidFill>
              <a:latin typeface="Algerian" panose="04020705040A02060702" pitchFamily="82" charset="0"/>
            </a:endParaRPr>
          </a:p>
          <a:p>
            <a:pPr indent="0">
              <a:buNone/>
            </a:pPr>
            <a:r>
              <a:rPr lang="en-US" sz="2400" dirty="0" smtClean="0">
                <a:solidFill>
                  <a:srgbClr val="FF0000"/>
                </a:solidFill>
                <a:latin typeface="Algerian" panose="04020705040A02060702" pitchFamily="82" charset="0"/>
              </a:rPr>
              <a:t>WILL</a:t>
            </a:r>
            <a:r>
              <a:rPr lang="en-US" sz="2400" dirty="0">
                <a:solidFill>
                  <a:srgbClr val="FF0000"/>
                </a:solidFill>
                <a:latin typeface="Algerian" panose="04020705040A02060702" pitchFamily="82" charset="0"/>
              </a:rPr>
              <a:t>I</a:t>
            </a:r>
            <a:r>
              <a:rPr lang="en-US" sz="2400" dirty="0" smtClean="0">
                <a:solidFill>
                  <a:srgbClr val="FF0000"/>
                </a:solidFill>
                <a:latin typeface="Algerian" panose="04020705040A02060702" pitchFamily="82" charset="0"/>
              </a:rPr>
              <a:t>AM SHAKESPEARE</a:t>
            </a:r>
            <a:endParaRPr lang="ru-RU" sz="2400" dirty="0">
              <a:solidFill>
                <a:srgbClr val="FF0000"/>
              </a:solidFill>
            </a:endParaRPr>
          </a:p>
        </p:txBody>
      </p:sp>
    </p:spTree>
    <p:extLst>
      <p:ext uri="{BB962C8B-B14F-4D97-AF65-F5344CB8AC3E}">
        <p14:creationId xmlns:p14="http://schemas.microsoft.com/office/powerpoint/2010/main" val="363679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928662" y="357166"/>
            <a:ext cx="7753376" cy="1357322"/>
          </a:xfrm>
        </p:spPr>
        <p:txBody>
          <a:bodyPr>
            <a:normAutofit fontScale="90000"/>
          </a:bodyPr>
          <a:lstStyle/>
          <a:p>
            <a:r>
              <a:rPr lang="en-US" sz="4800" dirty="0" smtClean="0"/>
              <a:t>    </a:t>
            </a:r>
            <a:r>
              <a:rPr lang="en-US" sz="4800" dirty="0" smtClean="0">
                <a:solidFill>
                  <a:schemeClr val="tx2"/>
                </a:solidFill>
                <a:latin typeface="Algerian" pitchFamily="82" charset="0"/>
              </a:rPr>
              <a:t>William  Shakespeare</a:t>
            </a:r>
            <a:br>
              <a:rPr lang="en-US" sz="4800" dirty="0" smtClean="0">
                <a:solidFill>
                  <a:schemeClr val="tx2"/>
                </a:solidFill>
                <a:latin typeface="Algerian" pitchFamily="82" charset="0"/>
              </a:rPr>
            </a:br>
            <a:r>
              <a:rPr lang="en-US" sz="4800" dirty="0" smtClean="0">
                <a:solidFill>
                  <a:schemeClr val="tx2"/>
                </a:solidFill>
                <a:latin typeface="Algerian" pitchFamily="82" charset="0"/>
              </a:rPr>
              <a:t>                1564 - 1616 </a:t>
            </a:r>
            <a:endParaRPr lang="ru-RU" sz="4800" dirty="0">
              <a:solidFill>
                <a:schemeClr val="tx2"/>
              </a:solidFill>
            </a:endParaRPr>
          </a:p>
        </p:txBody>
      </p:sp>
      <p:pic>
        <p:nvPicPr>
          <p:cNvPr id="8" name="Рисунок 7" descr="photo shakeapeare.jpg"/>
          <p:cNvPicPr>
            <a:picLocks noGrp="1" noChangeAspect="1"/>
          </p:cNvPicPr>
          <p:nvPr>
            <p:ph type="pic" idx="1"/>
          </p:nvPr>
        </p:nvPicPr>
        <p:blipFill>
          <a:blip r:embed="rId2" cstate="print"/>
          <a:srcRect t="15870" b="15870"/>
          <a:stretch>
            <a:fillRect/>
          </a:stretch>
        </p:blipFill>
        <p:spPr>
          <a:xfrm>
            <a:off x="214282" y="1857364"/>
            <a:ext cx="4575432" cy="4643470"/>
          </a:xfrm>
        </p:spPr>
      </p:pic>
      <p:sp>
        <p:nvSpPr>
          <p:cNvPr id="7" name="Текст 6"/>
          <p:cNvSpPr>
            <a:spLocks noGrp="1"/>
          </p:cNvSpPr>
          <p:nvPr>
            <p:ph type="body" sz="half" idx="2"/>
          </p:nvPr>
        </p:nvSpPr>
        <p:spPr>
          <a:xfrm>
            <a:off x="5556734" y="1928802"/>
            <a:ext cx="3053866" cy="4286280"/>
          </a:xfrm>
        </p:spPr>
        <p:txBody>
          <a:bodyPr>
            <a:normAutofit fontScale="62500" lnSpcReduction="20000"/>
          </a:bodyPr>
          <a:lstStyle/>
          <a:p>
            <a:r>
              <a:rPr lang="en-US" sz="5100" dirty="0" smtClean="0">
                <a:latin typeface="Baskerville Old Face" pitchFamily="18" charset="0"/>
              </a:rPr>
              <a:t>“The brilliant poet, the marvelous dramatist, the greatest of the great. He was not of an age, but for all time.”</a:t>
            </a:r>
          </a:p>
          <a:p>
            <a:r>
              <a:rPr lang="en-US" sz="5100" dirty="0" smtClean="0">
                <a:latin typeface="Baskerville Old Face" pitchFamily="18" charset="0"/>
              </a:rPr>
              <a:t> </a:t>
            </a:r>
          </a:p>
          <a:p>
            <a:r>
              <a:rPr lang="en-US" sz="5100" dirty="0" smtClean="0">
                <a:latin typeface="Baskerville Old Face" pitchFamily="18" charset="0"/>
              </a:rPr>
              <a:t>        John Dryden   </a:t>
            </a:r>
          </a:p>
          <a:p>
            <a:endParaRPr lang="ru-RU" dirty="0"/>
          </a:p>
        </p:txBody>
      </p:sp>
    </p:spTree>
    <p:extLst>
      <p:ext uri="{BB962C8B-B14F-4D97-AF65-F5344CB8AC3E}">
        <p14:creationId xmlns:p14="http://schemas.microsoft.com/office/powerpoint/2010/main" val="2834058474"/>
      </p:ext>
    </p:extLst>
  </p:cSld>
  <p:clrMapOvr>
    <a:masterClrMapping/>
  </p:clrMapOvr>
  <p:transition>
    <p:circl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image" Target="../media/image4.jpeg"/></Relationships>
</file>

<file path=ppt/theme/theme1.xml><?xml version="1.0" encoding="utf-8"?>
<a:theme xmlns:a="http://schemas.openxmlformats.org/drawingml/2006/main" name="Кутюр">
  <a:themeElements>
    <a:clrScheme name="Кутюр">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Смокинг">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Кутюр">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2.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3.xml><?xml version="1.0" encoding="utf-8"?>
<a:theme xmlns:a="http://schemas.openxmlformats.org/drawingml/2006/main" name="Твердый переплет">
  <a:themeElements>
    <a:clrScheme name="Твердый переплет">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Твердый переплет">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Твердый переплет">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674</TotalTime>
  <Words>417</Words>
  <Application>Microsoft Office PowerPoint</Application>
  <PresentationFormat>Экран (4:3)</PresentationFormat>
  <Paragraphs>97</Paragraphs>
  <Slides>28</Slides>
  <Notes>1</Notes>
  <HiddenSlides>0</HiddenSlides>
  <MMClips>4</MMClips>
  <ScaleCrop>false</ScaleCrop>
  <HeadingPairs>
    <vt:vector size="4" baseType="variant">
      <vt:variant>
        <vt:lpstr>Тема</vt:lpstr>
      </vt:variant>
      <vt:variant>
        <vt:i4>3</vt:i4>
      </vt:variant>
      <vt:variant>
        <vt:lpstr>Заголовки слайдов</vt:lpstr>
      </vt:variant>
      <vt:variant>
        <vt:i4>28</vt:i4>
      </vt:variant>
    </vt:vector>
  </HeadingPairs>
  <TitlesOfParts>
    <vt:vector size="31" baseType="lpstr">
      <vt:lpstr>Кутюр</vt:lpstr>
      <vt:lpstr>Техническая</vt:lpstr>
      <vt:lpstr>Твердый переплет</vt:lpstr>
      <vt:lpstr>Презентация PowerPoint</vt:lpstr>
      <vt:lpstr>William Shakespeare</vt:lpstr>
      <vt:lpstr>Презентация PowerPoint</vt:lpstr>
      <vt:lpstr>Aims</vt:lpstr>
      <vt:lpstr>Brainstorm</vt:lpstr>
      <vt:lpstr>Презентация PowerPoint</vt:lpstr>
      <vt:lpstr>Group work</vt:lpstr>
      <vt:lpstr>Checking homework</vt:lpstr>
      <vt:lpstr>    William  Shakespeare                 1564 - 1616 </vt:lpstr>
      <vt:lpstr> </vt:lpstr>
      <vt:lpstr>      Grammar  school</vt:lpstr>
      <vt:lpstr>MONUMENTS TO SHAKEAPEARE</vt:lpstr>
      <vt:lpstr>           C O M E D I E S</vt:lpstr>
      <vt:lpstr>T R A G E D I E S</vt:lpstr>
      <vt:lpstr>        Romeo and Juliet</vt:lpstr>
      <vt:lpstr>        S O N n E T S </vt:lpstr>
      <vt:lpstr>Relaxation</vt:lpstr>
      <vt:lpstr>Презентация PowerPoint</vt:lpstr>
      <vt:lpstr>Listening</vt:lpstr>
      <vt:lpstr>Презентация PowerPoint</vt:lpstr>
      <vt:lpstr>The Globe</vt:lpstr>
      <vt:lpstr>Since 1592 Shakespeare had been living  in London. At this time he was writing and acting at the Globe Theatre. He was very successful and in 1599 he bought the Globe Theatre. The Globe was circular in shape. </vt:lpstr>
      <vt:lpstr>Презентация PowerPoint</vt:lpstr>
      <vt:lpstr>The roof and the stage </vt:lpstr>
      <vt:lpstr> </vt:lpstr>
      <vt:lpstr>HOMEWORK</vt:lpstr>
      <vt:lpstr>Презентация PowerPoint</vt:lpstr>
      <vt:lpstr>THANK YOU!!!</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William Shakespeare</dc:title>
  <dc:creator>VISION</dc:creator>
  <cp:lastModifiedBy>Home</cp:lastModifiedBy>
  <cp:revision>35</cp:revision>
  <dcterms:created xsi:type="dcterms:W3CDTF">2015-12-07T09:12:15Z</dcterms:created>
  <dcterms:modified xsi:type="dcterms:W3CDTF">2018-09-13T19:07:37Z</dcterms:modified>
</cp:coreProperties>
</file>