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79" r:id="rId2"/>
    <p:sldId id="276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7" r:id="rId13"/>
    <p:sldId id="268" r:id="rId14"/>
    <p:sldId id="269" r:id="rId15"/>
    <p:sldId id="265" r:id="rId16"/>
    <p:sldId id="270" r:id="rId17"/>
    <p:sldId id="271" r:id="rId18"/>
    <p:sldId id="272" r:id="rId19"/>
    <p:sldId id="266" r:id="rId20"/>
    <p:sldId id="273" r:id="rId21"/>
    <p:sldId id="274" r:id="rId22"/>
    <p:sldId id="275" r:id="rId23"/>
    <p:sldId id="277" r:id="rId24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400C0D"/>
    <a:srgbClr val="500F10"/>
    <a:srgbClr val="663300"/>
    <a:srgbClr val="906043"/>
    <a:srgbClr val="7E3434"/>
    <a:srgbClr val="BC8F00"/>
    <a:srgbClr val="FD191C"/>
    <a:srgbClr val="8BB422"/>
    <a:srgbClr val="00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18EA1C-0073-46A7-A29A-01EE4F3DA5BC}" type="datetimeFigureOut">
              <a:rPr lang="uk-UA" smtClean="0"/>
              <a:t>04.01.2021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35DEDA-8334-492E-9344-BE927643A28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78086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35DEDA-8334-492E-9344-BE927643A282}" type="slidenum">
              <a:rPr lang="uk-UA" smtClean="0"/>
              <a:t>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386338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C524A750-80B2-4E43-8606-E285D6EE1300}" type="datetimeFigureOut">
              <a:rPr lang="uk-UA" smtClean="0"/>
              <a:t>04.01.2021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22488-BB5C-4ADD-B3D6-683780273531}" type="slidenum">
              <a:rPr lang="uk-UA" smtClean="0"/>
              <a:t>‹#›</a:t>
            </a:fld>
            <a:endParaRPr lang="uk-UA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9520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4A750-80B2-4E43-8606-E285D6EE1300}" type="datetimeFigureOut">
              <a:rPr lang="uk-UA" smtClean="0"/>
              <a:t>04.01.2021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22488-BB5C-4ADD-B3D6-68378027353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92692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4A750-80B2-4E43-8606-E285D6EE1300}" type="datetimeFigureOut">
              <a:rPr lang="uk-UA" smtClean="0"/>
              <a:t>04.01.2021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22488-BB5C-4ADD-B3D6-683780273531}" type="slidenum">
              <a:rPr lang="uk-UA" smtClean="0"/>
              <a:t>‹#›</a:t>
            </a:fld>
            <a:endParaRPr lang="uk-UA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65952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4A750-80B2-4E43-8606-E285D6EE1300}" type="datetimeFigureOut">
              <a:rPr lang="uk-UA" smtClean="0"/>
              <a:t>04.01.2021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22488-BB5C-4ADD-B3D6-68378027353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21114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4A750-80B2-4E43-8606-E285D6EE1300}" type="datetimeFigureOut">
              <a:rPr lang="uk-UA" smtClean="0"/>
              <a:t>04.01.2021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22488-BB5C-4ADD-B3D6-683780273531}" type="slidenum">
              <a:rPr lang="uk-UA" smtClean="0"/>
              <a:t>‹#›</a:t>
            </a:fld>
            <a:endParaRPr lang="uk-UA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0887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4A750-80B2-4E43-8606-E285D6EE1300}" type="datetimeFigureOut">
              <a:rPr lang="uk-UA" smtClean="0"/>
              <a:t>04.01.2021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22488-BB5C-4ADD-B3D6-68378027353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571636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4A750-80B2-4E43-8606-E285D6EE1300}" type="datetimeFigureOut">
              <a:rPr lang="uk-UA" smtClean="0"/>
              <a:t>04.01.2021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22488-BB5C-4ADD-B3D6-68378027353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88194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4A750-80B2-4E43-8606-E285D6EE1300}" type="datetimeFigureOut">
              <a:rPr lang="uk-UA" smtClean="0"/>
              <a:t>04.01.2021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22488-BB5C-4ADD-B3D6-68378027353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16396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4A750-80B2-4E43-8606-E285D6EE1300}" type="datetimeFigureOut">
              <a:rPr lang="uk-UA" smtClean="0"/>
              <a:t>04.01.2021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22488-BB5C-4ADD-B3D6-68378027353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51337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4A750-80B2-4E43-8606-E285D6EE1300}" type="datetimeFigureOut">
              <a:rPr lang="uk-UA" smtClean="0"/>
              <a:t>04.01.2021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22488-BB5C-4ADD-B3D6-683780273531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70498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4A750-80B2-4E43-8606-E285D6EE1300}" type="datetimeFigureOut">
              <a:rPr lang="uk-UA" smtClean="0"/>
              <a:t>04.01.2021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22488-BB5C-4ADD-B3D6-683780273531}" type="slidenum">
              <a:rPr lang="uk-UA" smtClean="0"/>
              <a:t>‹#›</a:t>
            </a:fld>
            <a:endParaRPr lang="uk-UA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7576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C524A750-80B2-4E43-8606-E285D6EE1300}" type="datetimeFigureOut">
              <a:rPr lang="uk-UA" smtClean="0"/>
              <a:t>04.01.2021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B1E22488-BB5C-4ADD-B3D6-683780273531}" type="slidenum">
              <a:rPr lang="uk-UA" smtClean="0"/>
              <a:t>‹#›</a:t>
            </a:fld>
            <a:endParaRPr lang="uk-UA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685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slide" Target="slide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slide" Target="slide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slide" Target="slide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4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4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3" Type="http://schemas.openxmlformats.org/officeDocument/2006/relationships/image" Target="../media/image3.png"/><Relationship Id="rId21" Type="http://schemas.openxmlformats.org/officeDocument/2006/relationships/slide" Target="slide19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" Type="http://schemas.openxmlformats.org/officeDocument/2006/relationships/notesSlide" Target="../notesSlides/notesSlide1.xml"/><Relationship Id="rId16" Type="http://schemas.openxmlformats.org/officeDocument/2006/relationships/slide" Target="slide15.xml"/><Relationship Id="rId20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2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1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62162" y="1510145"/>
            <a:ext cx="8148638" cy="2862322"/>
          </a:xfrm>
          <a:prstGeom prst="rect">
            <a:avLst/>
          </a:prstGeom>
          <a:solidFill>
            <a:srgbClr val="906043">
              <a:alpha val="87843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ln w="3175"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glow rad="101600">
                    <a:srgbClr val="C00000">
                      <a:alpha val="60000"/>
                    </a:srgb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Jeopardy Game </a:t>
            </a:r>
            <a:endParaRPr lang="en-US" sz="6000" dirty="0" smtClean="0">
              <a:ln w="3175">
                <a:solidFill>
                  <a:srgbClr val="FF0000"/>
                </a:solidFill>
              </a:ln>
              <a:solidFill>
                <a:schemeClr val="bg1"/>
              </a:solidFill>
              <a:effectLst>
                <a:glow rad="101600">
                  <a:srgbClr val="C00000">
                    <a:alpha val="60000"/>
                  </a:srgbClr>
                </a:glow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en-US" sz="6000" dirty="0" smtClean="0">
                <a:ln w="3175"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glow rad="101600">
                    <a:srgbClr val="C00000">
                      <a:alpha val="60000"/>
                    </a:srgb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</a:t>
            </a:r>
            <a:r>
              <a:rPr lang="en-US" sz="6000" dirty="0">
                <a:ln w="3175"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glow rad="101600">
                    <a:srgbClr val="C00000">
                      <a:alpha val="60000"/>
                    </a:srgb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Winter holidays</a:t>
            </a:r>
            <a:r>
              <a:rPr lang="en-US" sz="6000" dirty="0" smtClean="0">
                <a:ln w="3175"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glow rad="101600">
                    <a:srgbClr val="C00000">
                      <a:alpha val="60000"/>
                    </a:srgb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”</a:t>
            </a:r>
            <a:r>
              <a:rPr lang="en-US" sz="6000" dirty="0">
                <a:ln w="3175"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glow rad="101600">
                    <a:srgbClr val="C00000">
                      <a:alpha val="60000"/>
                    </a:srgb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endParaRPr lang="en-US" sz="6000" dirty="0" smtClean="0">
              <a:ln w="3175">
                <a:solidFill>
                  <a:srgbClr val="FF0000"/>
                </a:solidFill>
              </a:ln>
              <a:solidFill>
                <a:schemeClr val="bg1"/>
              </a:solidFill>
              <a:effectLst>
                <a:glow rad="101600">
                  <a:srgbClr val="C00000">
                    <a:alpha val="60000"/>
                  </a:srgbClr>
                </a:glow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en-US" sz="6000" dirty="0" smtClean="0">
                <a:ln w="3175"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glow rad="101600">
                    <a:srgbClr val="C00000">
                      <a:alpha val="60000"/>
                    </a:srgb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 </a:t>
            </a:r>
            <a:r>
              <a:rPr lang="en-US" sz="6000" dirty="0">
                <a:ln w="3175"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glow rad="101600">
                    <a:srgbClr val="C00000">
                      <a:alpha val="60000"/>
                    </a:srgb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grade</a:t>
            </a:r>
            <a:endParaRPr lang="uk-UA" sz="6000" dirty="0">
              <a:ln w="3175">
                <a:solidFill>
                  <a:srgbClr val="FF0000"/>
                </a:solidFill>
              </a:ln>
              <a:solidFill>
                <a:schemeClr val="bg1"/>
              </a:solidFill>
              <a:effectLst>
                <a:glow rad="101600">
                  <a:srgbClr val="C00000">
                    <a:alpha val="60000"/>
                  </a:srgbClr>
                </a:glow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7170057" y="5497165"/>
            <a:ext cx="4717142" cy="700435"/>
          </a:xfrm>
          <a:prstGeom prst="rect">
            <a:avLst/>
          </a:prstGeom>
          <a:solidFill>
            <a:srgbClr val="906043">
              <a:alpha val="88000"/>
            </a:srgbClr>
          </a:solidFill>
        </p:spPr>
        <p:txBody>
          <a:bodyPr/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Tw Cen MT" panose="020B0602020104020603" pitchFamily="34" charset="0"/>
              <a:buChar char=" 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6517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7724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14400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0704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1615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62456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Wingdings 3" pitchFamily="18" charset="2"/>
              <a:buChar char="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glow rad="101600">
                    <a:srgbClr val="C00000">
                      <a:alpha val="60000"/>
                    </a:srgbClr>
                  </a:glow>
                </a:effectLst>
              </a:rPr>
              <a:t>By </a:t>
            </a:r>
            <a:r>
              <a:rPr lang="en-US" sz="4000" dirty="0" err="1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glow rad="101600">
                    <a:srgbClr val="C00000">
                      <a:alpha val="60000"/>
                    </a:srgbClr>
                  </a:glow>
                </a:effectLst>
              </a:rPr>
              <a:t>Tetyana</a:t>
            </a:r>
            <a:r>
              <a:rPr lang="en-US" sz="4000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glow rad="101600">
                    <a:srgbClr val="C00000">
                      <a:alpha val="60000"/>
                    </a:srgbClr>
                  </a:glow>
                </a:effectLst>
              </a:rPr>
              <a:t> </a:t>
            </a:r>
            <a:r>
              <a:rPr lang="en-US" sz="4000" dirty="0" err="1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glow rad="101600">
                    <a:srgbClr val="C00000">
                      <a:alpha val="60000"/>
                    </a:srgbClr>
                  </a:glow>
                </a:effectLst>
              </a:rPr>
              <a:t>Mamchur</a:t>
            </a:r>
            <a:endParaRPr lang="uk-UA" sz="4000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glow rad="101600">
                  <a:srgbClr val="C00000">
                    <a:alpha val="60000"/>
                  </a:srgb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83791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3000">
        <p14:vortex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8" y="798286"/>
            <a:ext cx="5217015" cy="957943"/>
          </a:xfrm>
          <a:solidFill>
            <a:srgbClr val="B80012">
              <a:alpha val="86000"/>
            </a:srgbClr>
          </a:solidFill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u="sng" dirty="0">
                <a:solidFill>
                  <a:schemeClr val="bg1"/>
                </a:solidFill>
              </a:rPr>
              <a:t>Christmas characters</a:t>
            </a:r>
            <a:endParaRPr lang="uk-UA" dirty="0">
              <a:solidFill>
                <a:schemeClr val="bg1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9913257" y="558801"/>
            <a:ext cx="1451429" cy="1226457"/>
          </a:xfrm>
          <a:prstGeom prst="ellipse">
            <a:avLst/>
          </a:prstGeom>
          <a:solidFill>
            <a:srgbClr val="EA0E57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4</a:t>
            </a:r>
            <a:r>
              <a:rPr lang="uk-UA" sz="4000" dirty="0" smtClean="0"/>
              <a:t>00</a:t>
            </a:r>
            <a:endParaRPr lang="uk-UA" sz="4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809413" y="3049446"/>
            <a:ext cx="3164367" cy="1107996"/>
          </a:xfrm>
          <a:prstGeom prst="rect">
            <a:avLst/>
          </a:prstGeom>
          <a:solidFill>
            <a:srgbClr val="F55413">
              <a:alpha val="77000"/>
            </a:srgbClr>
          </a:solidFill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>
                <a:latin typeface="Calisto MT" panose="02040603050505030304" pitchFamily="18" charset="0"/>
              </a:rPr>
              <a:t>Reindeer</a:t>
            </a:r>
            <a:endParaRPr lang="uk-UA" sz="400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809414" y="3048815"/>
            <a:ext cx="3164367" cy="1107996"/>
          </a:xfrm>
          <a:prstGeom prst="rect">
            <a:avLst/>
          </a:prstGeom>
          <a:solidFill>
            <a:srgbClr val="FD0101"/>
          </a:solidFill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atin typeface="Calisto MT" panose="02040603050505030304" pitchFamily="18" charset="0"/>
              </a:rPr>
              <a:t>Correct answer</a:t>
            </a:r>
            <a:endParaRPr lang="uk-UA" sz="3600" dirty="0"/>
          </a:p>
        </p:txBody>
      </p:sp>
      <p:pic>
        <p:nvPicPr>
          <p:cNvPr id="4098" name="Picture 2" descr="Rudolph the red-nosed reindeer | Stock vector | Colourbox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4469" y="2013901"/>
            <a:ext cx="3006147" cy="43176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5-конечная звезда 7">
            <a:hlinkClick r:id="rId4" action="ppaction://hlinksldjump"/>
          </p:cNvPr>
          <p:cNvSpPr/>
          <p:nvPr/>
        </p:nvSpPr>
        <p:spPr>
          <a:xfrm>
            <a:off x="401782" y="5054106"/>
            <a:ext cx="1731818" cy="1489091"/>
          </a:xfrm>
          <a:prstGeom prst="star5">
            <a:avLst/>
          </a:prstGeom>
          <a:ln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57652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9" y="831273"/>
            <a:ext cx="6097108" cy="942110"/>
          </a:xfrm>
          <a:solidFill>
            <a:srgbClr val="E51E28"/>
          </a:solidFill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u="sng" dirty="0" smtClean="0">
                <a:solidFill>
                  <a:schemeClr val="bg1"/>
                </a:solidFill>
              </a:rPr>
              <a:t>winter </a:t>
            </a:r>
            <a:r>
              <a:rPr lang="en-US" u="sng" dirty="0">
                <a:solidFill>
                  <a:schemeClr val="bg1"/>
                </a:solidFill>
              </a:rPr>
              <a:t>holidays </a:t>
            </a:r>
            <a:r>
              <a:rPr lang="en-US" u="sng" dirty="0" smtClean="0">
                <a:solidFill>
                  <a:schemeClr val="bg1"/>
                </a:solidFill>
              </a:rPr>
              <a:t>melodies</a:t>
            </a:r>
            <a:endParaRPr lang="uk-UA" dirty="0">
              <a:solidFill>
                <a:schemeClr val="bg1"/>
              </a:solidFill>
            </a:endParaRPr>
          </a:p>
        </p:txBody>
      </p:sp>
      <p:pic>
        <p:nvPicPr>
          <p:cNvPr id="3" name="-christmas-carol-jingle-bells-3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14171" y="3893457"/>
            <a:ext cx="1868714" cy="186871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656032" y="3339459"/>
            <a:ext cx="3164367" cy="1107996"/>
          </a:xfrm>
          <a:prstGeom prst="rect">
            <a:avLst/>
          </a:prstGeom>
          <a:solidFill>
            <a:srgbClr val="3F2644"/>
          </a:solidFill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latin typeface="Calisto MT" panose="02040603050505030304" pitchFamily="18" charset="0"/>
              </a:rPr>
              <a:t>Jingle bells</a:t>
            </a:r>
            <a:endParaRPr lang="uk-UA" sz="8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656032" y="3339459"/>
            <a:ext cx="3164367" cy="1107996"/>
          </a:xfrm>
          <a:prstGeom prst="rect">
            <a:avLst/>
          </a:prstGeom>
          <a:solidFill>
            <a:srgbClr val="57233A"/>
          </a:solidFill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atin typeface="Calisto MT" panose="02040603050505030304" pitchFamily="18" charset="0"/>
              </a:rPr>
              <a:t>Correct answer</a:t>
            </a:r>
            <a:endParaRPr lang="uk-UA" sz="3600" dirty="0"/>
          </a:p>
        </p:txBody>
      </p:sp>
      <p:sp>
        <p:nvSpPr>
          <p:cNvPr id="7" name="Овал 6"/>
          <p:cNvSpPr/>
          <p:nvPr/>
        </p:nvSpPr>
        <p:spPr>
          <a:xfrm>
            <a:off x="10377714" y="5400302"/>
            <a:ext cx="1451429" cy="1226457"/>
          </a:xfrm>
          <a:prstGeom prst="ellipse">
            <a:avLst/>
          </a:prstGeom>
          <a:solidFill>
            <a:srgbClr val="BB6BC3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1</a:t>
            </a:r>
            <a:r>
              <a:rPr lang="uk-UA" sz="4000" dirty="0" smtClean="0"/>
              <a:t>00</a:t>
            </a:r>
            <a:endParaRPr lang="uk-UA" sz="4000" dirty="0"/>
          </a:p>
        </p:txBody>
      </p:sp>
      <p:sp>
        <p:nvSpPr>
          <p:cNvPr id="8" name="5-конечная звезда 7">
            <a:hlinkClick r:id="rId6" action="ppaction://hlinksldjump"/>
          </p:cNvPr>
          <p:cNvSpPr/>
          <p:nvPr/>
        </p:nvSpPr>
        <p:spPr>
          <a:xfrm>
            <a:off x="10377714" y="284292"/>
            <a:ext cx="1731818" cy="1489091"/>
          </a:xfrm>
          <a:prstGeom prst="star5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29752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387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9" y="831273"/>
            <a:ext cx="5930854" cy="942110"/>
          </a:xfrm>
          <a:solidFill>
            <a:srgbClr val="E51E28"/>
          </a:solidFill>
        </p:spPr>
        <p:txBody>
          <a:bodyPr/>
          <a:lstStyle/>
          <a:p>
            <a:r>
              <a:rPr lang="en-US" u="sng" dirty="0">
                <a:solidFill>
                  <a:schemeClr val="bg1"/>
                </a:solidFill>
              </a:rPr>
              <a:t>winter holidays melodies</a:t>
            </a:r>
            <a:endParaRPr lang="uk-UA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656032" y="3339459"/>
            <a:ext cx="3164367" cy="1107996"/>
          </a:xfrm>
          <a:prstGeom prst="rect">
            <a:avLst/>
          </a:prstGeom>
          <a:solidFill>
            <a:srgbClr val="3F2644"/>
          </a:solidFill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Calisto MT" panose="02040603050505030304" pitchFamily="18" charset="0"/>
              </a:rPr>
              <a:t>We wish you a Merry Christmas</a:t>
            </a:r>
            <a:endParaRPr lang="uk-UA" sz="13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656032" y="3339459"/>
            <a:ext cx="3164367" cy="1107996"/>
          </a:xfrm>
          <a:prstGeom prst="rect">
            <a:avLst/>
          </a:prstGeom>
          <a:solidFill>
            <a:srgbClr val="57233A"/>
          </a:solidFill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atin typeface="Calisto MT" panose="02040603050505030304" pitchFamily="18" charset="0"/>
              </a:rPr>
              <a:t>Correct answer</a:t>
            </a:r>
            <a:endParaRPr lang="uk-UA" sz="3600" dirty="0"/>
          </a:p>
        </p:txBody>
      </p:sp>
      <p:sp>
        <p:nvSpPr>
          <p:cNvPr id="7" name="Овал 6"/>
          <p:cNvSpPr/>
          <p:nvPr/>
        </p:nvSpPr>
        <p:spPr>
          <a:xfrm>
            <a:off x="10377714" y="5400302"/>
            <a:ext cx="1451429" cy="1226457"/>
          </a:xfrm>
          <a:prstGeom prst="ellipse">
            <a:avLst/>
          </a:prstGeom>
          <a:solidFill>
            <a:srgbClr val="BB6BC3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2</a:t>
            </a:r>
            <a:r>
              <a:rPr lang="uk-UA" sz="4000" dirty="0" smtClean="0"/>
              <a:t>00</a:t>
            </a:r>
            <a:endParaRPr lang="uk-UA" sz="4000" dirty="0"/>
          </a:p>
        </p:txBody>
      </p:sp>
      <p:pic>
        <p:nvPicPr>
          <p:cNvPr id="4" name="-рождественская-we-wish-you-a-merry-christmas-889-k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43199" y="3880114"/>
            <a:ext cx="1799771" cy="1799771"/>
          </a:xfrm>
          <a:prstGeom prst="rect">
            <a:avLst/>
          </a:prstGeom>
        </p:spPr>
      </p:pic>
      <p:sp>
        <p:nvSpPr>
          <p:cNvPr id="8" name="5-конечная звезда 7">
            <a:hlinkClick r:id="rId6" action="ppaction://hlinksldjump"/>
          </p:cNvPr>
          <p:cNvSpPr/>
          <p:nvPr/>
        </p:nvSpPr>
        <p:spPr>
          <a:xfrm>
            <a:off x="10377714" y="284292"/>
            <a:ext cx="1731818" cy="1489091"/>
          </a:xfrm>
          <a:prstGeom prst="star5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51209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70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9" y="831273"/>
            <a:ext cx="5792308" cy="942110"/>
          </a:xfrm>
          <a:solidFill>
            <a:srgbClr val="E51E28"/>
          </a:solidFill>
        </p:spPr>
        <p:txBody>
          <a:bodyPr/>
          <a:lstStyle/>
          <a:p>
            <a:r>
              <a:rPr lang="en-US" u="sng" dirty="0">
                <a:solidFill>
                  <a:schemeClr val="bg1"/>
                </a:solidFill>
              </a:rPr>
              <a:t>winter holidays melodies</a:t>
            </a:r>
            <a:endParaRPr lang="uk-UA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656032" y="3339459"/>
            <a:ext cx="3164367" cy="1107996"/>
          </a:xfrm>
          <a:prstGeom prst="rect">
            <a:avLst/>
          </a:prstGeom>
          <a:solidFill>
            <a:srgbClr val="3F2644"/>
          </a:solidFill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latin typeface="Calisto MT" panose="02040603050505030304" pitchFamily="18" charset="0"/>
              </a:rPr>
              <a:t>Let it snow</a:t>
            </a:r>
            <a:endParaRPr lang="uk-UA" sz="49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656032" y="3339459"/>
            <a:ext cx="3164367" cy="1107996"/>
          </a:xfrm>
          <a:prstGeom prst="rect">
            <a:avLst/>
          </a:prstGeom>
          <a:solidFill>
            <a:srgbClr val="57233A"/>
          </a:solidFill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atin typeface="Calisto MT" panose="02040603050505030304" pitchFamily="18" charset="0"/>
              </a:rPr>
              <a:t>Correct answer</a:t>
            </a:r>
            <a:endParaRPr lang="uk-UA" sz="3600" dirty="0"/>
          </a:p>
        </p:txBody>
      </p:sp>
      <p:sp>
        <p:nvSpPr>
          <p:cNvPr id="7" name="Овал 6"/>
          <p:cNvSpPr/>
          <p:nvPr/>
        </p:nvSpPr>
        <p:spPr>
          <a:xfrm>
            <a:off x="10377714" y="5400302"/>
            <a:ext cx="1451429" cy="1226457"/>
          </a:xfrm>
          <a:prstGeom prst="ellipse">
            <a:avLst/>
          </a:prstGeom>
          <a:solidFill>
            <a:srgbClr val="BB6BC3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3</a:t>
            </a:r>
            <a:r>
              <a:rPr lang="uk-UA" sz="4000" dirty="0" smtClean="0"/>
              <a:t>00</a:t>
            </a:r>
            <a:endParaRPr lang="uk-UA" sz="4000" dirty="0"/>
          </a:p>
        </p:txBody>
      </p:sp>
      <p:pic>
        <p:nvPicPr>
          <p:cNvPr id="3" name="Dean Martin - Let It Snow (minus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627085" y="3794312"/>
            <a:ext cx="1924316" cy="1924316"/>
          </a:xfrm>
          <a:prstGeom prst="rect">
            <a:avLst/>
          </a:prstGeom>
        </p:spPr>
      </p:pic>
      <p:sp>
        <p:nvSpPr>
          <p:cNvPr id="8" name="5-конечная звезда 7">
            <a:hlinkClick r:id="rId6" action="ppaction://hlinksldjump"/>
          </p:cNvPr>
          <p:cNvSpPr/>
          <p:nvPr/>
        </p:nvSpPr>
        <p:spPr>
          <a:xfrm>
            <a:off x="10377714" y="284292"/>
            <a:ext cx="1731818" cy="1489091"/>
          </a:xfrm>
          <a:prstGeom prst="star5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63514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22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9" y="831273"/>
            <a:ext cx="5792308" cy="942110"/>
          </a:xfrm>
          <a:solidFill>
            <a:srgbClr val="E51E28"/>
          </a:solidFill>
        </p:spPr>
        <p:txBody>
          <a:bodyPr/>
          <a:lstStyle/>
          <a:p>
            <a:r>
              <a:rPr lang="en-US" u="sng" dirty="0">
                <a:solidFill>
                  <a:schemeClr val="bg1"/>
                </a:solidFill>
              </a:rPr>
              <a:t>winter holidays melodies</a:t>
            </a:r>
            <a:endParaRPr lang="uk-UA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656032" y="3339459"/>
            <a:ext cx="3164367" cy="1107996"/>
          </a:xfrm>
          <a:prstGeom prst="rect">
            <a:avLst/>
          </a:prstGeom>
          <a:solidFill>
            <a:srgbClr val="3F2644"/>
          </a:solidFill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Calisto MT" panose="02040603050505030304" pitchFamily="18" charset="0"/>
              </a:rPr>
              <a:t>Happy New Year</a:t>
            </a:r>
            <a:endParaRPr lang="uk-UA" sz="10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656032" y="3339459"/>
            <a:ext cx="3164367" cy="1107996"/>
          </a:xfrm>
          <a:prstGeom prst="rect">
            <a:avLst/>
          </a:prstGeom>
          <a:solidFill>
            <a:srgbClr val="57233A"/>
          </a:solidFill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atin typeface="Calisto MT" panose="02040603050505030304" pitchFamily="18" charset="0"/>
              </a:rPr>
              <a:t>Correct answer</a:t>
            </a:r>
            <a:endParaRPr lang="uk-UA" sz="3600" dirty="0"/>
          </a:p>
        </p:txBody>
      </p:sp>
      <p:sp>
        <p:nvSpPr>
          <p:cNvPr id="7" name="Овал 6"/>
          <p:cNvSpPr/>
          <p:nvPr/>
        </p:nvSpPr>
        <p:spPr>
          <a:xfrm>
            <a:off x="10377714" y="5400302"/>
            <a:ext cx="1451429" cy="1226457"/>
          </a:xfrm>
          <a:prstGeom prst="ellipse">
            <a:avLst/>
          </a:prstGeom>
          <a:solidFill>
            <a:srgbClr val="BB6BC3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4</a:t>
            </a:r>
            <a:r>
              <a:rPr lang="uk-UA" sz="4000" dirty="0" smtClean="0"/>
              <a:t>00</a:t>
            </a:r>
            <a:endParaRPr lang="uk-UA" sz="4000" dirty="0"/>
          </a:p>
        </p:txBody>
      </p:sp>
      <p:pic>
        <p:nvPicPr>
          <p:cNvPr id="4" name="Happy New Year - Abba from backingtracks.c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641599" y="3923658"/>
            <a:ext cx="1780455" cy="1780455"/>
          </a:xfrm>
          <a:prstGeom prst="rect">
            <a:avLst/>
          </a:prstGeom>
        </p:spPr>
      </p:pic>
      <p:sp>
        <p:nvSpPr>
          <p:cNvPr id="8" name="5-конечная звезда 7">
            <a:hlinkClick r:id="rId6" action="ppaction://hlinksldjump"/>
          </p:cNvPr>
          <p:cNvSpPr/>
          <p:nvPr/>
        </p:nvSpPr>
        <p:spPr>
          <a:xfrm>
            <a:off x="10377714" y="228874"/>
            <a:ext cx="1731818" cy="1489091"/>
          </a:xfrm>
          <a:prstGeom prst="star5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22433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637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8" y="812800"/>
            <a:ext cx="7307072" cy="957943"/>
          </a:xfrm>
          <a:solidFill>
            <a:srgbClr val="E80115">
              <a:alpha val="80000"/>
            </a:srgbClr>
          </a:solidFill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u="sng" dirty="0">
                <a:solidFill>
                  <a:schemeClr val="bg1"/>
                </a:solidFill>
              </a:rPr>
              <a:t>Christmas movies and cartoons </a:t>
            </a:r>
            <a:endParaRPr lang="uk-UA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13" y="2383370"/>
            <a:ext cx="5229679" cy="38458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7858432" y="3752288"/>
            <a:ext cx="3164367" cy="1107996"/>
          </a:xfrm>
          <a:prstGeom prst="rect">
            <a:avLst/>
          </a:prstGeom>
          <a:solidFill>
            <a:srgbClr val="950212">
              <a:alpha val="76000"/>
            </a:srgbClr>
          </a:solidFill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latin typeface="Calisto MT" panose="02040603050505030304" pitchFamily="18" charset="0"/>
              </a:rPr>
              <a:t>Home alone</a:t>
            </a:r>
            <a:endParaRPr lang="uk-UA" sz="7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858432" y="3711772"/>
            <a:ext cx="3164367" cy="1107996"/>
          </a:xfrm>
          <a:prstGeom prst="rect">
            <a:avLst/>
          </a:prstGeom>
          <a:solidFill>
            <a:srgbClr val="C1061C"/>
          </a:solidFill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atin typeface="Calisto MT" panose="02040603050505030304" pitchFamily="18" charset="0"/>
              </a:rPr>
              <a:t>Correct answer</a:t>
            </a:r>
            <a:endParaRPr lang="uk-UA" sz="3600" dirty="0"/>
          </a:p>
        </p:txBody>
      </p:sp>
      <p:sp>
        <p:nvSpPr>
          <p:cNvPr id="6" name="Овал 5"/>
          <p:cNvSpPr/>
          <p:nvPr/>
        </p:nvSpPr>
        <p:spPr>
          <a:xfrm>
            <a:off x="9913257" y="558801"/>
            <a:ext cx="1451429" cy="1226457"/>
          </a:xfrm>
          <a:prstGeom prst="ellipse">
            <a:avLst/>
          </a:prstGeom>
          <a:solidFill>
            <a:srgbClr val="EDC328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/>
              <a:t>1</a:t>
            </a:r>
            <a:r>
              <a:rPr lang="uk-UA" sz="4000" dirty="0" smtClean="0"/>
              <a:t>00</a:t>
            </a:r>
            <a:endParaRPr lang="uk-UA" sz="4000" dirty="0"/>
          </a:p>
        </p:txBody>
      </p:sp>
      <p:sp>
        <p:nvSpPr>
          <p:cNvPr id="7" name="5-конечная звезда 6">
            <a:hlinkClick r:id="rId4" action="ppaction://hlinksldjump"/>
          </p:cNvPr>
          <p:cNvSpPr/>
          <p:nvPr/>
        </p:nvSpPr>
        <p:spPr>
          <a:xfrm>
            <a:off x="6126614" y="5257191"/>
            <a:ext cx="1731818" cy="1489091"/>
          </a:xfrm>
          <a:prstGeom prst="star5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13013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79" y="2369533"/>
            <a:ext cx="5229680" cy="3860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024128" y="812799"/>
            <a:ext cx="7307072" cy="957943"/>
          </a:xfrm>
          <a:prstGeom prst="rect">
            <a:avLst/>
          </a:prstGeom>
          <a:solidFill>
            <a:srgbClr val="E80115">
              <a:alpha val="80000"/>
            </a:srgb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>
                <a:solidFill>
                  <a:schemeClr val="bg1"/>
                </a:solidFill>
              </a:rPr>
              <a:t> </a:t>
            </a:r>
            <a:r>
              <a:rPr lang="en-US" u="sng" smtClean="0">
                <a:solidFill>
                  <a:schemeClr val="bg1"/>
                </a:solidFill>
              </a:rPr>
              <a:t>Christmas movies and cartoons </a:t>
            </a:r>
            <a:endParaRPr lang="uk-UA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1189" y="3523852"/>
            <a:ext cx="3164367" cy="1107996"/>
          </a:xfrm>
          <a:prstGeom prst="rect">
            <a:avLst/>
          </a:prstGeom>
          <a:solidFill>
            <a:srgbClr val="950212">
              <a:alpha val="76000"/>
            </a:srgbClr>
          </a:solidFill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latin typeface="Calisto MT" panose="02040603050505030304" pitchFamily="18" charset="0"/>
              </a:rPr>
              <a:t>Greench</a:t>
            </a:r>
            <a:r>
              <a:rPr lang="en-US" sz="2800" dirty="0">
                <a:latin typeface="Calisto MT" panose="02040603050505030304" pitchFamily="18" charset="0"/>
              </a:rPr>
              <a:t> or How the </a:t>
            </a:r>
            <a:r>
              <a:rPr lang="en-US" sz="2800" dirty="0" err="1">
                <a:latin typeface="Calisto MT" panose="02040603050505030304" pitchFamily="18" charset="0"/>
              </a:rPr>
              <a:t>Greench</a:t>
            </a:r>
            <a:r>
              <a:rPr lang="en-US" sz="2800" dirty="0">
                <a:latin typeface="Calisto MT" panose="02040603050505030304" pitchFamily="18" charset="0"/>
              </a:rPr>
              <a:t> stole Christmas</a:t>
            </a:r>
            <a:endParaRPr lang="uk-UA" sz="9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851189" y="3509336"/>
            <a:ext cx="3164367" cy="1107996"/>
          </a:xfrm>
          <a:prstGeom prst="rect">
            <a:avLst/>
          </a:prstGeom>
          <a:solidFill>
            <a:srgbClr val="C1061C"/>
          </a:solidFill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atin typeface="Calisto MT" panose="02040603050505030304" pitchFamily="18" charset="0"/>
              </a:rPr>
              <a:t>Correct answer</a:t>
            </a:r>
            <a:endParaRPr lang="uk-UA" sz="3600" dirty="0"/>
          </a:p>
        </p:txBody>
      </p:sp>
      <p:sp>
        <p:nvSpPr>
          <p:cNvPr id="10" name="Овал 9"/>
          <p:cNvSpPr/>
          <p:nvPr/>
        </p:nvSpPr>
        <p:spPr>
          <a:xfrm>
            <a:off x="9913257" y="558801"/>
            <a:ext cx="1451429" cy="1226457"/>
          </a:xfrm>
          <a:prstGeom prst="ellipse">
            <a:avLst/>
          </a:prstGeom>
          <a:solidFill>
            <a:srgbClr val="EDC328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2</a:t>
            </a:r>
            <a:r>
              <a:rPr lang="uk-UA" sz="4000" dirty="0" smtClean="0"/>
              <a:t>00</a:t>
            </a:r>
            <a:endParaRPr lang="uk-UA" sz="4000" dirty="0"/>
          </a:p>
        </p:txBody>
      </p:sp>
      <p:sp>
        <p:nvSpPr>
          <p:cNvPr id="11" name="5-конечная звезда 10">
            <a:hlinkClick r:id="rId4" action="ppaction://hlinksldjump"/>
          </p:cNvPr>
          <p:cNvSpPr/>
          <p:nvPr/>
        </p:nvSpPr>
        <p:spPr>
          <a:xfrm>
            <a:off x="6126614" y="5257191"/>
            <a:ext cx="1731818" cy="1489091"/>
          </a:xfrm>
          <a:prstGeom prst="star5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36276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16553" y="3708563"/>
            <a:ext cx="3164367" cy="1107996"/>
          </a:xfrm>
          <a:prstGeom prst="rect">
            <a:avLst/>
          </a:prstGeom>
          <a:solidFill>
            <a:srgbClr val="950212">
              <a:alpha val="76000"/>
            </a:srgbClr>
          </a:solidFill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Calisto MT" panose="02040603050505030304" pitchFamily="18" charset="0"/>
              </a:rPr>
              <a:t>Christmas carol</a:t>
            </a:r>
            <a:endParaRPr lang="uk-UA" sz="287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616554" y="3694048"/>
            <a:ext cx="3164367" cy="1107996"/>
          </a:xfrm>
          <a:prstGeom prst="rect">
            <a:avLst/>
          </a:prstGeom>
          <a:solidFill>
            <a:srgbClr val="C1061C"/>
          </a:solidFill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Calisto MT" panose="02040603050505030304" pitchFamily="18" charset="0"/>
              </a:rPr>
              <a:t>Correct answer</a:t>
            </a:r>
            <a:endParaRPr lang="uk-UA" sz="3600" dirty="0"/>
          </a:p>
        </p:txBody>
      </p:sp>
      <p:pic>
        <p:nvPicPr>
          <p:cNvPr id="8" name="Рисунок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78" y="2317872"/>
            <a:ext cx="5229681" cy="3860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024128" y="812800"/>
            <a:ext cx="7307072" cy="957943"/>
          </a:xfrm>
          <a:solidFill>
            <a:srgbClr val="E80115">
              <a:alpha val="80000"/>
            </a:srgbClr>
          </a:solidFill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u="sng" dirty="0">
                <a:solidFill>
                  <a:schemeClr val="bg1"/>
                </a:solidFill>
              </a:rPr>
              <a:t>Christmas movies and cartoons </a:t>
            </a:r>
            <a:endParaRPr lang="uk-UA" dirty="0">
              <a:solidFill>
                <a:schemeClr val="bg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9913257" y="558801"/>
            <a:ext cx="1451429" cy="1226457"/>
          </a:xfrm>
          <a:prstGeom prst="ellipse">
            <a:avLst/>
          </a:prstGeom>
          <a:solidFill>
            <a:srgbClr val="EDC328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3</a:t>
            </a:r>
            <a:r>
              <a:rPr lang="uk-UA" sz="4000" dirty="0" smtClean="0"/>
              <a:t>00</a:t>
            </a:r>
            <a:endParaRPr lang="uk-UA" sz="4000" dirty="0"/>
          </a:p>
        </p:txBody>
      </p:sp>
      <p:sp>
        <p:nvSpPr>
          <p:cNvPr id="11" name="5-конечная звезда 10">
            <a:hlinkClick r:id="rId4" action="ppaction://hlinksldjump"/>
          </p:cNvPr>
          <p:cNvSpPr/>
          <p:nvPr/>
        </p:nvSpPr>
        <p:spPr>
          <a:xfrm>
            <a:off x="6126614" y="5257191"/>
            <a:ext cx="1731818" cy="1489091"/>
          </a:xfrm>
          <a:prstGeom prst="star5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01272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574990" y="3565713"/>
            <a:ext cx="3164367" cy="1107996"/>
          </a:xfrm>
          <a:prstGeom prst="rect">
            <a:avLst/>
          </a:prstGeom>
          <a:solidFill>
            <a:srgbClr val="950212">
              <a:alpha val="76000"/>
            </a:srgbClr>
          </a:solidFill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Calisto MT" panose="02040603050505030304" pitchFamily="18" charset="0"/>
              </a:rPr>
              <a:t>Polar express</a:t>
            </a:r>
            <a:endParaRPr lang="uk-UA" sz="857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74989" y="3551198"/>
            <a:ext cx="3164367" cy="1107996"/>
          </a:xfrm>
          <a:prstGeom prst="rect">
            <a:avLst/>
          </a:prstGeom>
          <a:solidFill>
            <a:srgbClr val="C1061C"/>
          </a:solidFill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Calisto MT" panose="02040603050505030304" pitchFamily="18" charset="0"/>
              </a:rPr>
              <a:t>Correct answer</a:t>
            </a:r>
            <a:endParaRPr lang="uk-UA" sz="3600" dirty="0"/>
          </a:p>
        </p:txBody>
      </p:sp>
      <p:pic>
        <p:nvPicPr>
          <p:cNvPr id="9" name="Рисунок 8" descr="Полярний експрес — Вікіпедія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47" b="15046"/>
          <a:stretch/>
        </p:blipFill>
        <p:spPr bwMode="auto">
          <a:xfrm>
            <a:off x="1024128" y="2321827"/>
            <a:ext cx="4151086" cy="3860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024128" y="812800"/>
            <a:ext cx="7307072" cy="957943"/>
          </a:xfrm>
          <a:solidFill>
            <a:srgbClr val="E80115">
              <a:alpha val="80000"/>
            </a:srgbClr>
          </a:solidFill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u="sng" dirty="0">
                <a:solidFill>
                  <a:schemeClr val="bg1"/>
                </a:solidFill>
              </a:rPr>
              <a:t>Christmas movies and cartoons </a:t>
            </a:r>
            <a:endParaRPr lang="uk-UA" dirty="0">
              <a:solidFill>
                <a:schemeClr val="bg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9913257" y="558801"/>
            <a:ext cx="1451429" cy="1226457"/>
          </a:xfrm>
          <a:prstGeom prst="ellipse">
            <a:avLst/>
          </a:prstGeom>
          <a:solidFill>
            <a:srgbClr val="EDC328">
              <a:alpha val="8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4</a:t>
            </a:r>
            <a:r>
              <a:rPr lang="uk-UA" sz="4000" dirty="0" smtClean="0"/>
              <a:t>00</a:t>
            </a:r>
            <a:endParaRPr lang="uk-UA" sz="4000" dirty="0"/>
          </a:p>
        </p:txBody>
      </p:sp>
      <p:sp>
        <p:nvSpPr>
          <p:cNvPr id="11" name="5-конечная звезда 10">
            <a:hlinkClick r:id="rId4" action="ppaction://hlinksldjump"/>
          </p:cNvPr>
          <p:cNvSpPr/>
          <p:nvPr/>
        </p:nvSpPr>
        <p:spPr>
          <a:xfrm>
            <a:off x="6126614" y="5257191"/>
            <a:ext cx="1731818" cy="1489091"/>
          </a:xfrm>
          <a:prstGeom prst="star5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718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8" y="798286"/>
            <a:ext cx="4375186" cy="943428"/>
          </a:xfrm>
          <a:solidFill>
            <a:schemeClr val="bg1">
              <a:alpha val="81000"/>
            </a:schemeClr>
          </a:solidFill>
        </p:spPr>
        <p:txBody>
          <a:bodyPr/>
          <a:lstStyle/>
          <a:p>
            <a:r>
              <a:rPr lang="en-US" u="sng" dirty="0"/>
              <a:t> Christmas riddles</a:t>
            </a:r>
            <a:endParaRPr lang="uk-UA" dirty="0"/>
          </a:p>
        </p:txBody>
      </p:sp>
      <p:sp>
        <p:nvSpPr>
          <p:cNvPr id="3" name="TextBox 2"/>
          <p:cNvSpPr txBox="1"/>
          <p:nvPr/>
        </p:nvSpPr>
        <p:spPr>
          <a:xfrm>
            <a:off x="568036" y="2365829"/>
            <a:ext cx="11263746" cy="1200329"/>
          </a:xfrm>
          <a:prstGeom prst="rect">
            <a:avLst/>
          </a:prstGeom>
          <a:solidFill>
            <a:srgbClr val="490102">
              <a:alpha val="91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Calisto MT" panose="02040603050505030304" pitchFamily="18" charset="0"/>
              </a:rPr>
              <a:t>I come to the children through the chimney and bring them presents on Christmas night. Who am I?</a:t>
            </a:r>
            <a:endParaRPr lang="uk-UA" sz="3600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76127" y="4373252"/>
            <a:ext cx="4047564" cy="1029519"/>
          </a:xfrm>
          <a:prstGeom prst="rect">
            <a:avLst/>
          </a:prstGeom>
          <a:solidFill>
            <a:srgbClr val="7E3434">
              <a:alpha val="8400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>
                <a:latin typeface="Calisto MT" panose="02040603050505030304" pitchFamily="18" charset="0"/>
              </a:rPr>
              <a:t>Santa</a:t>
            </a:r>
            <a:endParaRPr lang="uk-UA" sz="9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176127" y="4373252"/>
            <a:ext cx="4047564" cy="1029519"/>
          </a:xfrm>
          <a:prstGeom prst="rect">
            <a:avLst/>
          </a:prstGeom>
          <a:solidFill>
            <a:srgbClr val="78463A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atin typeface="Calisto MT" panose="02040603050505030304" pitchFamily="18" charset="0"/>
              </a:rPr>
              <a:t>Correct answer</a:t>
            </a:r>
            <a:endParaRPr lang="uk-UA" sz="3600" dirty="0"/>
          </a:p>
        </p:txBody>
      </p:sp>
      <p:sp>
        <p:nvSpPr>
          <p:cNvPr id="6" name="Овал 5"/>
          <p:cNvSpPr/>
          <p:nvPr/>
        </p:nvSpPr>
        <p:spPr>
          <a:xfrm>
            <a:off x="9913257" y="558801"/>
            <a:ext cx="1451429" cy="1226457"/>
          </a:xfrm>
          <a:prstGeom prst="ellipse">
            <a:avLst/>
          </a:prstGeom>
          <a:solidFill>
            <a:srgbClr val="486E7B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/>
              <a:t>1</a:t>
            </a:r>
            <a:r>
              <a:rPr lang="uk-UA" sz="4000" dirty="0" smtClean="0"/>
              <a:t>00</a:t>
            </a:r>
            <a:endParaRPr lang="uk-UA" sz="4000" dirty="0"/>
          </a:p>
        </p:txBody>
      </p:sp>
      <p:sp>
        <p:nvSpPr>
          <p:cNvPr id="7" name="5-конечная звезда 6">
            <a:hlinkClick r:id="rId3" action="ppaction://hlinksldjump"/>
          </p:cNvPr>
          <p:cNvSpPr/>
          <p:nvPr/>
        </p:nvSpPr>
        <p:spPr>
          <a:xfrm>
            <a:off x="10310686" y="5104791"/>
            <a:ext cx="1731818" cy="1489091"/>
          </a:xfrm>
          <a:prstGeom prst="star5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2306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9818" y="858382"/>
            <a:ext cx="4648200" cy="848827"/>
          </a:xfrm>
          <a:solidFill>
            <a:srgbClr val="506B7A">
              <a:alpha val="92000"/>
            </a:srgb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Jeopardy Game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6989214"/>
              </p:ext>
            </p:extLst>
          </p:nvPr>
        </p:nvGraphicFramePr>
        <p:xfrm>
          <a:off x="969818" y="2286000"/>
          <a:ext cx="10432470" cy="393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64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64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64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864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86494">
                  <a:extLst>
                    <a:ext uri="{9D8B030D-6E8A-4147-A177-3AD203B41FA5}">
                      <a16:colId xmlns:a16="http://schemas.microsoft.com/office/drawing/2014/main" val="453603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u="sng" dirty="0" smtClean="0">
                          <a:solidFill>
                            <a:schemeClr val="bg1"/>
                          </a:solidFill>
                        </a:rPr>
                        <a:t>Winter holidays</a:t>
                      </a:r>
                      <a:endParaRPr lang="ru-RU" sz="2800" dirty="0"/>
                    </a:p>
                  </a:txBody>
                  <a:tcPr marL="80998" marR="80998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u="sng" dirty="0" smtClean="0">
                          <a:solidFill>
                            <a:schemeClr val="bg1"/>
                          </a:solidFill>
                        </a:rPr>
                        <a:t>Christmas characters</a:t>
                      </a:r>
                      <a:endParaRPr lang="ru-RU" sz="2800" dirty="0"/>
                    </a:p>
                  </a:txBody>
                  <a:tcPr marL="80998" marR="80998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u="sng" dirty="0" smtClean="0">
                          <a:solidFill>
                            <a:schemeClr val="bg1"/>
                          </a:solidFill>
                        </a:rPr>
                        <a:t>Winter holidays melodies</a:t>
                      </a:r>
                      <a:endParaRPr lang="ru-RU" sz="2800" dirty="0"/>
                    </a:p>
                  </a:txBody>
                  <a:tcPr marL="80998" marR="80998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u="sng" dirty="0" smtClean="0">
                          <a:solidFill>
                            <a:schemeClr val="bg1"/>
                          </a:solidFill>
                        </a:rPr>
                        <a:t>Christmas movies and cartoons </a:t>
                      </a:r>
                      <a:endParaRPr lang="ru-RU" sz="2800" dirty="0"/>
                    </a:p>
                  </a:txBody>
                  <a:tcPr marL="80998" marR="80998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u="sng" dirty="0" smtClean="0"/>
                        <a:t>Christmas riddles</a:t>
                      </a:r>
                      <a:endParaRPr lang="ru-RU" sz="2800" dirty="0"/>
                    </a:p>
                  </a:txBody>
                  <a:tcPr marL="80998" marR="80998">
                    <a:solidFill>
                      <a:srgbClr val="00CC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ru-RU" dirty="0"/>
                    </a:p>
                  </a:txBody>
                  <a:tcPr marL="80998" marR="80998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80998" marR="80998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80998" marR="80998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80998" marR="80998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80998" marR="80998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ru-RU" dirty="0"/>
                    </a:p>
                  </a:txBody>
                  <a:tcPr marL="80998" marR="80998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80998" marR="80998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80998" marR="80998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80998" marR="80998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80998" marR="80998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ru-RU" dirty="0"/>
                    </a:p>
                  </a:txBody>
                  <a:tcPr marL="80998" marR="80998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80998" marR="80998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80998" marR="80998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80998" marR="80998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80998" marR="80998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ru-RU" dirty="0"/>
                    </a:p>
                  </a:txBody>
                  <a:tcPr marL="80998" marR="80998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80998" marR="80998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80998" marR="80998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80998" marR="80998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80998" marR="80998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Прямоугольник 5">
            <a:hlinkClick r:id="rId4" action="ppaction://hlinksldjump"/>
          </p:cNvPr>
          <p:cNvSpPr/>
          <p:nvPr/>
        </p:nvSpPr>
        <p:spPr>
          <a:xfrm>
            <a:off x="1224284" y="3712676"/>
            <a:ext cx="152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100</a:t>
            </a:r>
            <a:endParaRPr lang="ru-RU" dirty="0"/>
          </a:p>
        </p:txBody>
      </p:sp>
      <p:sp>
        <p:nvSpPr>
          <p:cNvPr id="7" name="Прямоугольник 6">
            <a:hlinkClick r:id="rId5" action="ppaction://hlinksldjump"/>
          </p:cNvPr>
          <p:cNvSpPr/>
          <p:nvPr/>
        </p:nvSpPr>
        <p:spPr>
          <a:xfrm>
            <a:off x="1224284" y="4383236"/>
            <a:ext cx="152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200</a:t>
            </a:r>
            <a:endParaRPr lang="ru-RU" dirty="0"/>
          </a:p>
        </p:txBody>
      </p:sp>
      <p:sp>
        <p:nvSpPr>
          <p:cNvPr id="8" name="Прямоугольник 7">
            <a:hlinkClick r:id="rId6" action="ppaction://hlinksldjump"/>
          </p:cNvPr>
          <p:cNvSpPr/>
          <p:nvPr/>
        </p:nvSpPr>
        <p:spPr>
          <a:xfrm>
            <a:off x="1223063" y="5012231"/>
            <a:ext cx="152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300</a:t>
            </a:r>
            <a:endParaRPr lang="ru-RU" dirty="0"/>
          </a:p>
        </p:txBody>
      </p:sp>
      <p:sp>
        <p:nvSpPr>
          <p:cNvPr id="9" name="Прямоугольник 8">
            <a:hlinkClick r:id="rId7" action="ppaction://hlinksldjump"/>
          </p:cNvPr>
          <p:cNvSpPr/>
          <p:nvPr/>
        </p:nvSpPr>
        <p:spPr>
          <a:xfrm>
            <a:off x="1223063" y="5655081"/>
            <a:ext cx="15240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400</a:t>
            </a:r>
            <a:endParaRPr lang="ru-RU" dirty="0"/>
          </a:p>
        </p:txBody>
      </p:sp>
      <p:sp>
        <p:nvSpPr>
          <p:cNvPr id="11" name="Прямоугольник 10">
            <a:hlinkClick r:id="rId8" action="ppaction://hlinksldjump"/>
          </p:cNvPr>
          <p:cNvSpPr/>
          <p:nvPr/>
        </p:nvSpPr>
        <p:spPr>
          <a:xfrm>
            <a:off x="3276774" y="3712676"/>
            <a:ext cx="1524000" cy="4572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100</a:t>
            </a:r>
            <a:endParaRPr lang="ru-RU" dirty="0"/>
          </a:p>
        </p:txBody>
      </p:sp>
      <p:sp>
        <p:nvSpPr>
          <p:cNvPr id="12" name="Прямоугольник 11">
            <a:hlinkClick r:id="rId9" action="ppaction://hlinksldjump"/>
          </p:cNvPr>
          <p:cNvSpPr/>
          <p:nvPr/>
        </p:nvSpPr>
        <p:spPr>
          <a:xfrm>
            <a:off x="3276774" y="4383236"/>
            <a:ext cx="1524000" cy="4572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200</a:t>
            </a:r>
            <a:endParaRPr lang="ru-RU" dirty="0"/>
          </a:p>
        </p:txBody>
      </p:sp>
      <p:sp>
        <p:nvSpPr>
          <p:cNvPr id="13" name="Прямоугольник 12">
            <a:hlinkClick r:id="rId10" action="ppaction://hlinksldjump"/>
          </p:cNvPr>
          <p:cNvSpPr/>
          <p:nvPr/>
        </p:nvSpPr>
        <p:spPr>
          <a:xfrm>
            <a:off x="3276774" y="5012231"/>
            <a:ext cx="1524000" cy="4572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300</a:t>
            </a:r>
            <a:endParaRPr lang="ru-RU" dirty="0"/>
          </a:p>
        </p:txBody>
      </p:sp>
      <p:sp>
        <p:nvSpPr>
          <p:cNvPr id="14" name="Прямоугольник 13">
            <a:hlinkClick r:id="rId11" action="ppaction://hlinksldjump"/>
          </p:cNvPr>
          <p:cNvSpPr/>
          <p:nvPr/>
        </p:nvSpPr>
        <p:spPr>
          <a:xfrm>
            <a:off x="3276774" y="5655081"/>
            <a:ext cx="1524000" cy="4572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400</a:t>
            </a:r>
            <a:endParaRPr lang="ru-RU" dirty="0"/>
          </a:p>
        </p:txBody>
      </p:sp>
      <p:sp>
        <p:nvSpPr>
          <p:cNvPr id="16" name="Прямоугольник 15">
            <a:hlinkClick r:id="rId12" action="ppaction://hlinksldjump"/>
          </p:cNvPr>
          <p:cNvSpPr/>
          <p:nvPr/>
        </p:nvSpPr>
        <p:spPr>
          <a:xfrm>
            <a:off x="5420462" y="3712676"/>
            <a:ext cx="1524000" cy="4572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100</a:t>
            </a:r>
            <a:endParaRPr lang="ru-RU" dirty="0"/>
          </a:p>
        </p:txBody>
      </p:sp>
      <p:sp>
        <p:nvSpPr>
          <p:cNvPr id="17" name="Прямоугольник 16">
            <a:hlinkClick r:id="rId13" action="ppaction://hlinksldjump"/>
          </p:cNvPr>
          <p:cNvSpPr/>
          <p:nvPr/>
        </p:nvSpPr>
        <p:spPr>
          <a:xfrm>
            <a:off x="5424053" y="4374202"/>
            <a:ext cx="1524000" cy="4572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200</a:t>
            </a:r>
            <a:endParaRPr lang="ru-RU" dirty="0"/>
          </a:p>
        </p:txBody>
      </p:sp>
      <p:sp>
        <p:nvSpPr>
          <p:cNvPr id="18" name="Прямоугольник 17">
            <a:hlinkClick r:id="rId14" action="ppaction://hlinksldjump"/>
          </p:cNvPr>
          <p:cNvSpPr/>
          <p:nvPr/>
        </p:nvSpPr>
        <p:spPr>
          <a:xfrm>
            <a:off x="5420462" y="5011649"/>
            <a:ext cx="1524000" cy="4572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300</a:t>
            </a:r>
            <a:endParaRPr lang="ru-RU" dirty="0"/>
          </a:p>
        </p:txBody>
      </p:sp>
      <p:sp>
        <p:nvSpPr>
          <p:cNvPr id="19" name="Прямоугольник 18">
            <a:hlinkClick r:id="rId15" action="ppaction://hlinksldjump"/>
          </p:cNvPr>
          <p:cNvSpPr/>
          <p:nvPr/>
        </p:nvSpPr>
        <p:spPr>
          <a:xfrm>
            <a:off x="5420462" y="5655081"/>
            <a:ext cx="1524000" cy="4572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400</a:t>
            </a:r>
            <a:endParaRPr lang="ru-RU" dirty="0"/>
          </a:p>
        </p:txBody>
      </p:sp>
      <p:sp>
        <p:nvSpPr>
          <p:cNvPr id="21" name="Прямоугольник 20">
            <a:hlinkClick r:id="rId16" action="ppaction://hlinksldjump"/>
          </p:cNvPr>
          <p:cNvSpPr/>
          <p:nvPr/>
        </p:nvSpPr>
        <p:spPr>
          <a:xfrm>
            <a:off x="7494877" y="3712676"/>
            <a:ext cx="1524000" cy="4572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100</a:t>
            </a:r>
            <a:endParaRPr lang="ru-RU" dirty="0"/>
          </a:p>
        </p:txBody>
      </p:sp>
      <p:sp>
        <p:nvSpPr>
          <p:cNvPr id="22" name="Прямоугольник 21">
            <a:hlinkClick r:id="rId17" action="ppaction://hlinksldjump"/>
          </p:cNvPr>
          <p:cNvSpPr/>
          <p:nvPr/>
        </p:nvSpPr>
        <p:spPr>
          <a:xfrm>
            <a:off x="7494877" y="4376952"/>
            <a:ext cx="1524000" cy="4572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200</a:t>
            </a:r>
            <a:endParaRPr lang="ru-RU" dirty="0"/>
          </a:p>
        </p:txBody>
      </p:sp>
      <p:sp>
        <p:nvSpPr>
          <p:cNvPr id="23" name="Прямоугольник 22">
            <a:hlinkClick r:id="rId18" action="ppaction://hlinksldjump"/>
          </p:cNvPr>
          <p:cNvSpPr/>
          <p:nvPr/>
        </p:nvSpPr>
        <p:spPr>
          <a:xfrm>
            <a:off x="7494877" y="5009132"/>
            <a:ext cx="1524000" cy="4572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300</a:t>
            </a:r>
            <a:endParaRPr lang="ru-RU" dirty="0"/>
          </a:p>
        </p:txBody>
      </p:sp>
      <p:sp>
        <p:nvSpPr>
          <p:cNvPr id="24" name="Прямоугольник 23">
            <a:hlinkClick r:id="rId19" action="ppaction://hlinksldjump"/>
          </p:cNvPr>
          <p:cNvSpPr/>
          <p:nvPr/>
        </p:nvSpPr>
        <p:spPr>
          <a:xfrm>
            <a:off x="7494877" y="5655081"/>
            <a:ext cx="1524000" cy="4572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400</a:t>
            </a:r>
            <a:endParaRPr lang="ru-RU" dirty="0"/>
          </a:p>
        </p:txBody>
      </p:sp>
      <p:pic>
        <p:nvPicPr>
          <p:cNvPr id="4" name="Picture 2" descr="D:\Мои документы\crimea\ТАК!.jpg">
            <a:hlinkClick r:id="" action="ppaction://hlinkshowjump?jump=lastslide"/>
          </p:cNvPr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10556301" y="708499"/>
            <a:ext cx="1066800" cy="10668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26" name="Прямоугольник 25">
            <a:hlinkClick r:id="rId21" action="ppaction://hlinksldjump"/>
          </p:cNvPr>
          <p:cNvSpPr/>
          <p:nvPr/>
        </p:nvSpPr>
        <p:spPr>
          <a:xfrm>
            <a:off x="9569292" y="3712334"/>
            <a:ext cx="1524000" cy="4572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100</a:t>
            </a:r>
            <a:endParaRPr lang="ru-RU" dirty="0"/>
          </a:p>
        </p:txBody>
      </p:sp>
      <p:sp>
        <p:nvSpPr>
          <p:cNvPr id="27" name="Прямоугольник 26">
            <a:hlinkClick r:id="rId22" action="ppaction://hlinksldjump"/>
          </p:cNvPr>
          <p:cNvSpPr/>
          <p:nvPr/>
        </p:nvSpPr>
        <p:spPr>
          <a:xfrm>
            <a:off x="9565701" y="4374202"/>
            <a:ext cx="1524000" cy="4572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  <a:r>
              <a:rPr lang="en-US" dirty="0" smtClean="0"/>
              <a:t>00</a:t>
            </a:r>
            <a:endParaRPr lang="ru-RU" dirty="0"/>
          </a:p>
        </p:txBody>
      </p:sp>
      <p:sp>
        <p:nvSpPr>
          <p:cNvPr id="28" name="Прямоугольник 27">
            <a:hlinkClick r:id="rId23" action="ppaction://hlinksldjump"/>
          </p:cNvPr>
          <p:cNvSpPr/>
          <p:nvPr/>
        </p:nvSpPr>
        <p:spPr>
          <a:xfrm>
            <a:off x="9565701" y="5009132"/>
            <a:ext cx="1524000" cy="4572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300</a:t>
            </a:r>
            <a:endParaRPr lang="ru-RU" dirty="0"/>
          </a:p>
        </p:txBody>
      </p:sp>
      <p:sp>
        <p:nvSpPr>
          <p:cNvPr id="29" name="Прямоугольник 28">
            <a:hlinkClick r:id="rId24" action="ppaction://hlinksldjump"/>
          </p:cNvPr>
          <p:cNvSpPr/>
          <p:nvPr/>
        </p:nvSpPr>
        <p:spPr>
          <a:xfrm>
            <a:off x="9565701" y="5655081"/>
            <a:ext cx="1524000" cy="4572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4</a:t>
            </a:r>
            <a:r>
              <a:rPr lang="en-US" dirty="0" smtClean="0"/>
              <a:t>00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956707" y="6422246"/>
            <a:ext cx="6451510" cy="369332"/>
          </a:xfrm>
          <a:prstGeom prst="rect">
            <a:avLst/>
          </a:prstGeom>
          <a:solidFill>
            <a:srgbClr val="FF0000"/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uk-UA" dirty="0" smtClean="0"/>
              <a:t>Перехід на поточний слайд здійснюється за допомогою зірочки.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358402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8" y="798286"/>
            <a:ext cx="4375186" cy="943428"/>
          </a:xfrm>
          <a:solidFill>
            <a:schemeClr val="bg1">
              <a:alpha val="81000"/>
            </a:schemeClr>
          </a:solidFill>
        </p:spPr>
        <p:txBody>
          <a:bodyPr/>
          <a:lstStyle/>
          <a:p>
            <a:r>
              <a:rPr lang="en-US" u="sng" dirty="0"/>
              <a:t> Christmas riddles</a:t>
            </a:r>
            <a:endParaRPr lang="uk-UA" dirty="0"/>
          </a:p>
        </p:txBody>
      </p:sp>
      <p:sp>
        <p:nvSpPr>
          <p:cNvPr id="3" name="TextBox 2"/>
          <p:cNvSpPr txBox="1"/>
          <p:nvPr/>
        </p:nvSpPr>
        <p:spPr>
          <a:xfrm>
            <a:off x="568036" y="2365829"/>
            <a:ext cx="11263746" cy="1200329"/>
          </a:xfrm>
          <a:prstGeom prst="rect">
            <a:avLst/>
          </a:prstGeom>
          <a:solidFill>
            <a:srgbClr val="490102">
              <a:alpha val="91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Calisto MT" panose="02040603050505030304" pitchFamily="18" charset="0"/>
              </a:rPr>
              <a:t>They cut and decorated me, sang songs and danced around me. What am I?</a:t>
            </a:r>
            <a:endParaRPr lang="uk-UA" sz="3600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76127" y="4373252"/>
            <a:ext cx="4047564" cy="1029519"/>
          </a:xfrm>
          <a:prstGeom prst="rect">
            <a:avLst/>
          </a:prstGeom>
          <a:solidFill>
            <a:srgbClr val="7E3434">
              <a:alpha val="8400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latin typeface="Calisto MT" panose="02040603050505030304" pitchFamily="18" charset="0"/>
              </a:rPr>
              <a:t>Christmas tree</a:t>
            </a:r>
            <a:endParaRPr lang="uk-UA" sz="34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176127" y="4373252"/>
            <a:ext cx="4047564" cy="1029519"/>
          </a:xfrm>
          <a:prstGeom prst="rect">
            <a:avLst/>
          </a:prstGeom>
          <a:solidFill>
            <a:srgbClr val="78463A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atin typeface="Calisto MT" panose="02040603050505030304" pitchFamily="18" charset="0"/>
              </a:rPr>
              <a:t>Correct answer</a:t>
            </a:r>
            <a:endParaRPr lang="uk-UA" sz="3600" dirty="0"/>
          </a:p>
        </p:txBody>
      </p:sp>
      <p:sp>
        <p:nvSpPr>
          <p:cNvPr id="6" name="Овал 5"/>
          <p:cNvSpPr/>
          <p:nvPr/>
        </p:nvSpPr>
        <p:spPr>
          <a:xfrm>
            <a:off x="9913257" y="558801"/>
            <a:ext cx="1451429" cy="1226457"/>
          </a:xfrm>
          <a:prstGeom prst="ellipse">
            <a:avLst/>
          </a:prstGeom>
          <a:solidFill>
            <a:srgbClr val="486E7B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smtClean="0"/>
              <a:t>200</a:t>
            </a:r>
            <a:endParaRPr lang="uk-UA" sz="4000" dirty="0"/>
          </a:p>
        </p:txBody>
      </p:sp>
      <p:sp>
        <p:nvSpPr>
          <p:cNvPr id="7" name="5-конечная звезда 6">
            <a:hlinkClick r:id="rId3" action="ppaction://hlinksldjump"/>
          </p:cNvPr>
          <p:cNvSpPr/>
          <p:nvPr/>
        </p:nvSpPr>
        <p:spPr>
          <a:xfrm>
            <a:off x="10310686" y="5104791"/>
            <a:ext cx="1731818" cy="1489091"/>
          </a:xfrm>
          <a:prstGeom prst="star5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71505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8" y="798286"/>
            <a:ext cx="4375186" cy="943428"/>
          </a:xfrm>
          <a:solidFill>
            <a:schemeClr val="bg1">
              <a:alpha val="81000"/>
            </a:schemeClr>
          </a:solidFill>
        </p:spPr>
        <p:txBody>
          <a:bodyPr/>
          <a:lstStyle/>
          <a:p>
            <a:r>
              <a:rPr lang="en-US" u="sng" dirty="0"/>
              <a:t> Christmas riddles</a:t>
            </a:r>
            <a:endParaRPr lang="uk-UA" dirty="0"/>
          </a:p>
        </p:txBody>
      </p:sp>
      <p:sp>
        <p:nvSpPr>
          <p:cNvPr id="3" name="TextBox 2"/>
          <p:cNvSpPr txBox="1"/>
          <p:nvPr/>
        </p:nvSpPr>
        <p:spPr>
          <a:xfrm>
            <a:off x="568036" y="2365829"/>
            <a:ext cx="11263746" cy="1200329"/>
          </a:xfrm>
          <a:prstGeom prst="rect">
            <a:avLst/>
          </a:prstGeom>
          <a:solidFill>
            <a:srgbClr val="490102">
              <a:alpha val="91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Calisto MT" panose="02040603050505030304" pitchFamily="18" charset="0"/>
              </a:rPr>
              <a:t>I am as white as </a:t>
            </a:r>
            <a:r>
              <a:rPr lang="en-US" sz="3600" dirty="0" smtClean="0">
                <a:solidFill>
                  <a:schemeClr val="bg1"/>
                </a:solidFill>
                <a:latin typeface="Calisto MT" panose="02040603050505030304" pitchFamily="18" charset="0"/>
              </a:rPr>
              <a:t>snow</a:t>
            </a:r>
            <a:r>
              <a:rPr lang="en-US" sz="3600" dirty="0">
                <a:solidFill>
                  <a:schemeClr val="bg1"/>
                </a:solidFill>
                <a:latin typeface="Calisto MT" panose="02040603050505030304" pitchFamily="18" charset="0"/>
              </a:rPr>
              <a:t>, I have got a carrot instead of my nose. What am I ?</a:t>
            </a:r>
            <a:endParaRPr lang="uk-UA" sz="3600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76127" y="4373252"/>
            <a:ext cx="4047564" cy="1029519"/>
          </a:xfrm>
          <a:prstGeom prst="rect">
            <a:avLst/>
          </a:prstGeom>
          <a:solidFill>
            <a:srgbClr val="7E3434">
              <a:alpha val="8400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latin typeface="Calisto MT" panose="02040603050505030304" pitchFamily="18" charset="0"/>
              </a:rPr>
              <a:t>Snowman</a:t>
            </a:r>
            <a:endParaRPr lang="uk-UA" sz="1481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176127" y="4373252"/>
            <a:ext cx="4047564" cy="1029519"/>
          </a:xfrm>
          <a:prstGeom prst="rect">
            <a:avLst/>
          </a:prstGeom>
          <a:solidFill>
            <a:srgbClr val="78463A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atin typeface="Calisto MT" panose="02040603050505030304" pitchFamily="18" charset="0"/>
              </a:rPr>
              <a:t>Correct answer</a:t>
            </a:r>
            <a:endParaRPr lang="uk-UA" sz="3600" dirty="0"/>
          </a:p>
        </p:txBody>
      </p:sp>
      <p:sp>
        <p:nvSpPr>
          <p:cNvPr id="6" name="Овал 5"/>
          <p:cNvSpPr/>
          <p:nvPr/>
        </p:nvSpPr>
        <p:spPr>
          <a:xfrm>
            <a:off x="9913257" y="558801"/>
            <a:ext cx="1451429" cy="1226457"/>
          </a:xfrm>
          <a:prstGeom prst="ellipse">
            <a:avLst/>
          </a:prstGeom>
          <a:solidFill>
            <a:srgbClr val="486E7B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smtClean="0"/>
              <a:t>300</a:t>
            </a:r>
            <a:endParaRPr lang="uk-UA" sz="4000" dirty="0"/>
          </a:p>
        </p:txBody>
      </p:sp>
      <p:sp>
        <p:nvSpPr>
          <p:cNvPr id="7" name="5-конечная звезда 6">
            <a:hlinkClick r:id="rId3" action="ppaction://hlinksldjump"/>
          </p:cNvPr>
          <p:cNvSpPr/>
          <p:nvPr/>
        </p:nvSpPr>
        <p:spPr>
          <a:xfrm>
            <a:off x="10310686" y="5104791"/>
            <a:ext cx="1731818" cy="1489091"/>
          </a:xfrm>
          <a:prstGeom prst="star5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0412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8" y="798286"/>
            <a:ext cx="4375186" cy="943428"/>
          </a:xfrm>
          <a:solidFill>
            <a:schemeClr val="bg1">
              <a:alpha val="81000"/>
            </a:schemeClr>
          </a:solidFill>
        </p:spPr>
        <p:txBody>
          <a:bodyPr/>
          <a:lstStyle/>
          <a:p>
            <a:r>
              <a:rPr lang="en-US" u="sng" dirty="0"/>
              <a:t> Christmas riddles</a:t>
            </a:r>
            <a:endParaRPr lang="uk-UA" dirty="0"/>
          </a:p>
        </p:txBody>
      </p:sp>
      <p:sp>
        <p:nvSpPr>
          <p:cNvPr id="3" name="TextBox 2"/>
          <p:cNvSpPr txBox="1"/>
          <p:nvPr/>
        </p:nvSpPr>
        <p:spPr>
          <a:xfrm>
            <a:off x="568036" y="2365829"/>
            <a:ext cx="11263746" cy="1200329"/>
          </a:xfrm>
          <a:prstGeom prst="rect">
            <a:avLst/>
          </a:prstGeom>
          <a:solidFill>
            <a:srgbClr val="490102">
              <a:alpha val="91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Calisto MT" panose="02040603050505030304" pitchFamily="18" charset="0"/>
              </a:rPr>
              <a:t>If the end of the year is on December 31st, then what is the end of Christmas?</a:t>
            </a:r>
            <a:endParaRPr lang="uk-UA" sz="3600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76127" y="4373252"/>
            <a:ext cx="4047564" cy="1029519"/>
          </a:xfrm>
          <a:prstGeom prst="rect">
            <a:avLst/>
          </a:prstGeom>
          <a:solidFill>
            <a:srgbClr val="7E3434">
              <a:alpha val="84000"/>
            </a:srgb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>
                <a:latin typeface="Calisto MT" panose="02040603050505030304" pitchFamily="18" charset="0"/>
              </a:rPr>
              <a:t>The letter </a:t>
            </a:r>
            <a:r>
              <a:rPr lang="en-US" sz="4800" dirty="0" smtClean="0">
                <a:latin typeface="Calisto MT" panose="02040603050505030304" pitchFamily="18" charset="0"/>
              </a:rPr>
              <a:t>“s“</a:t>
            </a:r>
            <a:endParaRPr lang="uk-UA" sz="3333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176127" y="4373252"/>
            <a:ext cx="4047564" cy="1029519"/>
          </a:xfrm>
          <a:prstGeom prst="rect">
            <a:avLst/>
          </a:prstGeom>
          <a:solidFill>
            <a:srgbClr val="78463A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atin typeface="Calisto MT" panose="02040603050505030304" pitchFamily="18" charset="0"/>
              </a:rPr>
              <a:t>Correct answer</a:t>
            </a:r>
            <a:endParaRPr lang="uk-UA" sz="3600" dirty="0"/>
          </a:p>
        </p:txBody>
      </p:sp>
      <p:sp>
        <p:nvSpPr>
          <p:cNvPr id="6" name="Овал 5"/>
          <p:cNvSpPr/>
          <p:nvPr/>
        </p:nvSpPr>
        <p:spPr>
          <a:xfrm>
            <a:off x="9913257" y="558801"/>
            <a:ext cx="1451429" cy="1226457"/>
          </a:xfrm>
          <a:prstGeom prst="ellipse">
            <a:avLst/>
          </a:prstGeom>
          <a:solidFill>
            <a:srgbClr val="486E7B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4</a:t>
            </a:r>
            <a:r>
              <a:rPr lang="uk-UA" sz="4000" dirty="0" smtClean="0"/>
              <a:t>00</a:t>
            </a:r>
            <a:endParaRPr lang="uk-UA" sz="4000" dirty="0"/>
          </a:p>
        </p:txBody>
      </p:sp>
      <p:sp>
        <p:nvSpPr>
          <p:cNvPr id="7" name="5-конечная звезда 6">
            <a:hlinkClick r:id="rId3" action="ppaction://hlinksldjump"/>
          </p:cNvPr>
          <p:cNvSpPr/>
          <p:nvPr/>
        </p:nvSpPr>
        <p:spPr>
          <a:xfrm>
            <a:off x="10310686" y="5104791"/>
            <a:ext cx="1731818" cy="1489091"/>
          </a:xfrm>
          <a:prstGeom prst="star5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23509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6000" y="2209801"/>
            <a:ext cx="7620000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WELL DONE!!!</a:t>
            </a:r>
            <a:r>
              <a:rPr lang="en-US" sz="10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sym typeface="Wingdings" pitchFamily="2" charset="2"/>
              </a:rPr>
              <a:t></a:t>
            </a:r>
            <a:endParaRPr lang="ru-RU" sz="10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18141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5443" y="812800"/>
            <a:ext cx="3765586" cy="972458"/>
          </a:xfrm>
          <a:solidFill>
            <a:srgbClr val="002060">
              <a:alpha val="69000"/>
            </a:srgbClr>
          </a:solidFill>
        </p:spPr>
        <p:txBody>
          <a:bodyPr/>
          <a:lstStyle/>
          <a:p>
            <a:r>
              <a:rPr lang="en-US" u="sng" dirty="0">
                <a:solidFill>
                  <a:schemeClr val="bg1"/>
                </a:solidFill>
              </a:rPr>
              <a:t>Winter </a:t>
            </a:r>
            <a:r>
              <a:rPr lang="en-US" u="sng" dirty="0" smtClean="0">
                <a:solidFill>
                  <a:schemeClr val="bg1"/>
                </a:solidFill>
              </a:rPr>
              <a:t>holidays</a:t>
            </a:r>
            <a:endParaRPr lang="uk-UA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68036" y="2365829"/>
            <a:ext cx="11263746" cy="2308324"/>
          </a:xfrm>
          <a:prstGeom prst="rect">
            <a:avLst/>
          </a:prstGeom>
          <a:solidFill>
            <a:srgbClr val="002060">
              <a:alpha val="87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</a:rPr>
              <a:t>What </a:t>
            </a:r>
            <a:r>
              <a:rPr lang="en-US" sz="3600" dirty="0">
                <a:solidFill>
                  <a:schemeClr val="bg1"/>
                </a:solidFill>
              </a:rPr>
              <a:t>holiday is this? </a:t>
            </a:r>
            <a:r>
              <a:rPr lang="uk-UA" sz="3600" dirty="0" err="1">
                <a:solidFill>
                  <a:schemeClr val="bg1"/>
                </a:solidFill>
              </a:rPr>
              <a:t>We</a:t>
            </a:r>
            <a:r>
              <a:rPr lang="uk-UA" sz="3600" dirty="0">
                <a:solidFill>
                  <a:schemeClr val="bg1"/>
                </a:solidFill>
              </a:rPr>
              <a:t> </a:t>
            </a:r>
            <a:r>
              <a:rPr lang="uk-UA" sz="3600" dirty="0" err="1">
                <a:solidFill>
                  <a:schemeClr val="bg1"/>
                </a:solidFill>
              </a:rPr>
              <a:t>decorate</a:t>
            </a:r>
            <a:r>
              <a:rPr lang="uk-UA" sz="3600" dirty="0">
                <a:solidFill>
                  <a:schemeClr val="bg1"/>
                </a:solidFill>
              </a:rPr>
              <a:t> a </a:t>
            </a:r>
            <a:r>
              <a:rPr lang="uk-UA" sz="3600" dirty="0" err="1">
                <a:solidFill>
                  <a:schemeClr val="bg1"/>
                </a:solidFill>
              </a:rPr>
              <a:t>tree</a:t>
            </a:r>
            <a:r>
              <a:rPr lang="uk-UA" sz="3600" dirty="0">
                <a:solidFill>
                  <a:schemeClr val="bg1"/>
                </a:solidFill>
              </a:rPr>
              <a:t> </a:t>
            </a:r>
            <a:r>
              <a:rPr lang="uk-UA" sz="3600" dirty="0" err="1">
                <a:solidFill>
                  <a:schemeClr val="bg1"/>
                </a:solidFill>
              </a:rPr>
              <a:t>in</a:t>
            </a:r>
            <a:r>
              <a:rPr lang="uk-UA" sz="3600" dirty="0">
                <a:solidFill>
                  <a:schemeClr val="bg1"/>
                </a:solidFill>
              </a:rPr>
              <a:t> </a:t>
            </a:r>
            <a:r>
              <a:rPr lang="uk-UA" sz="3600" dirty="0" err="1">
                <a:solidFill>
                  <a:schemeClr val="bg1"/>
                </a:solidFill>
              </a:rPr>
              <a:t>the</a:t>
            </a:r>
            <a:r>
              <a:rPr lang="uk-UA" sz="3600" dirty="0">
                <a:solidFill>
                  <a:schemeClr val="bg1"/>
                </a:solidFill>
              </a:rPr>
              <a:t> </a:t>
            </a:r>
            <a:r>
              <a:rPr lang="uk-UA" sz="3600" dirty="0" err="1">
                <a:solidFill>
                  <a:schemeClr val="bg1"/>
                </a:solidFill>
              </a:rPr>
              <a:t>house</a:t>
            </a:r>
            <a:r>
              <a:rPr lang="uk-UA" sz="3600" dirty="0">
                <a:solidFill>
                  <a:schemeClr val="bg1"/>
                </a:solidFill>
              </a:rPr>
              <a:t> </a:t>
            </a:r>
            <a:r>
              <a:rPr lang="uk-UA" sz="3600" dirty="0" err="1">
                <a:solidFill>
                  <a:schemeClr val="bg1"/>
                </a:solidFill>
              </a:rPr>
              <a:t>with</a:t>
            </a:r>
            <a:r>
              <a:rPr lang="uk-UA" sz="3600" dirty="0">
                <a:solidFill>
                  <a:schemeClr val="bg1"/>
                </a:solidFill>
              </a:rPr>
              <a:t> </a:t>
            </a:r>
            <a:r>
              <a:rPr lang="uk-UA" sz="3600" dirty="0" err="1">
                <a:solidFill>
                  <a:schemeClr val="bg1"/>
                </a:solidFill>
              </a:rPr>
              <a:t>balls</a:t>
            </a:r>
            <a:r>
              <a:rPr lang="uk-UA" sz="3600" dirty="0">
                <a:solidFill>
                  <a:schemeClr val="bg1"/>
                </a:solidFill>
              </a:rPr>
              <a:t> </a:t>
            </a:r>
            <a:r>
              <a:rPr lang="uk-UA" sz="3600" dirty="0" err="1">
                <a:solidFill>
                  <a:schemeClr val="bg1"/>
                </a:solidFill>
              </a:rPr>
              <a:t>and</a:t>
            </a:r>
            <a:r>
              <a:rPr lang="uk-UA" sz="3600" dirty="0">
                <a:solidFill>
                  <a:schemeClr val="bg1"/>
                </a:solidFill>
              </a:rPr>
              <a:t> </a:t>
            </a:r>
            <a:r>
              <a:rPr lang="uk-UA" sz="3600" dirty="0" err="1">
                <a:solidFill>
                  <a:schemeClr val="bg1"/>
                </a:solidFill>
              </a:rPr>
              <a:t>different</a:t>
            </a:r>
            <a:r>
              <a:rPr lang="uk-UA" sz="3600" dirty="0">
                <a:solidFill>
                  <a:schemeClr val="bg1"/>
                </a:solidFill>
              </a:rPr>
              <a:t> </a:t>
            </a:r>
            <a:r>
              <a:rPr lang="uk-UA" sz="3600" dirty="0" err="1">
                <a:solidFill>
                  <a:schemeClr val="bg1"/>
                </a:solidFill>
              </a:rPr>
              <a:t>toys</a:t>
            </a:r>
            <a:r>
              <a:rPr lang="en-US" sz="3600" dirty="0">
                <a:solidFill>
                  <a:schemeClr val="bg1"/>
                </a:solidFill>
              </a:rPr>
              <a:t>, have dinner and enjoy the time with family and relatives. It is celebrated on the 25</a:t>
            </a:r>
            <a:r>
              <a:rPr lang="en-US" sz="3600" baseline="30000" dirty="0">
                <a:solidFill>
                  <a:schemeClr val="bg1"/>
                </a:solidFill>
              </a:rPr>
              <a:t>th</a:t>
            </a:r>
            <a:r>
              <a:rPr lang="en-US" sz="3600" dirty="0">
                <a:solidFill>
                  <a:schemeClr val="bg1"/>
                </a:solidFill>
              </a:rPr>
              <a:t> of December or on the 7</a:t>
            </a:r>
            <a:r>
              <a:rPr lang="en-US" sz="3600" baseline="30000" dirty="0">
                <a:solidFill>
                  <a:schemeClr val="bg1"/>
                </a:solidFill>
              </a:rPr>
              <a:t>th</a:t>
            </a:r>
            <a:r>
              <a:rPr lang="en-US" sz="3600" dirty="0">
                <a:solidFill>
                  <a:schemeClr val="bg1"/>
                </a:solidFill>
              </a:rPr>
              <a:t> of January</a:t>
            </a:r>
            <a:r>
              <a:rPr lang="en-US" sz="3600" dirty="0" smtClean="0">
                <a:solidFill>
                  <a:schemeClr val="bg1"/>
                </a:solidFill>
              </a:rPr>
              <a:t>.</a:t>
            </a:r>
            <a:endParaRPr lang="uk-UA" sz="36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57090" y="5040251"/>
            <a:ext cx="3277820" cy="1015663"/>
          </a:xfrm>
          <a:prstGeom prst="rect">
            <a:avLst/>
          </a:prstGeom>
          <a:solidFill>
            <a:srgbClr val="08015F">
              <a:alpha val="94000"/>
            </a:srgbClr>
          </a:solidFill>
        </p:spPr>
        <p:txBody>
          <a:bodyPr wrap="none" rtlCol="0">
            <a:spAutoFit/>
          </a:bodyPr>
          <a:lstStyle/>
          <a:p>
            <a:r>
              <a:rPr lang="uk-UA" sz="6000" dirty="0" err="1">
                <a:solidFill>
                  <a:schemeClr val="bg1"/>
                </a:solidFill>
              </a:rPr>
              <a:t>Christmas</a:t>
            </a:r>
            <a:endParaRPr lang="uk-UA" sz="6000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57090" y="5040251"/>
            <a:ext cx="3277820" cy="101566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atin typeface="Calisto MT" panose="02040603050505030304" pitchFamily="18" charset="0"/>
              </a:rPr>
              <a:t>Correct answer</a:t>
            </a:r>
            <a:endParaRPr lang="uk-UA" sz="3600" dirty="0"/>
          </a:p>
        </p:txBody>
      </p:sp>
      <p:sp>
        <p:nvSpPr>
          <p:cNvPr id="6" name="Овал 5"/>
          <p:cNvSpPr/>
          <p:nvPr/>
        </p:nvSpPr>
        <p:spPr>
          <a:xfrm>
            <a:off x="9913257" y="558801"/>
            <a:ext cx="1451429" cy="1226457"/>
          </a:xfrm>
          <a:prstGeom prst="ellipse">
            <a:avLst/>
          </a:prstGeom>
          <a:solidFill>
            <a:srgbClr val="0066FF">
              <a:alpha val="5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latin typeface="Calisto MT" panose="02040603050505030304" pitchFamily="18" charset="0"/>
              </a:rPr>
              <a:t>100</a:t>
            </a:r>
            <a:endParaRPr lang="uk-UA" sz="4000" dirty="0"/>
          </a:p>
        </p:txBody>
      </p:sp>
      <p:sp>
        <p:nvSpPr>
          <p:cNvPr id="7" name="5-конечная звезда 6">
            <a:hlinkClick r:id="rId3" action="ppaction://hlinksldjump"/>
          </p:cNvPr>
          <p:cNvSpPr/>
          <p:nvPr/>
        </p:nvSpPr>
        <p:spPr>
          <a:xfrm>
            <a:off x="10099964" y="5040251"/>
            <a:ext cx="1731818" cy="1489091"/>
          </a:xfrm>
          <a:prstGeom prst="star5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8527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5443" y="812800"/>
            <a:ext cx="3765586" cy="972458"/>
          </a:xfrm>
          <a:solidFill>
            <a:srgbClr val="002060">
              <a:alpha val="69000"/>
            </a:srgbClr>
          </a:solidFill>
        </p:spPr>
        <p:txBody>
          <a:bodyPr/>
          <a:lstStyle/>
          <a:p>
            <a:r>
              <a:rPr lang="en-US" u="sng" dirty="0">
                <a:solidFill>
                  <a:schemeClr val="bg1"/>
                </a:solidFill>
              </a:rPr>
              <a:t>Winter </a:t>
            </a:r>
            <a:r>
              <a:rPr lang="en-US" u="sng" dirty="0" smtClean="0">
                <a:solidFill>
                  <a:schemeClr val="bg1"/>
                </a:solidFill>
              </a:rPr>
              <a:t>holidays</a:t>
            </a:r>
            <a:endParaRPr lang="uk-UA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68036" y="2365829"/>
            <a:ext cx="11263746" cy="1200329"/>
          </a:xfrm>
          <a:prstGeom prst="rect">
            <a:avLst/>
          </a:prstGeom>
          <a:solidFill>
            <a:srgbClr val="002060">
              <a:alpha val="87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Calisto MT" panose="02040603050505030304" pitchFamily="18" charset="0"/>
              </a:rPr>
              <a:t>In Britain British celebrate this holiday after </a:t>
            </a:r>
            <a:r>
              <a:rPr lang="en-US" sz="3600" dirty="0" smtClean="0">
                <a:solidFill>
                  <a:schemeClr val="bg1"/>
                </a:solidFill>
                <a:latin typeface="Calisto MT" panose="02040603050505030304" pitchFamily="18" charset="0"/>
              </a:rPr>
              <a:t>Christmas, on this day </a:t>
            </a:r>
            <a:r>
              <a:rPr lang="en-US" sz="3600" dirty="0">
                <a:solidFill>
                  <a:schemeClr val="bg1"/>
                </a:solidFill>
                <a:latin typeface="Calisto MT" panose="02040603050505030304" pitchFamily="18" charset="0"/>
              </a:rPr>
              <a:t>people give a lot of presents.</a:t>
            </a:r>
            <a:endParaRPr lang="uk-UA" sz="60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72218" y="5026395"/>
            <a:ext cx="4047564" cy="1015663"/>
          </a:xfrm>
          <a:prstGeom prst="rect">
            <a:avLst/>
          </a:prstGeom>
          <a:solidFill>
            <a:srgbClr val="08015F">
              <a:alpha val="94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chemeClr val="bg1"/>
                </a:solidFill>
                <a:latin typeface="Calisto MT" panose="02040603050505030304" pitchFamily="18" charset="0"/>
              </a:rPr>
              <a:t>Boxing Day</a:t>
            </a:r>
            <a:endParaRPr lang="uk-UA" sz="23900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72218" y="5026395"/>
            <a:ext cx="4047564" cy="102951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atin typeface="Calisto MT" panose="02040603050505030304" pitchFamily="18" charset="0"/>
              </a:rPr>
              <a:t>Correct answer</a:t>
            </a:r>
            <a:endParaRPr lang="uk-UA" sz="3600" dirty="0"/>
          </a:p>
        </p:txBody>
      </p:sp>
      <p:sp>
        <p:nvSpPr>
          <p:cNvPr id="6" name="Овал 5"/>
          <p:cNvSpPr/>
          <p:nvPr/>
        </p:nvSpPr>
        <p:spPr>
          <a:xfrm>
            <a:off x="9913257" y="558801"/>
            <a:ext cx="1451429" cy="1226457"/>
          </a:xfrm>
          <a:prstGeom prst="ellipse">
            <a:avLst/>
          </a:prstGeom>
          <a:solidFill>
            <a:srgbClr val="0066FF">
              <a:alpha val="5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/>
              <a:t>200</a:t>
            </a:r>
          </a:p>
        </p:txBody>
      </p:sp>
      <p:sp>
        <p:nvSpPr>
          <p:cNvPr id="7" name="5-конечная звезда 6">
            <a:hlinkClick r:id="rId3" action="ppaction://hlinksldjump"/>
          </p:cNvPr>
          <p:cNvSpPr/>
          <p:nvPr/>
        </p:nvSpPr>
        <p:spPr>
          <a:xfrm>
            <a:off x="10099964" y="5040251"/>
            <a:ext cx="1731818" cy="1489091"/>
          </a:xfrm>
          <a:prstGeom prst="star5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9435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5443" y="812800"/>
            <a:ext cx="3765586" cy="972458"/>
          </a:xfrm>
          <a:solidFill>
            <a:srgbClr val="002060">
              <a:alpha val="69000"/>
            </a:srgbClr>
          </a:solidFill>
        </p:spPr>
        <p:txBody>
          <a:bodyPr/>
          <a:lstStyle/>
          <a:p>
            <a:r>
              <a:rPr lang="en-US" u="sng" dirty="0">
                <a:solidFill>
                  <a:schemeClr val="bg1"/>
                </a:solidFill>
              </a:rPr>
              <a:t>Winter </a:t>
            </a:r>
            <a:r>
              <a:rPr lang="en-US" u="sng" dirty="0" smtClean="0">
                <a:solidFill>
                  <a:schemeClr val="bg1"/>
                </a:solidFill>
              </a:rPr>
              <a:t>holidays</a:t>
            </a:r>
            <a:endParaRPr lang="uk-UA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68036" y="2365829"/>
            <a:ext cx="11263746" cy="646331"/>
          </a:xfrm>
          <a:prstGeom prst="rect">
            <a:avLst/>
          </a:prstGeom>
          <a:solidFill>
            <a:srgbClr val="002060">
              <a:alpha val="87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Calisto MT" panose="02040603050505030304" pitchFamily="18" charset="0"/>
              </a:rPr>
              <a:t>We celebrate this holiday on the first day of the year.</a:t>
            </a:r>
            <a:endParaRPr lang="uk-UA" sz="96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72218" y="5026395"/>
            <a:ext cx="4047564" cy="1107996"/>
          </a:xfrm>
          <a:prstGeom prst="rect">
            <a:avLst/>
          </a:prstGeom>
          <a:solidFill>
            <a:srgbClr val="08015F">
              <a:alpha val="94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Calisto MT" panose="02040603050505030304" pitchFamily="18" charset="0"/>
              </a:rPr>
              <a:t>New Year</a:t>
            </a:r>
            <a:endParaRPr lang="uk-UA" sz="177700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72218" y="5026395"/>
            <a:ext cx="4047564" cy="110799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atin typeface="Calisto MT" panose="02040603050505030304" pitchFamily="18" charset="0"/>
              </a:rPr>
              <a:t>Correct answer</a:t>
            </a:r>
            <a:endParaRPr lang="uk-UA" sz="3600" dirty="0"/>
          </a:p>
        </p:txBody>
      </p:sp>
      <p:sp>
        <p:nvSpPr>
          <p:cNvPr id="6" name="Овал 5"/>
          <p:cNvSpPr/>
          <p:nvPr/>
        </p:nvSpPr>
        <p:spPr>
          <a:xfrm>
            <a:off x="9913257" y="558801"/>
            <a:ext cx="1451429" cy="1226457"/>
          </a:xfrm>
          <a:prstGeom prst="ellipse">
            <a:avLst/>
          </a:prstGeom>
          <a:solidFill>
            <a:srgbClr val="0066FF">
              <a:alpha val="5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3</a:t>
            </a:r>
            <a:r>
              <a:rPr lang="uk-UA" sz="4000" dirty="0" smtClean="0"/>
              <a:t>00</a:t>
            </a:r>
            <a:endParaRPr lang="uk-UA" sz="4000" dirty="0"/>
          </a:p>
        </p:txBody>
      </p:sp>
      <p:sp>
        <p:nvSpPr>
          <p:cNvPr id="7" name="5-конечная звезда 6">
            <a:hlinkClick r:id="rId3" action="ppaction://hlinksldjump"/>
          </p:cNvPr>
          <p:cNvSpPr/>
          <p:nvPr/>
        </p:nvSpPr>
        <p:spPr>
          <a:xfrm>
            <a:off x="10099964" y="5026395"/>
            <a:ext cx="1731818" cy="1489091"/>
          </a:xfrm>
          <a:prstGeom prst="star5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05937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5443" y="812800"/>
            <a:ext cx="3765586" cy="972458"/>
          </a:xfrm>
          <a:solidFill>
            <a:srgbClr val="002060">
              <a:alpha val="69000"/>
            </a:srgbClr>
          </a:solidFill>
        </p:spPr>
        <p:txBody>
          <a:bodyPr/>
          <a:lstStyle/>
          <a:p>
            <a:r>
              <a:rPr lang="en-US" u="sng" dirty="0">
                <a:solidFill>
                  <a:schemeClr val="bg1"/>
                </a:solidFill>
              </a:rPr>
              <a:t>Winter </a:t>
            </a:r>
            <a:r>
              <a:rPr lang="en-US" u="sng" dirty="0" smtClean="0">
                <a:solidFill>
                  <a:schemeClr val="bg1"/>
                </a:solidFill>
              </a:rPr>
              <a:t>holidays</a:t>
            </a:r>
            <a:endParaRPr lang="uk-UA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68036" y="2365829"/>
            <a:ext cx="11263746" cy="1754326"/>
          </a:xfrm>
          <a:prstGeom prst="rect">
            <a:avLst/>
          </a:prstGeom>
          <a:solidFill>
            <a:srgbClr val="002060">
              <a:alpha val="87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Calisto MT" panose="02040603050505030304" pitchFamily="18" charset="0"/>
              </a:rPr>
              <a:t>Ukrainians traditionally have this holiday before Christmas, they cook 12 dishes and wait for the first star in the sky to appear.</a:t>
            </a:r>
            <a:endParaRPr lang="uk-UA" sz="36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38437" y="5026395"/>
            <a:ext cx="5515127" cy="1107996"/>
          </a:xfrm>
          <a:prstGeom prst="rect">
            <a:avLst/>
          </a:prstGeom>
          <a:solidFill>
            <a:srgbClr val="08015F">
              <a:alpha val="94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Calisto MT" panose="02040603050505030304" pitchFamily="18" charset="0"/>
              </a:rPr>
              <a:t>Christmas Eve</a:t>
            </a:r>
            <a:endParaRPr lang="uk-UA" sz="400000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38437" y="5026395"/>
            <a:ext cx="5515127" cy="110799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atin typeface="Calisto MT" panose="02040603050505030304" pitchFamily="18" charset="0"/>
              </a:rPr>
              <a:t>Correct answer</a:t>
            </a:r>
            <a:endParaRPr lang="uk-UA" sz="3600" dirty="0"/>
          </a:p>
        </p:txBody>
      </p:sp>
      <p:sp>
        <p:nvSpPr>
          <p:cNvPr id="6" name="Овал 5"/>
          <p:cNvSpPr/>
          <p:nvPr/>
        </p:nvSpPr>
        <p:spPr>
          <a:xfrm>
            <a:off x="9913257" y="558801"/>
            <a:ext cx="1451429" cy="1226457"/>
          </a:xfrm>
          <a:prstGeom prst="ellipse">
            <a:avLst/>
          </a:prstGeom>
          <a:solidFill>
            <a:srgbClr val="0066FF">
              <a:alpha val="5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4</a:t>
            </a:r>
            <a:r>
              <a:rPr lang="uk-UA" sz="4000" dirty="0" smtClean="0"/>
              <a:t>00</a:t>
            </a:r>
            <a:endParaRPr lang="uk-UA" sz="4000" dirty="0"/>
          </a:p>
        </p:txBody>
      </p:sp>
      <p:sp>
        <p:nvSpPr>
          <p:cNvPr id="7" name="5-конечная звезда 6">
            <a:hlinkClick r:id="rId3" action="ppaction://hlinksldjump"/>
          </p:cNvPr>
          <p:cNvSpPr/>
          <p:nvPr/>
        </p:nvSpPr>
        <p:spPr>
          <a:xfrm>
            <a:off x="10099964" y="5026395"/>
            <a:ext cx="1731818" cy="1489091"/>
          </a:xfrm>
          <a:prstGeom prst="star5">
            <a:avLst/>
          </a:prstGeom>
          <a:solidFill>
            <a:srgbClr val="002060"/>
          </a:solidFill>
          <a:ln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23744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8" y="798286"/>
            <a:ext cx="5217015" cy="957943"/>
          </a:xfrm>
          <a:solidFill>
            <a:srgbClr val="B80012">
              <a:alpha val="86000"/>
            </a:srgbClr>
          </a:solidFill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u="sng" dirty="0">
                <a:solidFill>
                  <a:schemeClr val="bg1"/>
                </a:solidFill>
              </a:rPr>
              <a:t>Christmas characters</a:t>
            </a:r>
            <a:endParaRPr lang="uk-UA" dirty="0">
              <a:solidFill>
                <a:schemeClr val="bg1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9913257" y="558801"/>
            <a:ext cx="1451429" cy="1226457"/>
          </a:xfrm>
          <a:prstGeom prst="ellipse">
            <a:avLst/>
          </a:prstGeom>
          <a:solidFill>
            <a:srgbClr val="EA0E57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1</a:t>
            </a:r>
            <a:r>
              <a:rPr lang="uk-UA" sz="4000" dirty="0" smtClean="0"/>
              <a:t>00</a:t>
            </a:r>
            <a:endParaRPr lang="uk-UA" sz="4000" dirty="0"/>
          </a:p>
        </p:txBody>
      </p:sp>
      <p:pic>
        <p:nvPicPr>
          <p:cNvPr id="1026" name="Picture 2" descr="Free Vector | Funny santa claus celebrating christmas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5"/>
          <a:stretch/>
        </p:blipFill>
        <p:spPr bwMode="auto">
          <a:xfrm>
            <a:off x="6390527" y="2064326"/>
            <a:ext cx="4554564" cy="428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809414" y="3048815"/>
            <a:ext cx="3164367" cy="1107996"/>
          </a:xfrm>
          <a:prstGeom prst="rect">
            <a:avLst/>
          </a:prstGeom>
          <a:solidFill>
            <a:srgbClr val="F55413">
              <a:alpha val="77000"/>
            </a:srgbClr>
          </a:solidFill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Calisto MT" panose="02040603050505030304" pitchFamily="18" charset="0"/>
              </a:rPr>
              <a:t>Santa</a:t>
            </a:r>
            <a:endParaRPr lang="uk-UA" sz="6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809414" y="3048815"/>
            <a:ext cx="3164367" cy="1107996"/>
          </a:xfrm>
          <a:prstGeom prst="rect">
            <a:avLst/>
          </a:prstGeom>
          <a:solidFill>
            <a:srgbClr val="FD0101"/>
          </a:solidFill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atin typeface="Calisto MT" panose="02040603050505030304" pitchFamily="18" charset="0"/>
              </a:rPr>
              <a:t>Correct answer</a:t>
            </a:r>
            <a:endParaRPr lang="uk-UA" sz="3600" dirty="0"/>
          </a:p>
        </p:txBody>
      </p:sp>
      <p:sp>
        <p:nvSpPr>
          <p:cNvPr id="9" name="5-конечная звезда 8">
            <a:hlinkClick r:id="rId4" action="ppaction://hlinksldjump"/>
          </p:cNvPr>
          <p:cNvSpPr/>
          <p:nvPr/>
        </p:nvSpPr>
        <p:spPr>
          <a:xfrm>
            <a:off x="401782" y="5054106"/>
            <a:ext cx="1731818" cy="1489091"/>
          </a:xfrm>
          <a:prstGeom prst="star5">
            <a:avLst/>
          </a:prstGeom>
          <a:ln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355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8" y="798286"/>
            <a:ext cx="5217015" cy="957943"/>
          </a:xfrm>
          <a:solidFill>
            <a:srgbClr val="B80012">
              <a:alpha val="86000"/>
            </a:srgbClr>
          </a:solidFill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u="sng" dirty="0">
                <a:solidFill>
                  <a:schemeClr val="bg1"/>
                </a:solidFill>
              </a:rPr>
              <a:t>Christmas characters</a:t>
            </a:r>
            <a:endParaRPr lang="uk-UA" dirty="0">
              <a:solidFill>
                <a:schemeClr val="bg1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9913257" y="558801"/>
            <a:ext cx="1451429" cy="1226457"/>
          </a:xfrm>
          <a:prstGeom prst="ellipse">
            <a:avLst/>
          </a:prstGeom>
          <a:solidFill>
            <a:srgbClr val="EA0E57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2</a:t>
            </a:r>
            <a:r>
              <a:rPr lang="uk-UA" sz="4000" dirty="0" smtClean="0"/>
              <a:t>00</a:t>
            </a:r>
            <a:endParaRPr lang="uk-UA" sz="4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809413" y="3049446"/>
            <a:ext cx="3164367" cy="1107996"/>
          </a:xfrm>
          <a:prstGeom prst="rect">
            <a:avLst/>
          </a:prstGeom>
          <a:solidFill>
            <a:srgbClr val="F55413">
              <a:alpha val="77000"/>
            </a:srgbClr>
          </a:solidFill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latin typeface="Calisto MT" panose="02040603050505030304" pitchFamily="18" charset="0"/>
              </a:rPr>
              <a:t>Elf</a:t>
            </a:r>
            <a:endParaRPr lang="uk-UA" sz="287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809414" y="3048815"/>
            <a:ext cx="3164367" cy="1107996"/>
          </a:xfrm>
          <a:prstGeom prst="rect">
            <a:avLst/>
          </a:prstGeom>
          <a:solidFill>
            <a:srgbClr val="FD0101"/>
          </a:solidFill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atin typeface="Calisto MT" panose="02040603050505030304" pitchFamily="18" charset="0"/>
              </a:rPr>
              <a:t>Correct answer</a:t>
            </a:r>
            <a:endParaRPr lang="uk-UA" sz="3600" dirty="0"/>
          </a:p>
        </p:txBody>
      </p:sp>
      <p:pic>
        <p:nvPicPr>
          <p:cNvPr id="2050" name="Picture 2" descr="Стокові векторні зображення Ельф хлопчик | Depositphotos®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7790" y="1981200"/>
            <a:ext cx="3054575" cy="43503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5-конечная звезда 7">
            <a:hlinkClick r:id="rId4" action="ppaction://hlinksldjump"/>
          </p:cNvPr>
          <p:cNvSpPr/>
          <p:nvPr/>
        </p:nvSpPr>
        <p:spPr>
          <a:xfrm>
            <a:off x="401782" y="5054106"/>
            <a:ext cx="1731818" cy="1489091"/>
          </a:xfrm>
          <a:prstGeom prst="star5">
            <a:avLst/>
          </a:prstGeom>
          <a:ln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99745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4128" y="798286"/>
            <a:ext cx="5217015" cy="957943"/>
          </a:xfrm>
          <a:solidFill>
            <a:srgbClr val="B80012">
              <a:alpha val="86000"/>
            </a:srgbClr>
          </a:solidFill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u="sng" dirty="0">
                <a:solidFill>
                  <a:schemeClr val="bg1"/>
                </a:solidFill>
              </a:rPr>
              <a:t>Christmas characters</a:t>
            </a:r>
            <a:endParaRPr lang="uk-UA" dirty="0">
              <a:solidFill>
                <a:schemeClr val="bg1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9913257" y="558801"/>
            <a:ext cx="1451429" cy="1226457"/>
          </a:xfrm>
          <a:prstGeom prst="ellipse">
            <a:avLst/>
          </a:prstGeom>
          <a:solidFill>
            <a:srgbClr val="EA0E57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3</a:t>
            </a:r>
            <a:r>
              <a:rPr lang="uk-UA" sz="4000" dirty="0" smtClean="0"/>
              <a:t>00</a:t>
            </a:r>
            <a:endParaRPr lang="uk-UA" sz="4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809413" y="3049446"/>
            <a:ext cx="3164367" cy="1107996"/>
          </a:xfrm>
          <a:prstGeom prst="rect">
            <a:avLst/>
          </a:prstGeom>
          <a:solidFill>
            <a:srgbClr val="F55413">
              <a:alpha val="77000"/>
            </a:srgbClr>
          </a:solidFill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latin typeface="Calisto MT" panose="02040603050505030304" pitchFamily="18" charset="0"/>
              </a:rPr>
              <a:t>Angel</a:t>
            </a:r>
            <a:endParaRPr lang="uk-UA" sz="21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809414" y="3048815"/>
            <a:ext cx="3164367" cy="1107996"/>
          </a:xfrm>
          <a:prstGeom prst="rect">
            <a:avLst/>
          </a:prstGeom>
          <a:solidFill>
            <a:srgbClr val="FD0101"/>
          </a:solidFill>
          <a:ln>
            <a:noFill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latin typeface="Calisto MT" panose="02040603050505030304" pitchFamily="18" charset="0"/>
              </a:rPr>
              <a:t>Correct answer</a:t>
            </a:r>
            <a:endParaRPr lang="uk-UA" sz="3600" dirty="0"/>
          </a:p>
        </p:txBody>
      </p:sp>
      <p:pic>
        <p:nvPicPr>
          <p:cNvPr id="3074" name="Picture 2" descr="Cute Cartoon Angel Holding A Star. Christmas Cartoon. Vector.. Royalty Free  Cliparts, Vectors, And Stock Illustration. Image 90852098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8619" y="2009199"/>
            <a:ext cx="4322328" cy="432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5-конечная звезда 7">
            <a:hlinkClick r:id="rId4" action="ppaction://hlinksldjump"/>
          </p:cNvPr>
          <p:cNvSpPr/>
          <p:nvPr/>
        </p:nvSpPr>
        <p:spPr>
          <a:xfrm>
            <a:off x="401782" y="5054106"/>
            <a:ext cx="1731818" cy="1489091"/>
          </a:xfrm>
          <a:prstGeom prst="star5">
            <a:avLst/>
          </a:prstGeom>
          <a:ln>
            <a:solidFill>
              <a:schemeClr val="bg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07302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Интеграл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198</TotalTime>
  <Words>422</Words>
  <Application>Microsoft Office PowerPoint</Application>
  <PresentationFormat>Широкоэкранный</PresentationFormat>
  <Paragraphs>121</Paragraphs>
  <Slides>23</Slides>
  <Notes>1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0" baseType="lpstr">
      <vt:lpstr>Calibri</vt:lpstr>
      <vt:lpstr>Calisto MT</vt:lpstr>
      <vt:lpstr>Tw Cen MT</vt:lpstr>
      <vt:lpstr>Tw Cen MT Condensed</vt:lpstr>
      <vt:lpstr>Wingdings</vt:lpstr>
      <vt:lpstr>Wingdings 3</vt:lpstr>
      <vt:lpstr>Интеграл</vt:lpstr>
      <vt:lpstr>Презентация PowerPoint</vt:lpstr>
      <vt:lpstr>Jeopardy Game</vt:lpstr>
      <vt:lpstr>Winter holidays</vt:lpstr>
      <vt:lpstr>Winter holidays</vt:lpstr>
      <vt:lpstr>Winter holidays</vt:lpstr>
      <vt:lpstr>Winter holidays</vt:lpstr>
      <vt:lpstr> Christmas characters</vt:lpstr>
      <vt:lpstr> Christmas characters</vt:lpstr>
      <vt:lpstr> Christmas characters</vt:lpstr>
      <vt:lpstr> Christmas characters</vt:lpstr>
      <vt:lpstr> winter holidays melodies</vt:lpstr>
      <vt:lpstr>winter holidays melodies</vt:lpstr>
      <vt:lpstr>winter holidays melodies</vt:lpstr>
      <vt:lpstr>winter holidays melodies</vt:lpstr>
      <vt:lpstr> Christmas movies and cartoons </vt:lpstr>
      <vt:lpstr>Презентация PowerPoint</vt:lpstr>
      <vt:lpstr> Christmas movies and cartoons </vt:lpstr>
      <vt:lpstr> Christmas movies and cartoons </vt:lpstr>
      <vt:lpstr> Christmas riddles</vt:lpstr>
      <vt:lpstr> Christmas riddles</vt:lpstr>
      <vt:lpstr> Christmas riddles</vt:lpstr>
      <vt:lpstr> Christmas riddles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Winter holidays</dc:title>
  <dc:creator>User</dc:creator>
  <cp:lastModifiedBy>User</cp:lastModifiedBy>
  <cp:revision>21</cp:revision>
  <dcterms:created xsi:type="dcterms:W3CDTF">2020-12-29T22:02:23Z</dcterms:created>
  <dcterms:modified xsi:type="dcterms:W3CDTF">2021-01-03T22:45:28Z</dcterms:modified>
</cp:coreProperties>
</file>