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73" r:id="rId2"/>
    <p:sldId id="267" r:id="rId3"/>
    <p:sldId id="272" r:id="rId4"/>
    <p:sldId id="271" r:id="rId5"/>
    <p:sldId id="270" r:id="rId6"/>
    <p:sldId id="268" r:id="rId7"/>
    <p:sldId id="269" r:id="rId8"/>
    <p:sldId id="274" r:id="rId9"/>
    <p:sldId id="280" r:id="rId10"/>
    <p:sldId id="275" r:id="rId11"/>
    <p:sldId id="276" r:id="rId12"/>
    <p:sldId id="277" r:id="rId13"/>
    <p:sldId id="278" r:id="rId14"/>
    <p:sldId id="279"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FF"/>
    <a:srgbClr val="0DD9E3"/>
    <a:srgbClr val="00FFFF"/>
    <a:srgbClr val="33CCFF"/>
    <a:srgbClr val="66FFFF"/>
    <a:srgbClr val="99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50" d="100"/>
          <a:sy n="50" d="100"/>
        </p:scale>
        <p:origin x="-1944" y="-480"/>
      </p:cViewPr>
      <p:guideLst>
        <p:guide orient="horz" pos="2160"/>
        <p:guide pos="2880"/>
      </p:guideLst>
    </p:cSldViewPr>
  </p:slideViewPr>
  <p:notesTextViewPr>
    <p:cViewPr>
      <p:scale>
        <a:sx n="100" d="100"/>
        <a:sy n="100" d="100"/>
      </p:scale>
      <p:origin x="0" y="0"/>
    </p:cViewPr>
  </p:notesTextViewPr>
  <p:sorterViewPr>
    <p:cViewPr>
      <p:scale>
        <a:sx n="80" d="100"/>
        <a:sy n="8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uk-UA" smtClean="0"/>
              <a:t>Зразок заголовка</a:t>
            </a:r>
            <a:endParaRPr lang="ru-RU"/>
          </a:p>
        </p:txBody>
      </p:sp>
      <p:sp>
        <p:nvSpPr>
          <p:cNvPr id="3" name="Пі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k-UA" smtClean="0"/>
              <a:t>Зразок підзаголовка</a:t>
            </a:r>
            <a:endParaRPr lang="ru-RU"/>
          </a:p>
        </p:txBody>
      </p:sp>
      <p:sp>
        <p:nvSpPr>
          <p:cNvPr id="4" name="Місце для дати 3"/>
          <p:cNvSpPr>
            <a:spLocks noGrp="1"/>
          </p:cNvSpPr>
          <p:nvPr>
            <p:ph type="dt" sz="half" idx="10"/>
          </p:nvPr>
        </p:nvSpPr>
        <p:spPr/>
        <p:txBody>
          <a:bodyPr/>
          <a:lstStyle/>
          <a:p>
            <a:fld id="{8722A819-9178-4208-A6D2-7984965C365C}" type="datetimeFigureOut">
              <a:rPr lang="ru-RU" smtClean="0"/>
              <a:pPr/>
              <a:t>07.12.2019</a:t>
            </a:fld>
            <a:endParaRPr lang="ru-RU"/>
          </a:p>
        </p:txBody>
      </p:sp>
      <p:sp>
        <p:nvSpPr>
          <p:cNvPr id="5" name="Місце для нижнього колонтитула 4"/>
          <p:cNvSpPr>
            <a:spLocks noGrp="1"/>
          </p:cNvSpPr>
          <p:nvPr>
            <p:ph type="ftr" sz="quarter" idx="11"/>
          </p:nvPr>
        </p:nvSpPr>
        <p:spPr/>
        <p:txBody>
          <a:bodyPr/>
          <a:lstStyle/>
          <a:p>
            <a:endParaRPr lang="ru-RU"/>
          </a:p>
        </p:txBody>
      </p:sp>
      <p:sp>
        <p:nvSpPr>
          <p:cNvPr id="6" name="Місце для номера слайда 5"/>
          <p:cNvSpPr>
            <a:spLocks noGrp="1"/>
          </p:cNvSpPr>
          <p:nvPr>
            <p:ph type="sldNum" sz="quarter" idx="12"/>
          </p:nvPr>
        </p:nvSpPr>
        <p:spPr/>
        <p:txBody>
          <a:bodyPr/>
          <a:lstStyle/>
          <a:p>
            <a:fld id="{C0AAC818-452F-4D18-8BD7-4232B2BCAB41}"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ru-RU"/>
          </a:p>
        </p:txBody>
      </p:sp>
      <p:sp>
        <p:nvSpPr>
          <p:cNvPr id="3" name="Місце для вмісту 2"/>
          <p:cNvSpPr>
            <a:spLocks noGrp="1"/>
          </p:cNvSpPr>
          <p:nvPr>
            <p:ph idx="1"/>
          </p:nvPr>
        </p:nvSpPr>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ru-RU"/>
          </a:p>
        </p:txBody>
      </p:sp>
      <p:sp>
        <p:nvSpPr>
          <p:cNvPr id="4" name="Місце для дати 3"/>
          <p:cNvSpPr>
            <a:spLocks noGrp="1"/>
          </p:cNvSpPr>
          <p:nvPr>
            <p:ph type="dt" sz="half" idx="10"/>
          </p:nvPr>
        </p:nvSpPr>
        <p:spPr/>
        <p:txBody>
          <a:bodyPr/>
          <a:lstStyle/>
          <a:p>
            <a:fld id="{8722A819-9178-4208-A6D2-7984965C365C}" type="datetimeFigureOut">
              <a:rPr lang="ru-RU" smtClean="0"/>
              <a:pPr/>
              <a:t>07.12.2019</a:t>
            </a:fld>
            <a:endParaRPr lang="ru-RU"/>
          </a:p>
        </p:txBody>
      </p:sp>
      <p:sp>
        <p:nvSpPr>
          <p:cNvPr id="5" name="Місце для нижнього колонтитула 4"/>
          <p:cNvSpPr>
            <a:spLocks noGrp="1"/>
          </p:cNvSpPr>
          <p:nvPr>
            <p:ph type="ftr" sz="quarter" idx="11"/>
          </p:nvPr>
        </p:nvSpPr>
        <p:spPr/>
        <p:txBody>
          <a:bodyPr/>
          <a:lstStyle/>
          <a:p>
            <a:endParaRPr lang="ru-RU"/>
          </a:p>
        </p:txBody>
      </p:sp>
      <p:sp>
        <p:nvSpPr>
          <p:cNvPr id="6" name="Місце для номера слайда 5"/>
          <p:cNvSpPr>
            <a:spLocks noGrp="1"/>
          </p:cNvSpPr>
          <p:nvPr>
            <p:ph type="sldNum" sz="quarter" idx="12"/>
          </p:nvPr>
        </p:nvSpPr>
        <p:spPr/>
        <p:txBody>
          <a:bodyPr/>
          <a:lstStyle/>
          <a:p>
            <a:fld id="{C0AAC818-452F-4D18-8BD7-4232B2BCAB41}"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uk-UA" smtClean="0"/>
              <a:t>Зразок заголовка</a:t>
            </a:r>
            <a:endParaRPr lang="ru-RU"/>
          </a:p>
        </p:txBody>
      </p:sp>
      <p:sp>
        <p:nvSpPr>
          <p:cNvPr id="3" name="Місце для тексту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Місце для дати 3"/>
          <p:cNvSpPr>
            <a:spLocks noGrp="1"/>
          </p:cNvSpPr>
          <p:nvPr>
            <p:ph type="dt" sz="half" idx="10"/>
          </p:nvPr>
        </p:nvSpPr>
        <p:spPr/>
        <p:txBody>
          <a:bodyPr/>
          <a:lstStyle/>
          <a:p>
            <a:fld id="{8722A819-9178-4208-A6D2-7984965C365C}" type="datetimeFigureOut">
              <a:rPr lang="ru-RU" smtClean="0"/>
              <a:pPr/>
              <a:t>07.12.2019</a:t>
            </a:fld>
            <a:endParaRPr lang="ru-RU"/>
          </a:p>
        </p:txBody>
      </p:sp>
      <p:sp>
        <p:nvSpPr>
          <p:cNvPr id="5" name="Місце для нижнього колонтитула 4"/>
          <p:cNvSpPr>
            <a:spLocks noGrp="1"/>
          </p:cNvSpPr>
          <p:nvPr>
            <p:ph type="ftr" sz="quarter" idx="11"/>
          </p:nvPr>
        </p:nvSpPr>
        <p:spPr/>
        <p:txBody>
          <a:bodyPr/>
          <a:lstStyle/>
          <a:p>
            <a:endParaRPr lang="ru-RU"/>
          </a:p>
        </p:txBody>
      </p:sp>
      <p:sp>
        <p:nvSpPr>
          <p:cNvPr id="6" name="Місце для номера слайда 5"/>
          <p:cNvSpPr>
            <a:spLocks noGrp="1"/>
          </p:cNvSpPr>
          <p:nvPr>
            <p:ph type="sldNum" sz="quarter" idx="12"/>
          </p:nvPr>
        </p:nvSpPr>
        <p:spPr/>
        <p:txBody>
          <a:bodyPr/>
          <a:lstStyle/>
          <a:p>
            <a:fld id="{C0AAC818-452F-4D18-8BD7-4232B2BCAB41}"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ru-RU"/>
          </a:p>
        </p:txBody>
      </p:sp>
      <p:sp>
        <p:nvSpPr>
          <p:cNvPr id="3" name="Місце для вмісту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ru-RU"/>
          </a:p>
        </p:txBody>
      </p:sp>
      <p:sp>
        <p:nvSpPr>
          <p:cNvPr id="4" name="Місце для вмісту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ru-RU"/>
          </a:p>
        </p:txBody>
      </p:sp>
      <p:sp>
        <p:nvSpPr>
          <p:cNvPr id="5" name="Місце для дати 4"/>
          <p:cNvSpPr>
            <a:spLocks noGrp="1"/>
          </p:cNvSpPr>
          <p:nvPr>
            <p:ph type="dt" sz="half" idx="10"/>
          </p:nvPr>
        </p:nvSpPr>
        <p:spPr/>
        <p:txBody>
          <a:bodyPr/>
          <a:lstStyle/>
          <a:p>
            <a:fld id="{8722A819-9178-4208-A6D2-7984965C365C}" type="datetimeFigureOut">
              <a:rPr lang="ru-RU" smtClean="0"/>
              <a:pPr/>
              <a:t>07.12.2019</a:t>
            </a:fld>
            <a:endParaRPr lang="ru-RU"/>
          </a:p>
        </p:txBody>
      </p:sp>
      <p:sp>
        <p:nvSpPr>
          <p:cNvPr id="6" name="Місце для нижнього колонтитула 5"/>
          <p:cNvSpPr>
            <a:spLocks noGrp="1"/>
          </p:cNvSpPr>
          <p:nvPr>
            <p:ph type="ftr" sz="quarter" idx="11"/>
          </p:nvPr>
        </p:nvSpPr>
        <p:spPr/>
        <p:txBody>
          <a:bodyPr/>
          <a:lstStyle/>
          <a:p>
            <a:endParaRPr lang="ru-RU"/>
          </a:p>
        </p:txBody>
      </p:sp>
      <p:sp>
        <p:nvSpPr>
          <p:cNvPr id="7" name="Місце для номера слайда 6"/>
          <p:cNvSpPr>
            <a:spLocks noGrp="1"/>
          </p:cNvSpPr>
          <p:nvPr>
            <p:ph type="sldNum" sz="quarter" idx="12"/>
          </p:nvPr>
        </p:nvSpPr>
        <p:spPr/>
        <p:txBody>
          <a:bodyPr/>
          <a:lstStyle/>
          <a:p>
            <a:fld id="{C0AAC818-452F-4D18-8BD7-4232B2BCAB41}"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uk-UA" smtClean="0"/>
              <a:t>Зразок заголовка</a:t>
            </a:r>
            <a:endParaRPr lang="ru-RU"/>
          </a:p>
        </p:txBody>
      </p:sp>
      <p:sp>
        <p:nvSpPr>
          <p:cNvPr id="3" name="Місце для тексту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4" name="Місце для вмісту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ru-RU"/>
          </a:p>
        </p:txBody>
      </p:sp>
      <p:sp>
        <p:nvSpPr>
          <p:cNvPr id="5" name="Місце для тексту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6" name="Місце для вмісту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ru-RU"/>
          </a:p>
        </p:txBody>
      </p:sp>
      <p:sp>
        <p:nvSpPr>
          <p:cNvPr id="7" name="Місце для дати 6"/>
          <p:cNvSpPr>
            <a:spLocks noGrp="1"/>
          </p:cNvSpPr>
          <p:nvPr>
            <p:ph type="dt" sz="half" idx="10"/>
          </p:nvPr>
        </p:nvSpPr>
        <p:spPr/>
        <p:txBody>
          <a:bodyPr/>
          <a:lstStyle/>
          <a:p>
            <a:fld id="{8722A819-9178-4208-A6D2-7984965C365C}" type="datetimeFigureOut">
              <a:rPr lang="ru-RU" smtClean="0"/>
              <a:pPr/>
              <a:t>07.12.2019</a:t>
            </a:fld>
            <a:endParaRPr lang="ru-RU"/>
          </a:p>
        </p:txBody>
      </p:sp>
      <p:sp>
        <p:nvSpPr>
          <p:cNvPr id="8" name="Місце для нижнього колонтитула 7"/>
          <p:cNvSpPr>
            <a:spLocks noGrp="1"/>
          </p:cNvSpPr>
          <p:nvPr>
            <p:ph type="ftr" sz="quarter" idx="11"/>
          </p:nvPr>
        </p:nvSpPr>
        <p:spPr/>
        <p:txBody>
          <a:bodyPr/>
          <a:lstStyle/>
          <a:p>
            <a:endParaRPr lang="ru-RU"/>
          </a:p>
        </p:txBody>
      </p:sp>
      <p:sp>
        <p:nvSpPr>
          <p:cNvPr id="9" name="Місце для номера слайда 8"/>
          <p:cNvSpPr>
            <a:spLocks noGrp="1"/>
          </p:cNvSpPr>
          <p:nvPr>
            <p:ph type="sldNum" sz="quarter" idx="12"/>
          </p:nvPr>
        </p:nvSpPr>
        <p:spPr/>
        <p:txBody>
          <a:bodyPr/>
          <a:lstStyle/>
          <a:p>
            <a:fld id="{C0AAC818-452F-4D18-8BD7-4232B2BCAB41}"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ru-RU"/>
          </a:p>
        </p:txBody>
      </p:sp>
      <p:sp>
        <p:nvSpPr>
          <p:cNvPr id="3" name="Місце для дати 2"/>
          <p:cNvSpPr>
            <a:spLocks noGrp="1"/>
          </p:cNvSpPr>
          <p:nvPr>
            <p:ph type="dt" sz="half" idx="10"/>
          </p:nvPr>
        </p:nvSpPr>
        <p:spPr/>
        <p:txBody>
          <a:bodyPr/>
          <a:lstStyle/>
          <a:p>
            <a:fld id="{8722A819-9178-4208-A6D2-7984965C365C}" type="datetimeFigureOut">
              <a:rPr lang="ru-RU" smtClean="0"/>
              <a:pPr/>
              <a:t>07.12.2019</a:t>
            </a:fld>
            <a:endParaRPr lang="ru-RU"/>
          </a:p>
        </p:txBody>
      </p:sp>
      <p:sp>
        <p:nvSpPr>
          <p:cNvPr id="4" name="Місце для нижнього колонтитула 3"/>
          <p:cNvSpPr>
            <a:spLocks noGrp="1"/>
          </p:cNvSpPr>
          <p:nvPr>
            <p:ph type="ftr" sz="quarter" idx="11"/>
          </p:nvPr>
        </p:nvSpPr>
        <p:spPr/>
        <p:txBody>
          <a:bodyPr/>
          <a:lstStyle/>
          <a:p>
            <a:endParaRPr lang="ru-RU"/>
          </a:p>
        </p:txBody>
      </p:sp>
      <p:sp>
        <p:nvSpPr>
          <p:cNvPr id="5" name="Місце для номера слайда 4"/>
          <p:cNvSpPr>
            <a:spLocks noGrp="1"/>
          </p:cNvSpPr>
          <p:nvPr>
            <p:ph type="sldNum" sz="quarter" idx="12"/>
          </p:nvPr>
        </p:nvSpPr>
        <p:spPr/>
        <p:txBody>
          <a:bodyPr/>
          <a:lstStyle/>
          <a:p>
            <a:fld id="{C0AAC818-452F-4D18-8BD7-4232B2BCAB41}"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Місце для дати 1"/>
          <p:cNvSpPr>
            <a:spLocks noGrp="1"/>
          </p:cNvSpPr>
          <p:nvPr>
            <p:ph type="dt" sz="half" idx="10"/>
          </p:nvPr>
        </p:nvSpPr>
        <p:spPr/>
        <p:txBody>
          <a:bodyPr/>
          <a:lstStyle/>
          <a:p>
            <a:fld id="{8722A819-9178-4208-A6D2-7984965C365C}" type="datetimeFigureOut">
              <a:rPr lang="ru-RU" smtClean="0"/>
              <a:pPr/>
              <a:t>07.12.2019</a:t>
            </a:fld>
            <a:endParaRPr lang="ru-RU"/>
          </a:p>
        </p:txBody>
      </p:sp>
      <p:sp>
        <p:nvSpPr>
          <p:cNvPr id="3" name="Місце для нижнього колонтитула 2"/>
          <p:cNvSpPr>
            <a:spLocks noGrp="1"/>
          </p:cNvSpPr>
          <p:nvPr>
            <p:ph type="ftr" sz="quarter" idx="11"/>
          </p:nvPr>
        </p:nvSpPr>
        <p:spPr/>
        <p:txBody>
          <a:bodyPr/>
          <a:lstStyle/>
          <a:p>
            <a:endParaRPr lang="ru-RU"/>
          </a:p>
        </p:txBody>
      </p:sp>
      <p:sp>
        <p:nvSpPr>
          <p:cNvPr id="4" name="Місце для номера слайда 3"/>
          <p:cNvSpPr>
            <a:spLocks noGrp="1"/>
          </p:cNvSpPr>
          <p:nvPr>
            <p:ph type="sldNum" sz="quarter" idx="12"/>
          </p:nvPr>
        </p:nvSpPr>
        <p:spPr/>
        <p:txBody>
          <a:bodyPr/>
          <a:lstStyle/>
          <a:p>
            <a:fld id="{C0AAC818-452F-4D18-8BD7-4232B2BCAB41}"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uk-UA" smtClean="0"/>
              <a:t>Зразок заголовка</a:t>
            </a:r>
            <a:endParaRPr lang="ru-RU"/>
          </a:p>
        </p:txBody>
      </p:sp>
      <p:sp>
        <p:nvSpPr>
          <p:cNvPr id="3" name="Місце для вмісту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ru-RU"/>
          </a:p>
        </p:txBody>
      </p:sp>
      <p:sp>
        <p:nvSpPr>
          <p:cNvPr id="4" name="Місце для тексту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Місце для дати 4"/>
          <p:cNvSpPr>
            <a:spLocks noGrp="1"/>
          </p:cNvSpPr>
          <p:nvPr>
            <p:ph type="dt" sz="half" idx="10"/>
          </p:nvPr>
        </p:nvSpPr>
        <p:spPr/>
        <p:txBody>
          <a:bodyPr/>
          <a:lstStyle/>
          <a:p>
            <a:fld id="{8722A819-9178-4208-A6D2-7984965C365C}" type="datetimeFigureOut">
              <a:rPr lang="ru-RU" smtClean="0"/>
              <a:pPr/>
              <a:t>07.12.2019</a:t>
            </a:fld>
            <a:endParaRPr lang="ru-RU"/>
          </a:p>
        </p:txBody>
      </p:sp>
      <p:sp>
        <p:nvSpPr>
          <p:cNvPr id="6" name="Місце для нижнього колонтитула 5"/>
          <p:cNvSpPr>
            <a:spLocks noGrp="1"/>
          </p:cNvSpPr>
          <p:nvPr>
            <p:ph type="ftr" sz="quarter" idx="11"/>
          </p:nvPr>
        </p:nvSpPr>
        <p:spPr/>
        <p:txBody>
          <a:bodyPr/>
          <a:lstStyle/>
          <a:p>
            <a:endParaRPr lang="ru-RU"/>
          </a:p>
        </p:txBody>
      </p:sp>
      <p:sp>
        <p:nvSpPr>
          <p:cNvPr id="7" name="Місце для номера слайда 6"/>
          <p:cNvSpPr>
            <a:spLocks noGrp="1"/>
          </p:cNvSpPr>
          <p:nvPr>
            <p:ph type="sldNum" sz="quarter" idx="12"/>
          </p:nvPr>
        </p:nvSpPr>
        <p:spPr/>
        <p:txBody>
          <a:bodyPr/>
          <a:lstStyle/>
          <a:p>
            <a:fld id="{C0AAC818-452F-4D18-8BD7-4232B2BCAB41}"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uk-UA" smtClean="0"/>
              <a:t>Зразок заголовка</a:t>
            </a:r>
            <a:endParaRPr lang="ru-RU"/>
          </a:p>
        </p:txBody>
      </p:sp>
      <p:sp>
        <p:nvSpPr>
          <p:cNvPr id="3" name="Місце для зображення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Місце для тексту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Місце для дати 4"/>
          <p:cNvSpPr>
            <a:spLocks noGrp="1"/>
          </p:cNvSpPr>
          <p:nvPr>
            <p:ph type="dt" sz="half" idx="10"/>
          </p:nvPr>
        </p:nvSpPr>
        <p:spPr/>
        <p:txBody>
          <a:bodyPr/>
          <a:lstStyle/>
          <a:p>
            <a:fld id="{8722A819-9178-4208-A6D2-7984965C365C}" type="datetimeFigureOut">
              <a:rPr lang="ru-RU" smtClean="0"/>
              <a:pPr/>
              <a:t>07.12.2019</a:t>
            </a:fld>
            <a:endParaRPr lang="ru-RU"/>
          </a:p>
        </p:txBody>
      </p:sp>
      <p:sp>
        <p:nvSpPr>
          <p:cNvPr id="6" name="Місце для нижнього колонтитула 5"/>
          <p:cNvSpPr>
            <a:spLocks noGrp="1"/>
          </p:cNvSpPr>
          <p:nvPr>
            <p:ph type="ftr" sz="quarter" idx="11"/>
          </p:nvPr>
        </p:nvSpPr>
        <p:spPr/>
        <p:txBody>
          <a:bodyPr/>
          <a:lstStyle/>
          <a:p>
            <a:endParaRPr lang="ru-RU"/>
          </a:p>
        </p:txBody>
      </p:sp>
      <p:sp>
        <p:nvSpPr>
          <p:cNvPr id="7" name="Місце для номера слайда 6"/>
          <p:cNvSpPr>
            <a:spLocks noGrp="1"/>
          </p:cNvSpPr>
          <p:nvPr>
            <p:ph type="sldNum" sz="quarter" idx="12"/>
          </p:nvPr>
        </p:nvSpPr>
        <p:spPr/>
        <p:txBody>
          <a:bodyPr/>
          <a:lstStyle/>
          <a:p>
            <a:fld id="{C0AAC818-452F-4D18-8BD7-4232B2BCAB41}"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ru-RU"/>
          </a:p>
        </p:txBody>
      </p:sp>
      <p:sp>
        <p:nvSpPr>
          <p:cNvPr id="3" name="Місце для вертикального тексту 2"/>
          <p:cNvSpPr>
            <a:spLocks noGrp="1"/>
          </p:cNvSpPr>
          <p:nvPr>
            <p:ph type="body" orient="vert" idx="1"/>
          </p:nvPr>
        </p:nvSpPr>
        <p:spPr/>
        <p:txBody>
          <a:bodyPr vert="eaVe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ru-RU"/>
          </a:p>
        </p:txBody>
      </p:sp>
      <p:sp>
        <p:nvSpPr>
          <p:cNvPr id="4" name="Місце для дати 3"/>
          <p:cNvSpPr>
            <a:spLocks noGrp="1"/>
          </p:cNvSpPr>
          <p:nvPr>
            <p:ph type="dt" sz="half" idx="10"/>
          </p:nvPr>
        </p:nvSpPr>
        <p:spPr/>
        <p:txBody>
          <a:bodyPr/>
          <a:lstStyle/>
          <a:p>
            <a:fld id="{8722A819-9178-4208-A6D2-7984965C365C}" type="datetimeFigureOut">
              <a:rPr lang="ru-RU" smtClean="0"/>
              <a:pPr/>
              <a:t>07.12.2019</a:t>
            </a:fld>
            <a:endParaRPr lang="ru-RU"/>
          </a:p>
        </p:txBody>
      </p:sp>
      <p:sp>
        <p:nvSpPr>
          <p:cNvPr id="5" name="Місце для нижнього колонтитула 4"/>
          <p:cNvSpPr>
            <a:spLocks noGrp="1"/>
          </p:cNvSpPr>
          <p:nvPr>
            <p:ph type="ftr" sz="quarter" idx="11"/>
          </p:nvPr>
        </p:nvSpPr>
        <p:spPr/>
        <p:txBody>
          <a:bodyPr/>
          <a:lstStyle/>
          <a:p>
            <a:endParaRPr lang="ru-RU"/>
          </a:p>
        </p:txBody>
      </p:sp>
      <p:sp>
        <p:nvSpPr>
          <p:cNvPr id="6" name="Місце для номера слайда 5"/>
          <p:cNvSpPr>
            <a:spLocks noGrp="1"/>
          </p:cNvSpPr>
          <p:nvPr>
            <p:ph type="sldNum" sz="quarter" idx="12"/>
          </p:nvPr>
        </p:nvSpPr>
        <p:spPr/>
        <p:txBody>
          <a:bodyPr/>
          <a:lstStyle/>
          <a:p>
            <a:fld id="{C0AAC818-452F-4D18-8BD7-4232B2BCAB41}"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p:cNvSpPr>
            <a:spLocks noGrp="1"/>
          </p:cNvSpPr>
          <p:nvPr>
            <p:ph type="title" orient="vert"/>
          </p:nvPr>
        </p:nvSpPr>
        <p:spPr>
          <a:xfrm>
            <a:off x="6629400" y="274638"/>
            <a:ext cx="2057400" cy="5851525"/>
          </a:xfrm>
        </p:spPr>
        <p:txBody>
          <a:bodyPr vert="eaVert"/>
          <a:lstStyle/>
          <a:p>
            <a:r>
              <a:rPr lang="uk-UA" smtClean="0"/>
              <a:t>Зразок заголовка</a:t>
            </a:r>
            <a:endParaRPr lang="ru-RU"/>
          </a:p>
        </p:txBody>
      </p:sp>
      <p:sp>
        <p:nvSpPr>
          <p:cNvPr id="3" name="Місце для вертикального тексту 2"/>
          <p:cNvSpPr>
            <a:spLocks noGrp="1"/>
          </p:cNvSpPr>
          <p:nvPr>
            <p:ph type="body" orient="vert" idx="1"/>
          </p:nvPr>
        </p:nvSpPr>
        <p:spPr>
          <a:xfrm>
            <a:off x="457200" y="274638"/>
            <a:ext cx="6019800" cy="5851525"/>
          </a:xfrm>
        </p:spPr>
        <p:txBody>
          <a:bodyPr vert="eaVe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ru-RU"/>
          </a:p>
        </p:txBody>
      </p:sp>
      <p:sp>
        <p:nvSpPr>
          <p:cNvPr id="4" name="Місце для дати 3"/>
          <p:cNvSpPr>
            <a:spLocks noGrp="1"/>
          </p:cNvSpPr>
          <p:nvPr>
            <p:ph type="dt" sz="half" idx="10"/>
          </p:nvPr>
        </p:nvSpPr>
        <p:spPr/>
        <p:txBody>
          <a:bodyPr/>
          <a:lstStyle/>
          <a:p>
            <a:fld id="{8722A819-9178-4208-A6D2-7984965C365C}" type="datetimeFigureOut">
              <a:rPr lang="ru-RU" smtClean="0"/>
              <a:pPr/>
              <a:t>07.12.2019</a:t>
            </a:fld>
            <a:endParaRPr lang="ru-RU"/>
          </a:p>
        </p:txBody>
      </p:sp>
      <p:sp>
        <p:nvSpPr>
          <p:cNvPr id="5" name="Місце для нижнього колонтитула 4"/>
          <p:cNvSpPr>
            <a:spLocks noGrp="1"/>
          </p:cNvSpPr>
          <p:nvPr>
            <p:ph type="ftr" sz="quarter" idx="11"/>
          </p:nvPr>
        </p:nvSpPr>
        <p:spPr/>
        <p:txBody>
          <a:bodyPr/>
          <a:lstStyle/>
          <a:p>
            <a:endParaRPr lang="ru-RU"/>
          </a:p>
        </p:txBody>
      </p:sp>
      <p:sp>
        <p:nvSpPr>
          <p:cNvPr id="6" name="Місце для номера слайда 5"/>
          <p:cNvSpPr>
            <a:spLocks noGrp="1"/>
          </p:cNvSpPr>
          <p:nvPr>
            <p:ph type="sldNum" sz="quarter" idx="12"/>
          </p:nvPr>
        </p:nvSpPr>
        <p:spPr/>
        <p:txBody>
          <a:bodyPr/>
          <a:lstStyle/>
          <a:p>
            <a:fld id="{C0AAC818-452F-4D18-8BD7-4232B2BCAB41}"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Місце для заголовка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uk-UA" smtClean="0"/>
              <a:t>Зразок заголовка</a:t>
            </a:r>
            <a:endParaRPr lang="ru-RU"/>
          </a:p>
        </p:txBody>
      </p:sp>
      <p:sp>
        <p:nvSpPr>
          <p:cNvPr id="3" name="Місце для тексту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ru-RU"/>
          </a:p>
        </p:txBody>
      </p:sp>
      <p:sp>
        <p:nvSpPr>
          <p:cNvPr id="4" name="Місце для дати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22A819-9178-4208-A6D2-7984965C365C}" type="datetimeFigureOut">
              <a:rPr lang="ru-RU" smtClean="0"/>
              <a:pPr/>
              <a:t>07.12.2019</a:t>
            </a:fld>
            <a:endParaRPr lang="ru-RU"/>
          </a:p>
        </p:txBody>
      </p:sp>
      <p:sp>
        <p:nvSpPr>
          <p:cNvPr id="5" name="Місце для нижнього колонтитула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Місце для номера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AAC818-452F-4D18-8BD7-4232B2BCAB41}"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ukr.theewc.org/Content/What-we-do/Demokratichna-shkola/Gromadyans-ka-vidpovidal-nist" TargetMode="External"/><Relationship Id="rId7" Type="http://schemas.openxmlformats.org/officeDocument/2006/relationships/hyperlink" Target="http://journal.osnova.com.ua/article/69394" TargetMode="External"/><Relationship Id="rId2" Type="http://schemas.openxmlformats.org/officeDocument/2006/relationships/hyperlink" Target="https://mon.gov.ua/ua/osvita/zagalna-serednya-osvita/navchalni-programi/naskrizni-zmistovi-liniyi" TargetMode="External"/><Relationship Id="rId1" Type="http://schemas.openxmlformats.org/officeDocument/2006/relationships/slideLayout" Target="../slideLayouts/slideLayout2.xml"/><Relationship Id="rId6" Type="http://schemas.openxmlformats.org/officeDocument/2006/relationships/hyperlink" Target="http://www.libra-terra.com.ua/" TargetMode="External"/><Relationship Id="rId5" Type="http://schemas.openxmlformats.org/officeDocument/2006/relationships/hyperlink" Target="https://www.coe.int/en/web/no-hate-campaign" TargetMode="External"/><Relationship Id="rId4" Type="http://schemas.openxmlformats.org/officeDocument/2006/relationships/hyperlink" Target="https://www.coe.int/en/web/edc/publicat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52736"/>
            <a:ext cx="9144000" cy="1143000"/>
          </a:xfrm>
        </p:spPr>
        <p:txBody>
          <a:bodyPr>
            <a:normAutofit fontScale="90000"/>
          </a:bodyPr>
          <a:lstStyle/>
          <a:p>
            <a:r>
              <a:rPr lang="en-US" sz="5300" b="1" i="1" dirty="0" smtClean="0">
                <a:latin typeface="Times New Roman" pitchFamily="18" charset="0"/>
                <a:cs typeface="Times New Roman" pitchFamily="18" charset="0"/>
              </a:rPr>
              <a:t>INTEGRATED  SEMANTIC  LINES </a:t>
            </a:r>
            <a:br>
              <a:rPr lang="en-US" sz="5300" b="1" i="1" dirty="0" smtClean="0">
                <a:latin typeface="Times New Roman" pitchFamily="18" charset="0"/>
                <a:cs typeface="Times New Roman" pitchFamily="18" charset="0"/>
              </a:rPr>
            </a:br>
            <a:r>
              <a:rPr lang="en-US" sz="5300" b="1" i="1" dirty="0" smtClean="0">
                <a:latin typeface="Times New Roman" pitchFamily="18" charset="0"/>
                <a:cs typeface="Times New Roman" pitchFamily="18" charset="0"/>
              </a:rPr>
              <a:t>AT  THE  ENGLISH  LESSONS</a:t>
            </a:r>
            <a:r>
              <a:rPr lang="ru-RU" b="1" i="1" dirty="0" smtClean="0">
                <a:latin typeface="Times New Roman" pitchFamily="18" charset="0"/>
                <a:cs typeface="Times New Roman" pitchFamily="18" charset="0"/>
              </a:rPr>
              <a:t/>
            </a:r>
            <a:br>
              <a:rPr lang="ru-RU" b="1" i="1" dirty="0" smtClean="0">
                <a:latin typeface="Times New Roman" pitchFamily="18" charset="0"/>
                <a:cs typeface="Times New Roman" pitchFamily="18" charset="0"/>
              </a:rPr>
            </a:br>
            <a:endParaRPr lang="ru-RU" b="1" i="1" dirty="0">
              <a:latin typeface="Times New Roman" pitchFamily="18" charset="0"/>
              <a:cs typeface="Times New Roman" pitchFamily="18" charset="0"/>
            </a:endParaRPr>
          </a:p>
        </p:txBody>
      </p:sp>
      <p:pic>
        <p:nvPicPr>
          <p:cNvPr id="14338" name="Picture 2" descr="Результат пошуку зображень за запитом &quot;картинки англійська мова&quot;"/>
          <p:cNvPicPr>
            <a:picLocks noChangeAspect="1" noChangeArrowheads="1"/>
          </p:cNvPicPr>
          <p:nvPr/>
        </p:nvPicPr>
        <p:blipFill>
          <a:blip r:embed="rId2" cstate="print"/>
          <a:srcRect/>
          <a:stretch>
            <a:fillRect/>
          </a:stretch>
        </p:blipFill>
        <p:spPr bwMode="auto">
          <a:xfrm>
            <a:off x="1691680" y="2564904"/>
            <a:ext cx="5400600" cy="4050450"/>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idx="4294967295"/>
          </p:nvPr>
        </p:nvSpPr>
        <p:spPr>
          <a:xfrm>
            <a:off x="503238" y="2205038"/>
            <a:ext cx="8640762" cy="1470025"/>
          </a:xfrm>
        </p:spPr>
        <p:txBody>
          <a:bodyPr>
            <a:noAutofit/>
          </a:bodyPr>
          <a:lstStyle/>
          <a:p>
            <a:pPr algn="l">
              <a:lnSpc>
                <a:spcPct val="150000"/>
              </a:lnSpc>
            </a:pPr>
            <a:r>
              <a:rPr lang="ru-RU"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The defining priorities of the content of modern school foreign language education shall be its focus on competent, communicative, active, personally oriented, and </a:t>
            </a:r>
            <a:r>
              <a:rPr lang="en-US" sz="2400" dirty="0" err="1" smtClean="0">
                <a:latin typeface="Times New Roman" pitchFamily="18" charset="0"/>
                <a:cs typeface="Times New Roman" pitchFamily="18" charset="0"/>
              </a:rPr>
              <a:t>culturological</a:t>
            </a:r>
            <a:r>
              <a:rPr lang="en-US" sz="2400" dirty="0" smtClean="0">
                <a:latin typeface="Times New Roman" pitchFamily="18" charset="0"/>
                <a:cs typeface="Times New Roman" pitchFamily="18" charset="0"/>
              </a:rPr>
              <a:t> learning paradigms. </a:t>
            </a:r>
            <a:br>
              <a:rPr lang="en-US"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They shall be ensured by the unity of subject, procedural and emotional-value components and be based on the foreign language mastering ideas in the intercultural education context, which implies the interconnected mastering the language and culture of the people it communicates.</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pic>
        <p:nvPicPr>
          <p:cNvPr id="13316" name="Picture 4" descr="Пов’язане зображення"/>
          <p:cNvPicPr>
            <a:picLocks noChangeAspect="1" noChangeArrowheads="1"/>
          </p:cNvPicPr>
          <p:nvPr/>
        </p:nvPicPr>
        <p:blipFill>
          <a:blip r:embed="rId2" cstate="print"/>
          <a:srcRect/>
          <a:stretch>
            <a:fillRect/>
          </a:stretch>
        </p:blipFill>
        <p:spPr bwMode="auto">
          <a:xfrm>
            <a:off x="3059832" y="4653136"/>
            <a:ext cx="3312368" cy="2008123"/>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251520" y="332656"/>
            <a:ext cx="8712968" cy="6120680"/>
          </a:xfrm>
        </p:spPr>
        <p:txBody>
          <a:bodyPr>
            <a:normAutofit fontScale="77500" lnSpcReduction="20000"/>
          </a:bodyPr>
          <a:lstStyle/>
          <a:p>
            <a:pPr>
              <a:lnSpc>
                <a:spcPct val="170000"/>
              </a:lnSpc>
              <a:buNone/>
            </a:pPr>
            <a:r>
              <a:rPr lang="ru-RU" sz="3100" dirty="0" smtClean="0">
                <a:latin typeface="Times New Roman" pitchFamily="18" charset="0"/>
                <a:cs typeface="Times New Roman" pitchFamily="18" charset="0"/>
              </a:rPr>
              <a:t>		</a:t>
            </a:r>
            <a:r>
              <a:rPr lang="en-US" sz="3100" dirty="0" smtClean="0">
                <a:latin typeface="Times New Roman" pitchFamily="18" charset="0"/>
                <a:cs typeface="Times New Roman" pitchFamily="18" charset="0"/>
              </a:rPr>
              <a:t>The teacher’s task shall lie in the students’ key competences development, which means a set of knowledge and skills necessary for the students’ self-determination, general development as well as their self-realization.</a:t>
            </a:r>
          </a:p>
          <a:p>
            <a:pPr>
              <a:lnSpc>
                <a:spcPct val="170000"/>
              </a:lnSpc>
              <a:buNone/>
            </a:pPr>
            <a:r>
              <a:rPr lang="en-US" sz="3100" dirty="0" smtClean="0">
                <a:latin typeface="Times New Roman" pitchFamily="18" charset="0"/>
                <a:cs typeface="Times New Roman" pitchFamily="18" charset="0"/>
              </a:rPr>
              <a:t> Their formation shall be in line with the across lines:</a:t>
            </a:r>
          </a:p>
          <a:p>
            <a:pPr>
              <a:lnSpc>
                <a:spcPct val="170000"/>
              </a:lnSpc>
              <a:buFont typeface="Wingdings" pitchFamily="2" charset="2"/>
              <a:buChar char="Ø"/>
            </a:pPr>
            <a:r>
              <a:rPr lang="en-US" sz="3100" dirty="0" smtClean="0">
                <a:latin typeface="Times New Roman" pitchFamily="18" charset="0"/>
                <a:cs typeface="Times New Roman" pitchFamily="18" charset="0"/>
              </a:rPr>
              <a:t> </a:t>
            </a:r>
            <a:r>
              <a:rPr lang="ru-RU" sz="3100" b="1" i="1" dirty="0" smtClean="0">
                <a:latin typeface="Times New Roman" pitchFamily="18" charset="0"/>
                <a:cs typeface="Times New Roman" pitchFamily="18" charset="0"/>
              </a:rPr>
              <a:t>«</a:t>
            </a:r>
            <a:r>
              <a:rPr lang="en-US" sz="3100" b="1" i="1" dirty="0" smtClean="0">
                <a:latin typeface="Times New Roman" pitchFamily="18" charset="0"/>
                <a:cs typeface="Times New Roman" pitchFamily="18" charset="0"/>
              </a:rPr>
              <a:t>Environmental Security and Sustainable Development</a:t>
            </a:r>
            <a:r>
              <a:rPr lang="ru-RU" sz="3100" b="1" i="1" dirty="0" smtClean="0">
                <a:latin typeface="Times New Roman" pitchFamily="18" charset="0"/>
                <a:cs typeface="Times New Roman" pitchFamily="18" charset="0"/>
              </a:rPr>
              <a:t>»;</a:t>
            </a:r>
            <a:r>
              <a:rPr lang="en-US" sz="3100" b="1" i="1" dirty="0" smtClean="0">
                <a:latin typeface="Times New Roman" pitchFamily="18" charset="0"/>
                <a:cs typeface="Times New Roman" pitchFamily="18" charset="0"/>
              </a:rPr>
              <a:t> </a:t>
            </a:r>
          </a:p>
          <a:p>
            <a:pPr>
              <a:lnSpc>
                <a:spcPct val="170000"/>
              </a:lnSpc>
              <a:buFont typeface="Wingdings" pitchFamily="2" charset="2"/>
              <a:buChar char="Ø"/>
            </a:pPr>
            <a:r>
              <a:rPr lang="en-US" sz="3100" b="1" i="1" dirty="0" smtClean="0">
                <a:latin typeface="Times New Roman" pitchFamily="18" charset="0"/>
                <a:cs typeface="Times New Roman" pitchFamily="18" charset="0"/>
              </a:rPr>
              <a:t> </a:t>
            </a:r>
            <a:r>
              <a:rPr lang="ru-RU" sz="3100" b="1" i="1" dirty="0" smtClean="0">
                <a:latin typeface="Times New Roman" pitchFamily="18" charset="0"/>
                <a:cs typeface="Times New Roman" pitchFamily="18" charset="0"/>
              </a:rPr>
              <a:t>«</a:t>
            </a:r>
            <a:r>
              <a:rPr lang="en-US" sz="3100" b="1" i="1" dirty="0" smtClean="0">
                <a:latin typeface="Times New Roman" pitchFamily="18" charset="0"/>
                <a:cs typeface="Times New Roman" pitchFamily="18" charset="0"/>
              </a:rPr>
              <a:t>Civic Responsibility</a:t>
            </a:r>
            <a:r>
              <a:rPr lang="ru-RU" sz="3100" b="1" i="1" dirty="0" smtClean="0">
                <a:latin typeface="Times New Roman" pitchFamily="18" charset="0"/>
                <a:cs typeface="Times New Roman" pitchFamily="18" charset="0"/>
              </a:rPr>
              <a:t>»;</a:t>
            </a:r>
            <a:endParaRPr lang="en-US" sz="3100" b="1" i="1" dirty="0" smtClean="0">
              <a:latin typeface="Times New Roman" pitchFamily="18" charset="0"/>
              <a:cs typeface="Times New Roman" pitchFamily="18" charset="0"/>
            </a:endParaRPr>
          </a:p>
          <a:p>
            <a:pPr>
              <a:lnSpc>
                <a:spcPct val="170000"/>
              </a:lnSpc>
              <a:buFont typeface="Wingdings" pitchFamily="2" charset="2"/>
              <a:buChar char="Ø"/>
            </a:pPr>
            <a:r>
              <a:rPr lang="en-US" sz="3100" b="1" i="1" dirty="0" smtClean="0">
                <a:latin typeface="Times New Roman" pitchFamily="18" charset="0"/>
                <a:cs typeface="Times New Roman" pitchFamily="18" charset="0"/>
              </a:rPr>
              <a:t> </a:t>
            </a:r>
            <a:r>
              <a:rPr lang="ru-RU" sz="3100" b="1" i="1" dirty="0" smtClean="0">
                <a:latin typeface="Times New Roman" pitchFamily="18" charset="0"/>
                <a:cs typeface="Times New Roman" pitchFamily="18" charset="0"/>
              </a:rPr>
              <a:t>«</a:t>
            </a:r>
            <a:r>
              <a:rPr lang="en-US" sz="3100" b="1" i="1" dirty="0" smtClean="0">
                <a:latin typeface="Times New Roman" pitchFamily="18" charset="0"/>
                <a:cs typeface="Times New Roman" pitchFamily="18" charset="0"/>
              </a:rPr>
              <a:t>Health and Safety</a:t>
            </a:r>
            <a:r>
              <a:rPr lang="ru-RU" sz="3100" b="1" i="1" dirty="0" smtClean="0">
                <a:latin typeface="Times New Roman" pitchFamily="18" charset="0"/>
                <a:cs typeface="Times New Roman" pitchFamily="18" charset="0"/>
              </a:rPr>
              <a:t>»;</a:t>
            </a:r>
            <a:endParaRPr lang="en-US" sz="3100" b="1" i="1" dirty="0" smtClean="0">
              <a:latin typeface="Times New Roman" pitchFamily="18" charset="0"/>
              <a:cs typeface="Times New Roman" pitchFamily="18" charset="0"/>
            </a:endParaRPr>
          </a:p>
          <a:p>
            <a:pPr>
              <a:lnSpc>
                <a:spcPct val="170000"/>
              </a:lnSpc>
              <a:buFont typeface="Wingdings" pitchFamily="2" charset="2"/>
              <a:buChar char="Ø"/>
            </a:pPr>
            <a:r>
              <a:rPr lang="en-US" sz="3100" b="1" i="1" dirty="0" smtClean="0">
                <a:latin typeface="Times New Roman" pitchFamily="18" charset="0"/>
                <a:cs typeface="Times New Roman" pitchFamily="18" charset="0"/>
              </a:rPr>
              <a:t> </a:t>
            </a:r>
            <a:r>
              <a:rPr lang="ru-RU" sz="3100" b="1" i="1" dirty="0" smtClean="0">
                <a:latin typeface="Times New Roman" pitchFamily="18" charset="0"/>
                <a:cs typeface="Times New Roman" pitchFamily="18" charset="0"/>
              </a:rPr>
              <a:t>«</a:t>
            </a:r>
            <a:r>
              <a:rPr lang="en-US" sz="3100" b="1" i="1" dirty="0" smtClean="0">
                <a:latin typeface="Times New Roman" pitchFamily="18" charset="0"/>
                <a:cs typeface="Times New Roman" pitchFamily="18" charset="0"/>
              </a:rPr>
              <a:t>Entrepreneurship and Financial Literacy</a:t>
            </a:r>
            <a:r>
              <a:rPr lang="ru-RU" sz="3100" b="1" i="1" dirty="0" smtClean="0">
                <a:latin typeface="Times New Roman" pitchFamily="18" charset="0"/>
                <a:cs typeface="Times New Roman" pitchFamily="18" charset="0"/>
              </a:rPr>
              <a:t>».</a:t>
            </a:r>
            <a:r>
              <a:rPr lang="en-US" sz="3100" b="1" i="1" dirty="0" smtClean="0">
                <a:latin typeface="Times New Roman" pitchFamily="18" charset="0"/>
                <a:cs typeface="Times New Roman" pitchFamily="18" charset="0"/>
              </a:rPr>
              <a:t> </a:t>
            </a:r>
            <a:endParaRPr lang="ru-RU" sz="3100" b="1" i="1" dirty="0" smtClean="0">
              <a:latin typeface="Times New Roman" pitchFamily="18" charset="0"/>
              <a:cs typeface="Times New Roman" pitchFamily="18" charset="0"/>
            </a:endParaRPr>
          </a:p>
          <a:p>
            <a:pPr>
              <a:lnSpc>
                <a:spcPct val="160000"/>
              </a:lnSpc>
              <a:buNone/>
            </a:pPr>
            <a:r>
              <a:rPr lang="en-US" sz="3100" b="1" i="1" dirty="0" smtClean="0">
                <a:latin typeface="Times New Roman" pitchFamily="18" charset="0"/>
                <a:cs typeface="Times New Roman" pitchFamily="18" charset="0"/>
              </a:rPr>
              <a:t> </a:t>
            </a:r>
            <a:endParaRPr lang="ru-RU" sz="3100" b="1" i="1" dirty="0" smtClean="0">
              <a:latin typeface="Times New Roman" pitchFamily="18" charset="0"/>
              <a:cs typeface="Times New Roman" pitchFamily="18" charset="0"/>
            </a:endParaRPr>
          </a:p>
          <a:p>
            <a:pPr>
              <a:lnSpc>
                <a:spcPct val="160000"/>
              </a:lnSpc>
            </a:pPr>
            <a:endParaRPr lang="ru-RU" dirty="0"/>
          </a:p>
        </p:txBody>
      </p:sp>
      <p:pic>
        <p:nvPicPr>
          <p:cNvPr id="12290" name="Picture 2" descr="http://1.bp.blogspot.com/-CXd_713Ag7E/VjjH8lk35-I/AAAAAAAAEYk/bBciLlSpeQo/s200/ahr0cdovl3huls03ltdzyjnhzw8yzc54bi0todbhytdhcgrlcy54bi0tcdfhas91cgxvywqvbwvkawfsawjyyxj5lzvmzs81zmu2ntg1owjmm2qwmjfknmfimtvlodi2ytblmzjizi5nawy__1.gif"/>
          <p:cNvPicPr>
            <a:picLocks noChangeAspect="1" noChangeArrowheads="1"/>
          </p:cNvPicPr>
          <p:nvPr/>
        </p:nvPicPr>
        <p:blipFill>
          <a:blip r:embed="rId2" cstate="print"/>
          <a:srcRect/>
          <a:stretch>
            <a:fillRect/>
          </a:stretch>
        </p:blipFill>
        <p:spPr bwMode="auto">
          <a:xfrm>
            <a:off x="6012160" y="3895612"/>
            <a:ext cx="2780135" cy="2557724"/>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9144000" cy="1143000"/>
          </a:xfrm>
        </p:spPr>
        <p:txBody>
          <a:bodyPr>
            <a:normAutofit fontScale="90000"/>
          </a:bodyPr>
          <a:lstStyle/>
          <a:p>
            <a:r>
              <a:rPr lang="en-US" b="1" i="1" dirty="0" smtClean="0">
                <a:latin typeface="Times New Roman" pitchFamily="18" charset="0"/>
                <a:cs typeface="Times New Roman" pitchFamily="18" charset="0"/>
              </a:rPr>
              <a:t>"ENVIRONMENTAL SECURITY </a:t>
            </a:r>
            <a:r>
              <a:rPr lang="ru-RU" b="1" i="1" dirty="0" smtClean="0">
                <a:latin typeface="Times New Roman" pitchFamily="18" charset="0"/>
                <a:cs typeface="Times New Roman" pitchFamily="18" charset="0"/>
              </a:rPr>
              <a:t/>
            </a:r>
            <a:br>
              <a:rPr lang="ru-RU" b="1" i="1" dirty="0" smtClean="0">
                <a:latin typeface="Times New Roman" pitchFamily="18" charset="0"/>
                <a:cs typeface="Times New Roman" pitchFamily="18" charset="0"/>
              </a:rPr>
            </a:br>
            <a:r>
              <a:rPr lang="en-US" b="1" i="1" dirty="0" smtClean="0">
                <a:latin typeface="Times New Roman" pitchFamily="18" charset="0"/>
                <a:cs typeface="Times New Roman" pitchFamily="18" charset="0"/>
              </a:rPr>
              <a:t>AND SUSTAINABLE DEVELOPMENT"</a:t>
            </a:r>
            <a:endParaRPr lang="ru-RU" b="1" i="1" dirty="0">
              <a:latin typeface="Times New Roman" pitchFamily="18" charset="0"/>
              <a:cs typeface="Times New Roman" pitchFamily="18" charset="0"/>
            </a:endParaRPr>
          </a:p>
        </p:txBody>
      </p:sp>
      <p:sp>
        <p:nvSpPr>
          <p:cNvPr id="3" name="Місце для вмісту 2"/>
          <p:cNvSpPr>
            <a:spLocks noGrp="1"/>
          </p:cNvSpPr>
          <p:nvPr>
            <p:ph idx="1"/>
          </p:nvPr>
        </p:nvSpPr>
        <p:spPr>
          <a:xfrm>
            <a:off x="467544" y="1772816"/>
            <a:ext cx="8229600" cy="4525963"/>
          </a:xfrm>
        </p:spPr>
        <p:txBody>
          <a:bodyPr>
            <a:normAutofit/>
          </a:bodyPr>
          <a:lstStyle/>
          <a:p>
            <a:pPr>
              <a:lnSpc>
                <a:spcPct val="150000"/>
              </a:lnSpc>
              <a:buNone/>
            </a:pPr>
            <a:r>
              <a:rPr lang="ru-RU" sz="2400" b="1" i="1" dirty="0" smtClean="0">
                <a:latin typeface="Times New Roman" pitchFamily="18" charset="0"/>
                <a:cs typeface="Times New Roman" pitchFamily="18" charset="0"/>
              </a:rPr>
              <a:t>    </a:t>
            </a:r>
            <a:r>
              <a:rPr lang="en-US" sz="2400" b="1" i="1" dirty="0" smtClean="0">
                <a:latin typeface="Times New Roman" pitchFamily="18" charset="0"/>
                <a:cs typeface="Times New Roman" pitchFamily="18" charset="0"/>
              </a:rPr>
              <a:t>The </a:t>
            </a:r>
            <a:r>
              <a:rPr lang="ru-RU" sz="2400" b="1" i="1" dirty="0" smtClean="0">
                <a:latin typeface="Times New Roman" pitchFamily="18" charset="0"/>
                <a:cs typeface="Times New Roman" pitchFamily="18" charset="0"/>
              </a:rPr>
              <a:t>«</a:t>
            </a:r>
            <a:r>
              <a:rPr lang="en-US" sz="2400" b="1" i="1" dirty="0" smtClean="0">
                <a:latin typeface="Times New Roman" pitchFamily="18" charset="0"/>
                <a:cs typeface="Times New Roman" pitchFamily="18" charset="0"/>
              </a:rPr>
              <a:t>Environmental Security and Sustainable Development</a:t>
            </a:r>
            <a:r>
              <a:rPr lang="ru-RU" sz="2400" b="1" i="1" dirty="0" smtClean="0">
                <a:latin typeface="Times New Roman" pitchFamily="18" charset="0"/>
                <a:cs typeface="Times New Roman" pitchFamily="18" charset="0"/>
              </a:rPr>
              <a:t>»  </a:t>
            </a:r>
            <a:r>
              <a:rPr lang="en-US" sz="2400" b="1" i="1" dirty="0" smtClean="0">
                <a:latin typeface="Times New Roman" pitchFamily="18" charset="0"/>
                <a:cs typeface="Times New Roman" pitchFamily="18" charset="0"/>
              </a:rPr>
              <a:t>across line implementation shall be aimed at the formation of students' social activity, responsibility and environmental consciousness, </a:t>
            </a:r>
            <a:r>
              <a:rPr lang="en-US" sz="2400" dirty="0" smtClean="0">
                <a:latin typeface="Times New Roman" pitchFamily="18" charset="0"/>
                <a:cs typeface="Times New Roman" pitchFamily="18" charset="0"/>
              </a:rPr>
              <a:t>awareness of the sustainable development importance for the environment preservation and the society development, the willingness to take care of the environment</a:t>
            </a:r>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pic>
        <p:nvPicPr>
          <p:cNvPr id="4" name="Picture 4" descr="Пов’язане зображення"/>
          <p:cNvPicPr>
            <a:picLocks noChangeAspect="1" noChangeArrowheads="1"/>
          </p:cNvPicPr>
          <p:nvPr/>
        </p:nvPicPr>
        <p:blipFill>
          <a:blip r:embed="rId2" cstate="print"/>
          <a:srcRect/>
          <a:stretch>
            <a:fillRect/>
          </a:stretch>
        </p:blipFill>
        <p:spPr bwMode="auto">
          <a:xfrm>
            <a:off x="3059832" y="5046030"/>
            <a:ext cx="2664296" cy="1615229"/>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9144000" cy="1143000"/>
          </a:xfrm>
        </p:spPr>
        <p:txBody>
          <a:bodyPr>
            <a:noAutofit/>
          </a:bodyPr>
          <a:lstStyle/>
          <a:p>
            <a:r>
              <a:rPr lang="en-US" sz="4000" b="1" i="1" dirty="0" smtClean="0">
                <a:latin typeface="Times New Roman" pitchFamily="18" charset="0"/>
                <a:cs typeface="Times New Roman" pitchFamily="18" charset="0"/>
              </a:rPr>
              <a:t>"ENVIRONMENTAL SECURITY </a:t>
            </a:r>
            <a:r>
              <a:rPr lang="ru-RU" sz="4000" b="1" i="1" dirty="0" smtClean="0">
                <a:latin typeface="Times New Roman" pitchFamily="18" charset="0"/>
                <a:cs typeface="Times New Roman" pitchFamily="18" charset="0"/>
              </a:rPr>
              <a:t/>
            </a:r>
            <a:br>
              <a:rPr lang="ru-RU" sz="4000" b="1" i="1" dirty="0" smtClean="0">
                <a:latin typeface="Times New Roman" pitchFamily="18" charset="0"/>
                <a:cs typeface="Times New Roman" pitchFamily="18" charset="0"/>
              </a:rPr>
            </a:br>
            <a:r>
              <a:rPr lang="en-US" sz="4000" b="1" i="1" dirty="0" smtClean="0">
                <a:latin typeface="Times New Roman" pitchFamily="18" charset="0"/>
                <a:cs typeface="Times New Roman" pitchFamily="18" charset="0"/>
              </a:rPr>
              <a:t>AND</a:t>
            </a:r>
            <a:r>
              <a:rPr lang="ru-RU" sz="4000" b="1" i="1" dirty="0" smtClean="0">
                <a:latin typeface="Times New Roman" pitchFamily="18" charset="0"/>
                <a:cs typeface="Times New Roman" pitchFamily="18" charset="0"/>
              </a:rPr>
              <a:t> </a:t>
            </a:r>
            <a:r>
              <a:rPr lang="en-US" sz="4000" b="1" i="1" dirty="0" smtClean="0">
                <a:latin typeface="Times New Roman" pitchFamily="18" charset="0"/>
                <a:cs typeface="Times New Roman" pitchFamily="18" charset="0"/>
              </a:rPr>
              <a:t>SUSTAINABLE DEVELOPMENT"</a:t>
            </a:r>
            <a:endParaRPr lang="ru-RU" sz="4000" b="1" i="1" dirty="0">
              <a:latin typeface="Times New Roman" pitchFamily="18" charset="0"/>
              <a:cs typeface="Times New Roman" pitchFamily="18" charset="0"/>
            </a:endParaRPr>
          </a:p>
        </p:txBody>
      </p:sp>
      <p:sp>
        <p:nvSpPr>
          <p:cNvPr id="3" name="Місце для вмісту 2"/>
          <p:cNvSpPr>
            <a:spLocks noGrp="1"/>
          </p:cNvSpPr>
          <p:nvPr>
            <p:ph idx="1"/>
          </p:nvPr>
        </p:nvSpPr>
        <p:spPr>
          <a:xfrm>
            <a:off x="0" y="1600200"/>
            <a:ext cx="8892480" cy="4525963"/>
          </a:xfrm>
        </p:spPr>
        <p:txBody>
          <a:bodyPr/>
          <a:lstStyle/>
          <a:p>
            <a:pPr algn="just">
              <a:lnSpc>
                <a:spcPct val="150000"/>
              </a:lnSpc>
              <a:buNone/>
            </a:pPr>
            <a:r>
              <a:rPr lang="en-US" dirty="0" smtClean="0"/>
              <a:t>    </a:t>
            </a:r>
            <a:r>
              <a:rPr lang="ru-RU" dirty="0" smtClean="0"/>
              <a:t>	</a:t>
            </a:r>
            <a:r>
              <a:rPr lang="en-US" sz="2400" dirty="0" smtClean="0">
                <a:latin typeface="Times New Roman" pitchFamily="18" charset="0"/>
                <a:cs typeface="Times New Roman" pitchFamily="18" charset="0"/>
              </a:rPr>
              <a:t>When working on the topics "Nature and Weather", "Climate", "Environment", "Transport", "Traveling" and "Health", it shall be necessary to form in students the notion that Man is part of Nature, and its existence depends on the natural environment.</a:t>
            </a:r>
            <a:endParaRPr lang="ru-RU" sz="2400" dirty="0" smtClean="0">
              <a:latin typeface="Times New Roman" pitchFamily="18" charset="0"/>
              <a:cs typeface="Times New Roman" pitchFamily="18" charset="0"/>
            </a:endParaRPr>
          </a:p>
          <a:p>
            <a:pPr>
              <a:buNone/>
            </a:pPr>
            <a:endParaRPr lang="ru-RU" dirty="0"/>
          </a:p>
        </p:txBody>
      </p:sp>
      <p:pic>
        <p:nvPicPr>
          <p:cNvPr id="5" name="Picture 2" descr="H:\ФЛЕШКА  03.04.16\ТИЖДЕНЬ АНГЛІЙСЬКОЇ  2015\Фото\SAM_0911.JPG"/>
          <p:cNvPicPr>
            <a:picLocks noChangeAspect="1" noChangeArrowheads="1"/>
          </p:cNvPicPr>
          <p:nvPr/>
        </p:nvPicPr>
        <p:blipFill>
          <a:blip r:embed="rId2" cstate="print"/>
          <a:srcRect l="4657" t="6996"/>
          <a:stretch>
            <a:fillRect/>
          </a:stretch>
        </p:blipFill>
        <p:spPr bwMode="auto">
          <a:xfrm>
            <a:off x="467544" y="4077072"/>
            <a:ext cx="2448272" cy="1939531"/>
          </a:xfrm>
          <a:prstGeom prst="rect">
            <a:avLst/>
          </a:prstGeom>
          <a:noFill/>
        </p:spPr>
      </p:pic>
      <p:pic>
        <p:nvPicPr>
          <p:cNvPr id="6" name="Picture 2" descr="G:\2018-2019\ЗАХОДИ\ДЕНЬ ГІДНОСТІ\ФОТО\IMG_20181122_102756.jpg"/>
          <p:cNvPicPr>
            <a:picLocks noChangeAspect="1" noChangeArrowheads="1"/>
          </p:cNvPicPr>
          <p:nvPr/>
        </p:nvPicPr>
        <p:blipFill>
          <a:blip r:embed="rId3" cstate="print"/>
          <a:srcRect/>
          <a:stretch>
            <a:fillRect/>
          </a:stretch>
        </p:blipFill>
        <p:spPr bwMode="auto">
          <a:xfrm>
            <a:off x="3275856" y="4365104"/>
            <a:ext cx="2520280" cy="2034226"/>
          </a:xfrm>
          <a:prstGeom prst="rect">
            <a:avLst/>
          </a:prstGeom>
          <a:noFill/>
        </p:spPr>
      </p:pic>
      <p:pic>
        <p:nvPicPr>
          <p:cNvPr id="7" name="Picture 4" descr="I:\ТИЖДЕНЬ ЗАРУБІЖНОЇ ЛІТЕРАТУРИ 2016\Фото\SAM_1239.JPG"/>
          <p:cNvPicPr>
            <a:picLocks noChangeAspect="1" noChangeArrowheads="1"/>
          </p:cNvPicPr>
          <p:nvPr/>
        </p:nvPicPr>
        <p:blipFill>
          <a:blip r:embed="rId4" cstate="print"/>
          <a:srcRect/>
          <a:stretch>
            <a:fillRect/>
          </a:stretch>
        </p:blipFill>
        <p:spPr bwMode="auto">
          <a:xfrm>
            <a:off x="6084168" y="4653136"/>
            <a:ext cx="2592288" cy="194421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67544" y="188640"/>
            <a:ext cx="8229600" cy="1143000"/>
          </a:xfrm>
        </p:spPr>
        <p:txBody>
          <a:bodyPr/>
          <a:lstStyle/>
          <a:p>
            <a:r>
              <a:rPr lang="en-US" b="1" dirty="0" smtClean="0">
                <a:latin typeface="Times New Roman" pitchFamily="18" charset="0"/>
                <a:cs typeface="Times New Roman" pitchFamily="18" charset="0"/>
              </a:rPr>
              <a:t>"CIVIC RESPONSIBILITY"</a:t>
            </a:r>
            <a:endParaRPr lang="ru-RU" dirty="0">
              <a:latin typeface="Times New Roman" pitchFamily="18" charset="0"/>
              <a:cs typeface="Times New Roman" pitchFamily="18" charset="0"/>
            </a:endParaRPr>
          </a:p>
        </p:txBody>
      </p:sp>
      <p:sp>
        <p:nvSpPr>
          <p:cNvPr id="3" name="Місце для вмісту 2"/>
          <p:cNvSpPr>
            <a:spLocks noGrp="1"/>
          </p:cNvSpPr>
          <p:nvPr>
            <p:ph idx="1"/>
          </p:nvPr>
        </p:nvSpPr>
        <p:spPr>
          <a:xfrm>
            <a:off x="0" y="1313384"/>
            <a:ext cx="5626968" cy="5544616"/>
          </a:xfrm>
        </p:spPr>
        <p:txBody>
          <a:bodyPr>
            <a:normAutofit fontScale="92500" lnSpcReduction="20000"/>
          </a:bodyPr>
          <a:lstStyle/>
          <a:p>
            <a:pPr algn="just">
              <a:lnSpc>
                <a:spcPct val="150000"/>
              </a:lnSpc>
              <a:buNone/>
            </a:pPr>
            <a:r>
              <a:rPr lang="en-US" sz="2600" dirty="0" smtClean="0">
                <a:latin typeface="Times New Roman" pitchFamily="18" charset="0"/>
                <a:cs typeface="Times New Roman" pitchFamily="18" charset="0"/>
              </a:rPr>
              <a:t>    The </a:t>
            </a:r>
            <a:r>
              <a:rPr lang="en-US" sz="2600" b="1" dirty="0" smtClean="0">
                <a:latin typeface="Times New Roman" pitchFamily="18" charset="0"/>
                <a:cs typeface="Times New Roman" pitchFamily="18" charset="0"/>
              </a:rPr>
              <a:t>"Civic Responsibility"</a:t>
            </a:r>
            <a:r>
              <a:rPr lang="en-US" sz="2600" dirty="0" smtClean="0">
                <a:latin typeface="Times New Roman" pitchFamily="18" charset="0"/>
                <a:cs typeface="Times New Roman" pitchFamily="18" charset="0"/>
              </a:rPr>
              <a:t> semantic line implementation shall be aimed at forming a responsible citizen of our society, capable of intercultural communication and interaction. It shall be implemented through collective activities, developing students' willingness to cooperate, as well as tolerance in various ways of activities and thoughts (Research Work, Group Work or Projects).</a:t>
            </a:r>
            <a:endParaRPr lang="ru-RU" sz="2600" dirty="0" smtClean="0">
              <a:latin typeface="Times New Roman" pitchFamily="18" charset="0"/>
              <a:cs typeface="Times New Roman" pitchFamily="18" charset="0"/>
            </a:endParaRPr>
          </a:p>
          <a:p>
            <a:pPr>
              <a:buNone/>
            </a:pPr>
            <a:endParaRPr lang="ru-RU" sz="4400" dirty="0" smtClean="0">
              <a:latin typeface="Times New Roman" pitchFamily="18" charset="0"/>
              <a:cs typeface="Times New Roman" pitchFamily="18" charset="0"/>
            </a:endParaRPr>
          </a:p>
          <a:p>
            <a:endParaRPr lang="ru-RU" dirty="0"/>
          </a:p>
        </p:txBody>
      </p:sp>
      <p:pic>
        <p:nvPicPr>
          <p:cNvPr id="5" name="Рисунок 4" descr="C:\Users\Администратор\Pictures\ФОТОАППАРАТ\SAM_0388.JPG"/>
          <p:cNvPicPr/>
          <p:nvPr/>
        </p:nvPicPr>
        <p:blipFill>
          <a:blip r:embed="rId2" cstate="print"/>
          <a:srcRect l="28180" t="261" r="17577" b="14308"/>
          <a:stretch>
            <a:fillRect/>
          </a:stretch>
        </p:blipFill>
        <p:spPr bwMode="auto">
          <a:xfrm rot="5400000">
            <a:off x="6084169" y="1124743"/>
            <a:ext cx="1368150" cy="1800200"/>
          </a:xfrm>
          <a:prstGeom prst="rect">
            <a:avLst/>
          </a:prstGeom>
          <a:noFill/>
          <a:ln w="9525">
            <a:noFill/>
            <a:miter lim="800000"/>
            <a:headEnd/>
            <a:tailEnd/>
          </a:ln>
        </p:spPr>
      </p:pic>
      <p:pic>
        <p:nvPicPr>
          <p:cNvPr id="6" name="Picture 4" descr="F:\ФЛЕШКА 30.05.2019\2018-2019\ТИЖДЕНЬ АНГЛІЙСЬКОЇ\на сайт\IMG_20181112_105131(1).jpg"/>
          <p:cNvPicPr>
            <a:picLocks noChangeAspect="1" noChangeArrowheads="1"/>
          </p:cNvPicPr>
          <p:nvPr/>
        </p:nvPicPr>
        <p:blipFill>
          <a:blip r:embed="rId3" cstate="print"/>
          <a:srcRect/>
          <a:stretch>
            <a:fillRect/>
          </a:stretch>
        </p:blipFill>
        <p:spPr bwMode="auto">
          <a:xfrm>
            <a:off x="6588224" y="2996952"/>
            <a:ext cx="1944216" cy="1458162"/>
          </a:xfrm>
          <a:prstGeom prst="rect">
            <a:avLst/>
          </a:prstGeom>
          <a:noFill/>
        </p:spPr>
      </p:pic>
      <p:pic>
        <p:nvPicPr>
          <p:cNvPr id="7" name="Picture 2" descr="H:\ФЛЕШКА  03.04.16\ТИЖДЕНЬ АНГЛІЙСЬКОЇ  2015\Фото\SAM_0896.JPG"/>
          <p:cNvPicPr>
            <a:picLocks noChangeAspect="1" noChangeArrowheads="1"/>
          </p:cNvPicPr>
          <p:nvPr/>
        </p:nvPicPr>
        <p:blipFill>
          <a:blip r:embed="rId4" cstate="print"/>
          <a:srcRect/>
          <a:stretch>
            <a:fillRect/>
          </a:stretch>
        </p:blipFill>
        <p:spPr bwMode="auto">
          <a:xfrm>
            <a:off x="6012160" y="4797152"/>
            <a:ext cx="2016224" cy="1512168"/>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395536" y="3645024"/>
            <a:ext cx="5400600" cy="1470025"/>
          </a:xfrm>
        </p:spPr>
        <p:txBody>
          <a:bodyPr>
            <a:noAutofit/>
          </a:bodyPr>
          <a:lstStyle/>
          <a:p>
            <a:pPr algn="just">
              <a:lnSpc>
                <a:spcPct val="150000"/>
              </a:lnSpc>
            </a:pPr>
            <a:r>
              <a:rPr lang="en-US" sz="2400" dirty="0" smtClean="0">
                <a:latin typeface="Times New Roman" pitchFamily="18" charset="0"/>
                <a:cs typeface="Times New Roman" pitchFamily="18" charset="0"/>
              </a:rPr>
              <a:t>The </a:t>
            </a:r>
            <a:r>
              <a:rPr lang="en-US" sz="2400" b="1" dirty="0" smtClean="0">
                <a:latin typeface="Times New Roman" pitchFamily="18" charset="0"/>
                <a:cs typeface="Times New Roman" pitchFamily="18" charset="0"/>
              </a:rPr>
              <a:t>"Health and Safety"</a:t>
            </a:r>
            <a:r>
              <a:rPr lang="en-US" sz="2400" dirty="0" smtClean="0">
                <a:latin typeface="Times New Roman" pitchFamily="18" charset="0"/>
                <a:cs typeface="Times New Roman" pitchFamily="18" charset="0"/>
              </a:rPr>
              <a:t> across semantic line implementation shall be aimed at adolescents’ health maintenance. It shall mean a rational, healthy nutrition, healthy lifestyle and safe behavior. </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The topics "Food", "Sport", "Health", "Internet" and "Leisure", in the study of which I practice interesting forms of work, active methods and relaxation minutes, can be used to implement this semantic</a:t>
            </a:r>
            <a:r>
              <a:rPr lang="ru-RU"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line. </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5" name="Підзаголовок 4"/>
          <p:cNvSpPr>
            <a:spLocks noGrp="1"/>
          </p:cNvSpPr>
          <p:nvPr>
            <p:ph type="subTitle" idx="1"/>
          </p:nvPr>
        </p:nvSpPr>
        <p:spPr>
          <a:xfrm>
            <a:off x="827584" y="0"/>
            <a:ext cx="7416824" cy="1752600"/>
          </a:xfrm>
        </p:spPr>
        <p:txBody>
          <a:bodyPr>
            <a:normAutofit/>
          </a:bodyPr>
          <a:lstStyle/>
          <a:p>
            <a:r>
              <a:rPr lang="en-US" sz="4400" b="1" dirty="0" smtClean="0">
                <a:solidFill>
                  <a:schemeClr val="tx1"/>
                </a:solidFill>
                <a:latin typeface="Times New Roman" pitchFamily="18" charset="0"/>
                <a:cs typeface="Times New Roman" pitchFamily="18" charset="0"/>
              </a:rPr>
              <a:t>"HEALTH  AND  SAFETY"</a:t>
            </a:r>
            <a:endParaRPr lang="ru-RU" sz="4400" dirty="0">
              <a:solidFill>
                <a:schemeClr val="tx1"/>
              </a:solidFill>
            </a:endParaRPr>
          </a:p>
        </p:txBody>
      </p:sp>
      <p:pic>
        <p:nvPicPr>
          <p:cNvPr id="7" name="Picture 3" descr="H:\ФЛЕШКА  03.04.16\ТИЖДЕНЬ АНГЛІЙСЬКОЇ  2015\Фото\на сайт\ФОТО  4.JPG"/>
          <p:cNvPicPr>
            <a:picLocks noChangeAspect="1" noChangeArrowheads="1"/>
          </p:cNvPicPr>
          <p:nvPr/>
        </p:nvPicPr>
        <p:blipFill>
          <a:blip r:embed="rId2" cstate="print"/>
          <a:srcRect/>
          <a:stretch>
            <a:fillRect/>
          </a:stretch>
        </p:blipFill>
        <p:spPr bwMode="auto">
          <a:xfrm>
            <a:off x="5868144" y="1124744"/>
            <a:ext cx="2376264" cy="1701189"/>
          </a:xfrm>
          <a:prstGeom prst="rect">
            <a:avLst/>
          </a:prstGeom>
          <a:noFill/>
        </p:spPr>
      </p:pic>
      <p:pic>
        <p:nvPicPr>
          <p:cNvPr id="6" name="Picture 2" descr="G:\ТИЖДЕНЬ ЗАРУБІЖНА ЗВІТИ 2019\тиждень фотки\IMG_20190319_135528.jpg"/>
          <p:cNvPicPr>
            <a:picLocks noChangeAspect="1" noChangeArrowheads="1"/>
          </p:cNvPicPr>
          <p:nvPr/>
        </p:nvPicPr>
        <p:blipFill>
          <a:blip r:embed="rId3" cstate="print"/>
          <a:srcRect t="7713" b="5900"/>
          <a:stretch>
            <a:fillRect/>
          </a:stretch>
        </p:blipFill>
        <p:spPr bwMode="auto">
          <a:xfrm>
            <a:off x="6228184" y="3068960"/>
            <a:ext cx="2333954" cy="1512168"/>
          </a:xfrm>
          <a:prstGeom prst="rect">
            <a:avLst/>
          </a:prstGeom>
          <a:noFill/>
        </p:spPr>
      </p:pic>
      <p:pic>
        <p:nvPicPr>
          <p:cNvPr id="4098" name="Picture 2" descr="F:\ФЛЕШКА\PIKALOVA\ФЛЕШКА  03.04.16\ФЛЕШКА 18.05.15\АХМАТОВА\ФОТО\s78178587.jpg"/>
          <p:cNvPicPr>
            <a:picLocks noChangeAspect="1" noChangeArrowheads="1"/>
          </p:cNvPicPr>
          <p:nvPr/>
        </p:nvPicPr>
        <p:blipFill>
          <a:blip r:embed="rId4" cstate="print"/>
          <a:srcRect/>
          <a:stretch>
            <a:fillRect/>
          </a:stretch>
        </p:blipFill>
        <p:spPr bwMode="auto">
          <a:xfrm>
            <a:off x="6660232" y="4869160"/>
            <a:ext cx="2238086" cy="1656184"/>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88640"/>
            <a:ext cx="8229600" cy="1143000"/>
          </a:xfrm>
        </p:spPr>
        <p:txBody>
          <a:bodyPr>
            <a:noAutofit/>
          </a:bodyPr>
          <a:lstStyle/>
          <a:p>
            <a:r>
              <a:rPr lang="en-US" sz="4000" b="1" dirty="0" smtClean="0">
                <a:latin typeface="Times New Roman" pitchFamily="18" charset="0"/>
                <a:cs typeface="Times New Roman" pitchFamily="18" charset="0"/>
              </a:rPr>
              <a:t>"ENTREPRENEURSHIP</a:t>
            </a:r>
            <a:br>
              <a:rPr lang="en-US" sz="4000" b="1" dirty="0" smtClean="0">
                <a:latin typeface="Times New Roman" pitchFamily="18" charset="0"/>
                <a:cs typeface="Times New Roman" pitchFamily="18" charset="0"/>
              </a:rPr>
            </a:br>
            <a:r>
              <a:rPr lang="en-US" sz="4000" b="1" dirty="0" smtClean="0">
                <a:latin typeface="Times New Roman" pitchFamily="18" charset="0"/>
                <a:cs typeface="Times New Roman" pitchFamily="18" charset="0"/>
              </a:rPr>
              <a:t> AND FINANCIAL   LITERACY"</a:t>
            </a:r>
            <a:endParaRPr lang="ru-RU" sz="4000" dirty="0">
              <a:latin typeface="Times New Roman" pitchFamily="18" charset="0"/>
              <a:cs typeface="Times New Roman" pitchFamily="18" charset="0"/>
            </a:endParaRPr>
          </a:p>
        </p:txBody>
      </p:sp>
      <p:sp>
        <p:nvSpPr>
          <p:cNvPr id="3" name="Місце для вмісту 2"/>
          <p:cNvSpPr>
            <a:spLocks noGrp="1"/>
          </p:cNvSpPr>
          <p:nvPr>
            <p:ph idx="1"/>
          </p:nvPr>
        </p:nvSpPr>
        <p:spPr>
          <a:xfrm>
            <a:off x="0" y="1412776"/>
            <a:ext cx="8892480" cy="4525963"/>
          </a:xfrm>
        </p:spPr>
        <p:txBody>
          <a:bodyPr>
            <a:normAutofit/>
          </a:bodyPr>
          <a:lstStyle/>
          <a:p>
            <a:pPr algn="just">
              <a:lnSpc>
                <a:spcPct val="150000"/>
              </a:lnSpc>
              <a:buNone/>
            </a:pPr>
            <a:r>
              <a:rPr lang="en-US" dirty="0" smtClean="0"/>
              <a:t>     	</a:t>
            </a:r>
            <a:r>
              <a:rPr lang="en-US" sz="2400" dirty="0" smtClean="0">
                <a:latin typeface="Times New Roman" pitchFamily="18" charset="0"/>
                <a:cs typeface="Times New Roman" pitchFamily="18" charset="0"/>
              </a:rPr>
              <a:t>The </a:t>
            </a:r>
            <a:r>
              <a:rPr lang="en-US" sz="2400" b="1" dirty="0" smtClean="0">
                <a:latin typeface="Times New Roman" pitchFamily="18" charset="0"/>
                <a:cs typeface="Times New Roman" pitchFamily="18" charset="0"/>
              </a:rPr>
              <a:t>"Entrepreneurship and Financial Literacy"</a:t>
            </a:r>
            <a:r>
              <a:rPr lang="en-US" sz="2400" dirty="0" smtClean="0">
                <a:latin typeface="Times New Roman" pitchFamily="18" charset="0"/>
                <a:cs typeface="Times New Roman" pitchFamily="18" charset="0"/>
              </a:rPr>
              <a:t> across semantic line implementation will</a:t>
            </a:r>
            <a:r>
              <a:rPr lang="en-US" sz="2400" b="1"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provide students with the ability to plan and develop different tasks, present their achievements, take decisions, and make calculations. For example, when studying the topic "Clothes", students shall discuss the clothing cost and learn to distribute funds properly. </a:t>
            </a:r>
            <a:endParaRPr lang="ru-RU" sz="2400" dirty="0" smtClean="0">
              <a:latin typeface="Times New Roman" pitchFamily="18" charset="0"/>
              <a:cs typeface="Times New Roman" pitchFamily="18" charset="0"/>
            </a:endParaRPr>
          </a:p>
          <a:p>
            <a:pPr algn="just"/>
            <a:endParaRPr lang="ru-RU" dirty="0"/>
          </a:p>
        </p:txBody>
      </p:sp>
      <p:pic>
        <p:nvPicPr>
          <p:cNvPr id="4" name="Picture 4" descr="Пов’язане зображення"/>
          <p:cNvPicPr>
            <a:picLocks noChangeAspect="1" noChangeArrowheads="1"/>
          </p:cNvPicPr>
          <p:nvPr/>
        </p:nvPicPr>
        <p:blipFill>
          <a:blip r:embed="rId2" cstate="print"/>
          <a:srcRect/>
          <a:stretch>
            <a:fillRect/>
          </a:stretch>
        </p:blipFill>
        <p:spPr bwMode="auto">
          <a:xfrm>
            <a:off x="3059832" y="4653136"/>
            <a:ext cx="3312368" cy="2008123"/>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229600" cy="1143000"/>
          </a:xfrm>
        </p:spPr>
        <p:txBody>
          <a:bodyPr>
            <a:normAutofit fontScale="90000"/>
          </a:bodyPr>
          <a:lstStyle/>
          <a:p>
            <a:r>
              <a:rPr lang="en-US" b="1" dirty="0" smtClean="0">
                <a:latin typeface="Times New Roman" pitchFamily="18" charset="0"/>
                <a:cs typeface="Times New Roman" pitchFamily="18" charset="0"/>
              </a:rPr>
              <a:t>"ENTREPRENEURSHIP</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 AND FINANCIAL  LITERACY"</a:t>
            </a:r>
            <a:endParaRPr lang="ru-RU" dirty="0">
              <a:latin typeface="Times New Roman" pitchFamily="18" charset="0"/>
              <a:cs typeface="Times New Roman" pitchFamily="18" charset="0"/>
            </a:endParaRPr>
          </a:p>
        </p:txBody>
      </p:sp>
      <p:sp>
        <p:nvSpPr>
          <p:cNvPr id="3" name="Місце для вмісту 2"/>
          <p:cNvSpPr>
            <a:spLocks noGrp="1"/>
          </p:cNvSpPr>
          <p:nvPr>
            <p:ph idx="1"/>
          </p:nvPr>
        </p:nvSpPr>
        <p:spPr>
          <a:xfrm>
            <a:off x="251520" y="1484784"/>
            <a:ext cx="8712968" cy="4525963"/>
          </a:xfrm>
        </p:spPr>
        <p:txBody>
          <a:bodyPr>
            <a:normAutofit/>
          </a:bodyPr>
          <a:lstStyle/>
          <a:p>
            <a:pPr>
              <a:lnSpc>
                <a:spcPct val="150000"/>
              </a:lnSpc>
              <a:buNone/>
            </a:pPr>
            <a:r>
              <a:rPr lang="en-US" dirty="0" smtClean="0"/>
              <a:t>    </a:t>
            </a:r>
            <a:r>
              <a:rPr lang="en-US" sz="2400" dirty="0" smtClean="0">
                <a:latin typeface="Times New Roman" pitchFamily="18" charset="0"/>
                <a:cs typeface="Times New Roman" pitchFamily="18" charset="0"/>
              </a:rPr>
              <a:t>When studying the topics "Shops and Shopping", "Health", "My Family", "In the Restaurant", it shall be necessary to acquaint students with vocabulary concerning goods purchase and consumption, the international size standards, types of sales and</a:t>
            </a:r>
            <a:r>
              <a:rPr lang="en-US"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payment of goods as well as with other special terms</a:t>
            </a:r>
            <a:r>
              <a:rPr lang="en-US" sz="2400" dirty="0" smtClean="0"/>
              <a:t>. </a:t>
            </a:r>
            <a:endParaRPr lang="ru-RU" sz="2400" dirty="0" smtClean="0"/>
          </a:p>
          <a:p>
            <a:pPr>
              <a:lnSpc>
                <a:spcPct val="150000"/>
              </a:lnSpc>
            </a:pPr>
            <a:endParaRPr lang="ru-RU" dirty="0"/>
          </a:p>
        </p:txBody>
      </p:sp>
      <p:pic>
        <p:nvPicPr>
          <p:cNvPr id="4" name="Рисунок 3" descr="C:\Users\Администратор\Pictures\ФОТОАППАРАТ\SAM_0393.JPG"/>
          <p:cNvPicPr/>
          <p:nvPr/>
        </p:nvPicPr>
        <p:blipFill>
          <a:blip r:embed="rId2" cstate="print"/>
          <a:srcRect l="13684" r="1503" b="36099"/>
          <a:stretch>
            <a:fillRect/>
          </a:stretch>
        </p:blipFill>
        <p:spPr bwMode="auto">
          <a:xfrm>
            <a:off x="611560" y="4869160"/>
            <a:ext cx="2304256" cy="1728192"/>
          </a:xfrm>
          <a:prstGeom prst="rect">
            <a:avLst/>
          </a:prstGeom>
          <a:noFill/>
          <a:ln w="9525">
            <a:noFill/>
            <a:miter lim="800000"/>
            <a:headEnd/>
            <a:tailEnd/>
          </a:ln>
        </p:spPr>
      </p:pic>
      <p:pic>
        <p:nvPicPr>
          <p:cNvPr id="5" name="Picture 2" descr="G:\ТИЖДЕНЬ 2019\фото\IMG_20190318_113521.jpg"/>
          <p:cNvPicPr>
            <a:picLocks noChangeAspect="1" noChangeArrowheads="1"/>
          </p:cNvPicPr>
          <p:nvPr/>
        </p:nvPicPr>
        <p:blipFill>
          <a:blip r:embed="rId3" cstate="print"/>
          <a:srcRect/>
          <a:stretch>
            <a:fillRect/>
          </a:stretch>
        </p:blipFill>
        <p:spPr bwMode="auto">
          <a:xfrm>
            <a:off x="3491880" y="4869160"/>
            <a:ext cx="2376264" cy="1674186"/>
          </a:xfrm>
          <a:prstGeom prst="rect">
            <a:avLst/>
          </a:prstGeom>
          <a:noFill/>
        </p:spPr>
      </p:pic>
      <p:pic>
        <p:nvPicPr>
          <p:cNvPr id="6" name="Picture 2" descr="F:\фотки телефон 21.03\Camera\IMG_20181122_102740.jpg"/>
          <p:cNvPicPr>
            <a:picLocks noChangeAspect="1" noChangeArrowheads="1"/>
          </p:cNvPicPr>
          <p:nvPr/>
        </p:nvPicPr>
        <p:blipFill>
          <a:blip r:embed="rId4" cstate="print"/>
          <a:srcRect/>
          <a:stretch>
            <a:fillRect/>
          </a:stretch>
        </p:blipFill>
        <p:spPr bwMode="auto">
          <a:xfrm>
            <a:off x="6372200" y="4869160"/>
            <a:ext cx="2304256" cy="1728192"/>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620688"/>
            <a:ext cx="8229600" cy="1143000"/>
          </a:xfrm>
        </p:spPr>
        <p:txBody>
          <a:bodyPr>
            <a:normAutofit fontScale="90000"/>
          </a:bodyPr>
          <a:lstStyle/>
          <a:p>
            <a:r>
              <a:rPr lang="en-US" sz="3600" b="1" i="1" dirty="0" smtClean="0">
                <a:latin typeface="Times New Roman" pitchFamily="18" charset="0"/>
                <a:cs typeface="Times New Roman" pitchFamily="18" charset="0"/>
              </a:rPr>
              <a:t>THE ACROSS SEMANTIC LINES </a:t>
            </a:r>
            <a:br>
              <a:rPr lang="en-US" sz="3600" b="1" i="1" dirty="0" smtClean="0">
                <a:latin typeface="Times New Roman" pitchFamily="18" charset="0"/>
                <a:cs typeface="Times New Roman" pitchFamily="18" charset="0"/>
              </a:rPr>
            </a:br>
            <a:r>
              <a:rPr lang="en-US" sz="3600" b="1" i="1" dirty="0" smtClean="0">
                <a:latin typeface="Times New Roman" pitchFamily="18" charset="0"/>
                <a:cs typeface="Times New Roman" pitchFamily="18" charset="0"/>
              </a:rPr>
              <a:t>SHALL BE IMPLEMENTED THROUGH THE FORMS OF WORK AS FOLLOWS: </a:t>
            </a:r>
            <a:r>
              <a:rPr lang="ru-RU" dirty="0" smtClean="0"/>
              <a:t/>
            </a:r>
            <a:br>
              <a:rPr lang="ru-RU" dirty="0" smtClean="0"/>
            </a:br>
            <a:endParaRPr lang="ru-RU" dirty="0"/>
          </a:p>
        </p:txBody>
      </p:sp>
      <p:sp>
        <p:nvSpPr>
          <p:cNvPr id="3" name="Місце для вмісту 2"/>
          <p:cNvSpPr>
            <a:spLocks noGrp="1"/>
          </p:cNvSpPr>
          <p:nvPr>
            <p:ph idx="1"/>
          </p:nvPr>
        </p:nvSpPr>
        <p:spPr/>
        <p:txBody>
          <a:bodyPr>
            <a:normAutofit/>
          </a:bodyPr>
          <a:lstStyle/>
          <a:p>
            <a:pPr algn="just">
              <a:lnSpc>
                <a:spcPct val="150000"/>
              </a:lnSpc>
            </a:pPr>
            <a:r>
              <a:rPr lang="en-US" sz="2400" dirty="0" smtClean="0">
                <a:latin typeface="Times New Roman" pitchFamily="18" charset="0"/>
                <a:cs typeface="Times New Roman" pitchFamily="18" charset="0"/>
              </a:rPr>
              <a:t>Integration methods shall help to understand that everything in life is interconnected, and knowledge gained at other lessons may be needed at any time;</a:t>
            </a:r>
            <a:endParaRPr lang="ru-RU" sz="2400" dirty="0" smtClean="0">
              <a:latin typeface="Times New Roman" pitchFamily="18" charset="0"/>
              <a:cs typeface="Times New Roman" pitchFamily="18" charset="0"/>
            </a:endParaRPr>
          </a:p>
          <a:p>
            <a:pPr algn="just">
              <a:lnSpc>
                <a:spcPct val="150000"/>
              </a:lnSpc>
            </a:pPr>
            <a:r>
              <a:rPr lang="en-US" sz="2400" dirty="0" smtClean="0">
                <a:latin typeface="Times New Roman" pitchFamily="18" charset="0"/>
                <a:cs typeface="Times New Roman" pitchFamily="18" charset="0"/>
              </a:rPr>
              <a:t>Cooperative learning shall form leadership qualities, social and teamwork skills;</a:t>
            </a:r>
            <a:endParaRPr lang="ru-RU" sz="2400" dirty="0" smtClean="0">
              <a:latin typeface="Times New Roman" pitchFamily="18" charset="0"/>
              <a:cs typeface="Times New Roman" pitchFamily="18" charset="0"/>
            </a:endParaRPr>
          </a:p>
          <a:p>
            <a:pPr algn="just">
              <a:lnSpc>
                <a:spcPct val="150000"/>
              </a:lnSpc>
              <a:buNone/>
            </a:pPr>
            <a:endParaRPr lang="ru-RU" sz="2400" dirty="0">
              <a:latin typeface="Times New Roman" pitchFamily="18" charset="0"/>
              <a:cs typeface="Times New Roman" pitchFamily="18" charset="0"/>
            </a:endParaRPr>
          </a:p>
        </p:txBody>
      </p:sp>
      <p:pic>
        <p:nvPicPr>
          <p:cNvPr id="3074" name="Picture 2" descr="C:\Users\Ирина\Desktop\СЕМІНАР ПРЕЗЕНТАЦІЯ\МИ- УКРАЇНЦІ\178896861.jpg"/>
          <p:cNvPicPr>
            <a:picLocks noChangeAspect="1" noChangeArrowheads="1"/>
          </p:cNvPicPr>
          <p:nvPr/>
        </p:nvPicPr>
        <p:blipFill>
          <a:blip r:embed="rId2" cstate="print"/>
          <a:srcRect/>
          <a:stretch>
            <a:fillRect/>
          </a:stretch>
        </p:blipFill>
        <p:spPr bwMode="auto">
          <a:xfrm>
            <a:off x="5364088" y="4509120"/>
            <a:ext cx="2880320" cy="2052228"/>
          </a:xfrm>
          <a:prstGeom prst="rect">
            <a:avLst/>
          </a:prstGeom>
          <a:noFill/>
        </p:spPr>
      </p:pic>
      <p:pic>
        <p:nvPicPr>
          <p:cNvPr id="5" name="Picture 2" descr="G:\фото робота 2019 червень\ФОТКИ 32\IMG_0604.JPG"/>
          <p:cNvPicPr>
            <a:picLocks noChangeAspect="1" noChangeArrowheads="1"/>
          </p:cNvPicPr>
          <p:nvPr/>
        </p:nvPicPr>
        <p:blipFill>
          <a:blip r:embed="rId3" cstate="print"/>
          <a:srcRect/>
          <a:stretch>
            <a:fillRect/>
          </a:stretch>
        </p:blipFill>
        <p:spPr bwMode="auto">
          <a:xfrm>
            <a:off x="1187624" y="4509120"/>
            <a:ext cx="3096344" cy="2064229"/>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548680"/>
            <a:ext cx="8964488" cy="1143000"/>
          </a:xfrm>
        </p:spPr>
        <p:txBody>
          <a:bodyPr>
            <a:noAutofit/>
          </a:bodyPr>
          <a:lstStyle/>
          <a:p>
            <a:r>
              <a:rPr lang="en-US" sz="3200" b="1" i="1" dirty="0" smtClean="0">
                <a:latin typeface="Times New Roman" pitchFamily="18" charset="0"/>
                <a:cs typeface="Times New Roman" pitchFamily="18" charset="0"/>
              </a:rPr>
              <a:t>THE ACROSS SEMANTIC LINES </a:t>
            </a:r>
            <a:r>
              <a:rPr lang="ru-RU" sz="3200" b="1" i="1" dirty="0" smtClean="0">
                <a:latin typeface="Times New Roman" pitchFamily="18" charset="0"/>
                <a:cs typeface="Times New Roman" pitchFamily="18" charset="0"/>
              </a:rPr>
              <a:t/>
            </a:r>
            <a:br>
              <a:rPr lang="ru-RU" sz="3200" b="1" i="1" dirty="0" smtClean="0">
                <a:latin typeface="Times New Roman" pitchFamily="18" charset="0"/>
                <a:cs typeface="Times New Roman" pitchFamily="18" charset="0"/>
              </a:rPr>
            </a:br>
            <a:r>
              <a:rPr lang="en-US" sz="3200" b="1" i="1" dirty="0" smtClean="0">
                <a:latin typeface="Times New Roman" pitchFamily="18" charset="0"/>
                <a:cs typeface="Times New Roman" pitchFamily="18" charset="0"/>
              </a:rPr>
              <a:t>SHALL BE IMPLEMENTED THROUGH </a:t>
            </a:r>
            <a:r>
              <a:rPr lang="ru-RU" sz="3200" b="1" i="1" dirty="0" smtClean="0">
                <a:latin typeface="Times New Roman" pitchFamily="18" charset="0"/>
                <a:cs typeface="Times New Roman" pitchFamily="18" charset="0"/>
              </a:rPr>
              <a:t/>
            </a:r>
            <a:br>
              <a:rPr lang="ru-RU" sz="3200" b="1" i="1" dirty="0" smtClean="0">
                <a:latin typeface="Times New Roman" pitchFamily="18" charset="0"/>
                <a:cs typeface="Times New Roman" pitchFamily="18" charset="0"/>
              </a:rPr>
            </a:br>
            <a:r>
              <a:rPr lang="en-US" sz="3200" b="1" i="1" dirty="0" smtClean="0">
                <a:latin typeface="Times New Roman" pitchFamily="18" charset="0"/>
                <a:cs typeface="Times New Roman" pitchFamily="18" charset="0"/>
              </a:rPr>
              <a:t>THE FORMS OF WORK AS FOLLOWS:</a:t>
            </a:r>
            <a:br>
              <a:rPr lang="en-US" sz="3200" b="1" i="1" dirty="0" smtClean="0">
                <a:latin typeface="Times New Roman" pitchFamily="18" charset="0"/>
                <a:cs typeface="Times New Roman" pitchFamily="18" charset="0"/>
              </a:rPr>
            </a:br>
            <a:endParaRPr lang="ru-RU" sz="3200" b="1" i="1" dirty="0">
              <a:latin typeface="Times New Roman" pitchFamily="18" charset="0"/>
              <a:cs typeface="Times New Roman" pitchFamily="18" charset="0"/>
            </a:endParaRPr>
          </a:p>
        </p:txBody>
      </p:sp>
      <p:sp>
        <p:nvSpPr>
          <p:cNvPr id="3" name="Місце для вмісту 2"/>
          <p:cNvSpPr>
            <a:spLocks noGrp="1"/>
          </p:cNvSpPr>
          <p:nvPr>
            <p:ph idx="1"/>
          </p:nvPr>
        </p:nvSpPr>
        <p:spPr>
          <a:xfrm>
            <a:off x="395536" y="1772816"/>
            <a:ext cx="8496944" cy="4525963"/>
          </a:xfrm>
        </p:spPr>
        <p:txBody>
          <a:bodyPr/>
          <a:lstStyle/>
          <a:p>
            <a:pPr algn="just">
              <a:lnSpc>
                <a:spcPct val="150000"/>
              </a:lnSpc>
              <a:buFont typeface="Wingdings" pitchFamily="2" charset="2"/>
              <a:buChar char="ü"/>
            </a:pPr>
            <a:r>
              <a:rPr lang="en-US" dirty="0" smtClean="0"/>
              <a:t> </a:t>
            </a:r>
            <a:r>
              <a:rPr lang="en-US" sz="2400" dirty="0" smtClean="0">
                <a:latin typeface="Times New Roman" pitchFamily="18" charset="0"/>
                <a:cs typeface="Times New Roman" pitchFamily="18" charset="0"/>
              </a:rPr>
              <a:t>Role-plays and Business games shall bring the situation closer to real life; </a:t>
            </a:r>
            <a:endParaRPr lang="ru-RU" sz="2400" dirty="0" smtClean="0">
              <a:latin typeface="Times New Roman" pitchFamily="18" charset="0"/>
              <a:cs typeface="Times New Roman" pitchFamily="18" charset="0"/>
            </a:endParaRPr>
          </a:p>
          <a:p>
            <a:pPr algn="just">
              <a:lnSpc>
                <a:spcPct val="150000"/>
              </a:lnSpc>
              <a:buFont typeface="Wingdings" pitchFamily="2" charset="2"/>
              <a:buChar char="ü"/>
            </a:pPr>
            <a:r>
              <a:rPr lang="en-US" sz="2400" dirty="0" smtClean="0">
                <a:latin typeface="Times New Roman" pitchFamily="18" charset="0"/>
                <a:cs typeface="Times New Roman" pitchFamily="18" charset="0"/>
              </a:rPr>
              <a:t> Project technologies shall form creative thinking, sense of responsibility, teamwork skills, as well as ability to present the results of one’s own work; </a:t>
            </a:r>
            <a:endParaRPr lang="ru-RU" sz="2400" dirty="0" smtClean="0">
              <a:latin typeface="Times New Roman" pitchFamily="18" charset="0"/>
              <a:cs typeface="Times New Roman" pitchFamily="18" charset="0"/>
            </a:endParaRPr>
          </a:p>
          <a:p>
            <a:endParaRPr lang="ru-RU" dirty="0"/>
          </a:p>
        </p:txBody>
      </p:sp>
      <p:pic>
        <p:nvPicPr>
          <p:cNvPr id="6" name="Picture 2" descr="G:\фото робота 2019 червень\ФОТКИ 32\IMG_20181113_150311(1).jpg"/>
          <p:cNvPicPr>
            <a:picLocks noChangeAspect="1" noChangeArrowheads="1"/>
          </p:cNvPicPr>
          <p:nvPr/>
        </p:nvPicPr>
        <p:blipFill>
          <a:blip r:embed="rId2" cstate="print"/>
          <a:srcRect/>
          <a:stretch>
            <a:fillRect/>
          </a:stretch>
        </p:blipFill>
        <p:spPr bwMode="auto">
          <a:xfrm>
            <a:off x="6444208" y="4869160"/>
            <a:ext cx="2232248" cy="1674186"/>
          </a:xfrm>
          <a:prstGeom prst="rect">
            <a:avLst/>
          </a:prstGeom>
          <a:noFill/>
        </p:spPr>
      </p:pic>
      <p:pic>
        <p:nvPicPr>
          <p:cNvPr id="7" name="Picture 2" descr="F:\ФЛЕШКА 30.05.2019\2018-2019\ТИЖДЕНЬ АНГЛІЙСЬКОЇ\на сайт\IMG_20181112_105933(1).jpg"/>
          <p:cNvPicPr>
            <a:picLocks noChangeAspect="1" noChangeArrowheads="1"/>
          </p:cNvPicPr>
          <p:nvPr/>
        </p:nvPicPr>
        <p:blipFill>
          <a:blip r:embed="rId3" cstate="print"/>
          <a:srcRect/>
          <a:stretch>
            <a:fillRect/>
          </a:stretch>
        </p:blipFill>
        <p:spPr bwMode="auto">
          <a:xfrm>
            <a:off x="755576" y="4941168"/>
            <a:ext cx="2208245" cy="1656184"/>
          </a:xfrm>
          <a:prstGeom prst="rect">
            <a:avLst/>
          </a:prstGeom>
          <a:noFill/>
        </p:spPr>
      </p:pic>
      <p:pic>
        <p:nvPicPr>
          <p:cNvPr id="8" name="Picture 2" descr="C:\Users\Ирина\Desktop\СЕМІНАР ПРЕЗЕНТАЦІЯ\англомовні письменники та поети\IMG_20180319_141315.jpg"/>
          <p:cNvPicPr>
            <a:picLocks noChangeAspect="1" noChangeArrowheads="1"/>
          </p:cNvPicPr>
          <p:nvPr/>
        </p:nvPicPr>
        <p:blipFill>
          <a:blip r:embed="rId4" cstate="print"/>
          <a:srcRect t="14199" b="12201"/>
          <a:stretch>
            <a:fillRect/>
          </a:stretch>
        </p:blipFill>
        <p:spPr bwMode="auto">
          <a:xfrm>
            <a:off x="3851920" y="4869160"/>
            <a:ext cx="1656184" cy="1625267"/>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sz="3200" b="1" i="1" dirty="0" smtClean="0">
                <a:latin typeface="Times New Roman" pitchFamily="18" charset="0"/>
                <a:cs typeface="Times New Roman" pitchFamily="18" charset="0"/>
              </a:rPr>
              <a:t>THE ACROSS SEMANTIC LINES </a:t>
            </a:r>
            <a:br>
              <a:rPr lang="en-US" sz="3200" b="1" i="1" dirty="0" smtClean="0">
                <a:latin typeface="Times New Roman" pitchFamily="18" charset="0"/>
                <a:cs typeface="Times New Roman" pitchFamily="18" charset="0"/>
              </a:rPr>
            </a:br>
            <a:r>
              <a:rPr lang="en-US" sz="3200" b="1" i="1" dirty="0" smtClean="0">
                <a:latin typeface="Times New Roman" pitchFamily="18" charset="0"/>
                <a:cs typeface="Times New Roman" pitchFamily="18" charset="0"/>
              </a:rPr>
              <a:t>SHALL BE IMPLEMENTED THROUGH </a:t>
            </a:r>
            <a:br>
              <a:rPr lang="en-US" sz="3200" b="1" i="1" dirty="0" smtClean="0">
                <a:latin typeface="Times New Roman" pitchFamily="18" charset="0"/>
                <a:cs typeface="Times New Roman" pitchFamily="18" charset="0"/>
              </a:rPr>
            </a:br>
            <a:r>
              <a:rPr lang="en-US" sz="3200" b="1" i="1" dirty="0" smtClean="0">
                <a:latin typeface="Times New Roman" pitchFamily="18" charset="0"/>
                <a:cs typeface="Times New Roman" pitchFamily="18" charset="0"/>
              </a:rPr>
              <a:t>THE FORMS OF WORK AS FOLLOWS:</a:t>
            </a:r>
            <a:endParaRPr lang="ru-RU" sz="3200" b="1" i="1" dirty="0">
              <a:latin typeface="Times New Roman" pitchFamily="18" charset="0"/>
              <a:cs typeface="Times New Roman" pitchFamily="18" charset="0"/>
            </a:endParaRPr>
          </a:p>
        </p:txBody>
      </p:sp>
      <p:sp>
        <p:nvSpPr>
          <p:cNvPr id="3" name="Місце для вмісту 2"/>
          <p:cNvSpPr>
            <a:spLocks noGrp="1"/>
          </p:cNvSpPr>
          <p:nvPr>
            <p:ph idx="1"/>
          </p:nvPr>
        </p:nvSpPr>
        <p:spPr>
          <a:xfrm>
            <a:off x="179512" y="1600200"/>
            <a:ext cx="5915000" cy="5257800"/>
          </a:xfrm>
        </p:spPr>
        <p:txBody>
          <a:bodyPr>
            <a:normAutofit fontScale="85000" lnSpcReduction="20000"/>
          </a:bodyPr>
          <a:lstStyle/>
          <a:p>
            <a:pPr algn="just">
              <a:lnSpc>
                <a:spcPct val="150000"/>
              </a:lnSpc>
              <a:buFont typeface="Wingdings" pitchFamily="2" charset="2"/>
              <a:buChar char="ü"/>
            </a:pPr>
            <a:r>
              <a:rPr lang="en-US" dirty="0" smtClean="0"/>
              <a:t> </a:t>
            </a:r>
            <a:r>
              <a:rPr lang="en-US" sz="2800" dirty="0" smtClean="0">
                <a:latin typeface="Times New Roman" pitchFamily="18" charset="0"/>
                <a:cs typeface="Times New Roman" pitchFamily="18" charset="0"/>
              </a:rPr>
              <a:t>Interactive methods shall provide the students’ vigorous activity;</a:t>
            </a:r>
            <a:endParaRPr lang="ru-RU" sz="2800" dirty="0" smtClean="0">
              <a:latin typeface="Times New Roman" pitchFamily="18" charset="0"/>
              <a:cs typeface="Times New Roman" pitchFamily="18" charset="0"/>
            </a:endParaRPr>
          </a:p>
          <a:p>
            <a:pPr algn="just">
              <a:lnSpc>
                <a:spcPct val="150000"/>
              </a:lnSpc>
              <a:buFont typeface="Wingdings" pitchFamily="2" charset="2"/>
              <a:buChar char="ü"/>
            </a:pPr>
            <a:r>
              <a:rPr lang="en-US" sz="2800" dirty="0" smtClean="0">
                <a:latin typeface="Times New Roman" pitchFamily="18" charset="0"/>
                <a:cs typeface="Times New Roman" pitchFamily="18" charset="0"/>
              </a:rPr>
              <a:t> Appealing to students' experiences shall transform them into the educational process active participants and link learning to life; </a:t>
            </a:r>
            <a:endParaRPr lang="ru-RU" sz="2800" dirty="0" smtClean="0">
              <a:latin typeface="Times New Roman" pitchFamily="18" charset="0"/>
              <a:cs typeface="Times New Roman" pitchFamily="18" charset="0"/>
            </a:endParaRPr>
          </a:p>
          <a:p>
            <a:pPr algn="just">
              <a:lnSpc>
                <a:spcPct val="150000"/>
              </a:lnSpc>
              <a:buFont typeface="Wingdings" pitchFamily="2" charset="2"/>
              <a:buChar char="ü"/>
            </a:pPr>
            <a:r>
              <a:rPr lang="en-US" sz="2800" dirty="0" smtClean="0">
                <a:latin typeface="Times New Roman" pitchFamily="18" charset="0"/>
                <a:cs typeface="Times New Roman" pitchFamily="18" charset="0"/>
              </a:rPr>
              <a:t>Self-evaluation shall form the ability to self-analyze (self-reflection), as well as the ability to see one’s own mistakes;</a:t>
            </a:r>
            <a:endParaRPr lang="ru-RU" sz="2800" dirty="0" smtClean="0">
              <a:latin typeface="Times New Roman" pitchFamily="18" charset="0"/>
              <a:cs typeface="Times New Roman" pitchFamily="18" charset="0"/>
            </a:endParaRPr>
          </a:p>
          <a:p>
            <a:pPr algn="just">
              <a:lnSpc>
                <a:spcPct val="150000"/>
              </a:lnSpc>
              <a:buFont typeface="Wingdings" pitchFamily="2" charset="2"/>
              <a:buChar char="ü"/>
            </a:pPr>
            <a:r>
              <a:rPr lang="en-US" sz="2800" dirty="0" smtClean="0">
                <a:latin typeface="Times New Roman" pitchFamily="18" charset="0"/>
                <a:cs typeface="Times New Roman" pitchFamily="18" charset="0"/>
              </a:rPr>
              <a:t> Mutual evaluation shall nurture the ability to compare, analyze, and criticize.</a:t>
            </a:r>
            <a:endParaRPr lang="ru-RU" sz="2800" dirty="0" smtClean="0">
              <a:latin typeface="Times New Roman" pitchFamily="18" charset="0"/>
              <a:cs typeface="Times New Roman" pitchFamily="18" charset="0"/>
            </a:endParaRPr>
          </a:p>
          <a:p>
            <a:endParaRPr lang="ru-RU" dirty="0"/>
          </a:p>
        </p:txBody>
      </p:sp>
      <p:pic>
        <p:nvPicPr>
          <p:cNvPr id="4" name="Picture 2" descr="F:\ФЛЕШКА 30.05.2019\2018-2019\ТИЖДЕНЬ АНГЛІЙСЬКОЇ\на сайт\IMG_20181112_140217.jpg"/>
          <p:cNvPicPr>
            <a:picLocks noChangeAspect="1" noChangeArrowheads="1"/>
          </p:cNvPicPr>
          <p:nvPr/>
        </p:nvPicPr>
        <p:blipFill>
          <a:blip r:embed="rId2" cstate="print"/>
          <a:srcRect/>
          <a:stretch>
            <a:fillRect/>
          </a:stretch>
        </p:blipFill>
        <p:spPr bwMode="auto">
          <a:xfrm>
            <a:off x="6228184" y="1844824"/>
            <a:ext cx="2304256" cy="1728192"/>
          </a:xfrm>
          <a:prstGeom prst="rect">
            <a:avLst/>
          </a:prstGeom>
          <a:noFill/>
        </p:spPr>
      </p:pic>
      <p:pic>
        <p:nvPicPr>
          <p:cNvPr id="5" name="Picture 3" descr="C:\Users\Ирина\Desktop\СЕМІНАР ПРЕЗЕНТАЦІЯ\ЗАОЧНА ПОДОРОЖ\IMG_20181114_135906.jpg"/>
          <p:cNvPicPr>
            <a:picLocks noChangeAspect="1" noChangeArrowheads="1"/>
          </p:cNvPicPr>
          <p:nvPr/>
        </p:nvPicPr>
        <p:blipFill>
          <a:blip r:embed="rId3" cstate="print"/>
          <a:srcRect/>
          <a:stretch>
            <a:fillRect/>
          </a:stretch>
        </p:blipFill>
        <p:spPr bwMode="auto">
          <a:xfrm>
            <a:off x="6228184" y="4365104"/>
            <a:ext cx="2494584" cy="1870938"/>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0" y="404664"/>
            <a:ext cx="8712968" cy="4525963"/>
          </a:xfrm>
        </p:spPr>
        <p:txBody>
          <a:bodyPr/>
          <a:lstStyle/>
          <a:p>
            <a:pPr algn="just">
              <a:lnSpc>
                <a:spcPct val="150000"/>
              </a:lnSpc>
              <a:buNone/>
            </a:pPr>
            <a:r>
              <a:rPr lang="en-US" sz="2400" dirty="0" smtClean="0">
                <a:latin typeface="Times New Roman" pitchFamily="18" charset="0"/>
                <a:cs typeface="Times New Roman" pitchFamily="18" charset="0"/>
              </a:rPr>
              <a:t>     Across lines shall represent means of integrating key and subject specific competencies, their purpose shall be to "focus" the teachers’ attention and efforts on achieving a vital for a student and the community goal, to express key competences. </a:t>
            </a:r>
            <a:endParaRPr lang="ru-RU" sz="2400" dirty="0" smtClean="0">
              <a:latin typeface="Times New Roman" pitchFamily="18" charset="0"/>
              <a:cs typeface="Times New Roman" pitchFamily="18" charset="0"/>
            </a:endParaRPr>
          </a:p>
          <a:p>
            <a:endParaRPr lang="ru-RU" dirty="0"/>
          </a:p>
        </p:txBody>
      </p:sp>
      <p:pic>
        <p:nvPicPr>
          <p:cNvPr id="4" name="Picture 3" descr="G:\фото робота 2019 червень\ФОТКИ 32\IMG-8f6f5acfe98bbbeb9d7814f166474d9d-V.jpg"/>
          <p:cNvPicPr>
            <a:picLocks noChangeAspect="1" noChangeArrowheads="1"/>
          </p:cNvPicPr>
          <p:nvPr/>
        </p:nvPicPr>
        <p:blipFill>
          <a:blip r:embed="rId2" cstate="print"/>
          <a:srcRect b="9991"/>
          <a:stretch>
            <a:fillRect/>
          </a:stretch>
        </p:blipFill>
        <p:spPr bwMode="auto">
          <a:xfrm>
            <a:off x="1907704" y="2852936"/>
            <a:ext cx="5400600" cy="36457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sz="3600" b="1" dirty="0" smtClean="0">
                <a:latin typeface="Times New Roman" pitchFamily="18" charset="0"/>
                <a:cs typeface="Times New Roman" pitchFamily="18" charset="0"/>
              </a:rPr>
              <a:t>REFERENCES:</a:t>
            </a:r>
            <a:r>
              <a:rPr lang="ru-RU" b="1" dirty="0" smtClean="0"/>
              <a:t/>
            </a:r>
            <a:br>
              <a:rPr lang="ru-RU" b="1" dirty="0" smtClean="0"/>
            </a:br>
            <a:endParaRPr lang="ru-RU" b="1" dirty="0"/>
          </a:p>
        </p:txBody>
      </p:sp>
      <p:sp>
        <p:nvSpPr>
          <p:cNvPr id="3" name="Місце для вмісту 2"/>
          <p:cNvSpPr>
            <a:spLocks noGrp="1"/>
          </p:cNvSpPr>
          <p:nvPr>
            <p:ph idx="1"/>
          </p:nvPr>
        </p:nvSpPr>
        <p:spPr>
          <a:xfrm>
            <a:off x="467544" y="1196752"/>
            <a:ext cx="8229600" cy="5257800"/>
          </a:xfrm>
        </p:spPr>
        <p:txBody>
          <a:bodyPr>
            <a:normAutofit/>
          </a:bodyPr>
          <a:lstStyle/>
          <a:p>
            <a:pPr marL="514350" indent="-514350">
              <a:lnSpc>
                <a:spcPct val="150000"/>
              </a:lnSpc>
              <a:buAutoNum type="arabicPeriod"/>
            </a:pPr>
            <a:r>
              <a:rPr lang="en-US" sz="2400" dirty="0" smtClean="0">
                <a:latin typeface="Times New Roman" pitchFamily="18" charset="0"/>
                <a:cs typeface="Times New Roman" pitchFamily="18" charset="0"/>
                <a:hlinkClick r:id="rId2"/>
              </a:rPr>
              <a:t>https://mon.gov.ua/ua/osvita/zagalna-serednya-osvita/navchalni-programi/naskrizni-zmistovi-liniyi</a:t>
            </a:r>
            <a:endParaRPr lang="uk-UA" sz="2400" dirty="0" smtClean="0">
              <a:latin typeface="Times New Roman" pitchFamily="18" charset="0"/>
              <a:cs typeface="Times New Roman" pitchFamily="18" charset="0"/>
            </a:endParaRPr>
          </a:p>
          <a:p>
            <a:pPr marL="514350" indent="-514350">
              <a:lnSpc>
                <a:spcPct val="150000"/>
              </a:lnSpc>
              <a:buAutoNum type="arabicPeriod"/>
            </a:pPr>
            <a:r>
              <a:rPr lang="en-US" sz="2400" dirty="0" smtClean="0">
                <a:latin typeface="Times New Roman" pitchFamily="18" charset="0"/>
                <a:cs typeface="Times New Roman" pitchFamily="18" charset="0"/>
                <a:hlinkClick r:id="rId3"/>
              </a:rPr>
              <a:t>http://ukr.theewc.org/Content/What-we-do/Demokratichna-shkola/Gromadyans-ka-vidpovidal-nist</a:t>
            </a:r>
            <a:endParaRPr lang="uk-UA" sz="2400" dirty="0" smtClean="0">
              <a:latin typeface="Times New Roman" pitchFamily="18" charset="0"/>
              <a:cs typeface="Times New Roman" pitchFamily="18" charset="0"/>
            </a:endParaRPr>
          </a:p>
          <a:p>
            <a:pPr marL="514350" indent="-514350">
              <a:lnSpc>
                <a:spcPct val="150000"/>
              </a:lnSpc>
              <a:buAutoNum type="arabicPeriod"/>
            </a:pPr>
            <a:r>
              <a:rPr lang="en-US" sz="2400" dirty="0" smtClean="0">
                <a:latin typeface="Times New Roman" pitchFamily="18" charset="0"/>
                <a:cs typeface="Times New Roman" pitchFamily="18" charset="0"/>
                <a:hlinkClick r:id="rId4"/>
              </a:rPr>
              <a:t>https://www.coe.int/en/web/edc/publications</a:t>
            </a:r>
            <a:endParaRPr lang="uk-UA" sz="2400" dirty="0" smtClean="0">
              <a:latin typeface="Times New Roman" pitchFamily="18" charset="0"/>
              <a:cs typeface="Times New Roman" pitchFamily="18" charset="0"/>
            </a:endParaRPr>
          </a:p>
          <a:p>
            <a:pPr marL="514350" indent="-514350">
              <a:lnSpc>
                <a:spcPct val="150000"/>
              </a:lnSpc>
              <a:buAutoNum type="arabicPeriod"/>
            </a:pPr>
            <a:r>
              <a:rPr lang="en-US" sz="2400" dirty="0" smtClean="0">
                <a:latin typeface="Times New Roman" pitchFamily="18" charset="0"/>
                <a:cs typeface="Times New Roman" pitchFamily="18" charset="0"/>
                <a:hlinkClick r:id="rId5"/>
              </a:rPr>
              <a:t>https://www.coe.int/en/web/no-hate-campaign</a:t>
            </a:r>
            <a:endParaRPr lang="ru-RU" sz="2400" dirty="0" smtClean="0">
              <a:latin typeface="Times New Roman" pitchFamily="18" charset="0"/>
              <a:cs typeface="Times New Roman" pitchFamily="18" charset="0"/>
            </a:endParaRPr>
          </a:p>
          <a:p>
            <a:pPr marL="514350" indent="-514350">
              <a:lnSpc>
                <a:spcPct val="150000"/>
              </a:lnSpc>
              <a:buAutoNum type="arabicPeriod"/>
            </a:pPr>
            <a:r>
              <a:rPr lang="en-US" sz="2400" dirty="0" smtClean="0">
                <a:latin typeface="Times New Roman" pitchFamily="18" charset="0"/>
                <a:cs typeface="Times New Roman" pitchFamily="18" charset="0"/>
                <a:hlinkClick r:id="rId6"/>
              </a:rPr>
              <a:t>www.libra-terra.com.ua</a:t>
            </a:r>
            <a:endParaRPr lang="uk-UA" sz="2400" dirty="0" smtClean="0">
              <a:latin typeface="Times New Roman" pitchFamily="18" charset="0"/>
              <a:cs typeface="Times New Roman" pitchFamily="18" charset="0"/>
            </a:endParaRPr>
          </a:p>
          <a:p>
            <a:pPr marL="514350" indent="-514350">
              <a:lnSpc>
                <a:spcPct val="150000"/>
              </a:lnSpc>
              <a:buAutoNum type="arabicPeriod" startAt="6"/>
            </a:pPr>
            <a:r>
              <a:rPr lang="en-US" sz="2400" dirty="0" smtClean="0">
                <a:latin typeface="Times New Roman" pitchFamily="18" charset="0"/>
                <a:cs typeface="Times New Roman" pitchFamily="18" charset="0"/>
                <a:hlinkClick r:id="rId7"/>
              </a:rPr>
              <a:t>http://journal.osnova.com.ua/article/69394</a:t>
            </a:r>
            <a:endParaRPr lang="uk-UA" sz="2400" dirty="0" smtClean="0">
              <a:latin typeface="Times New Roman" pitchFamily="18" charset="0"/>
              <a:cs typeface="Times New Roman" pitchFamily="18" charset="0"/>
            </a:endParaRPr>
          </a:p>
          <a:p>
            <a:pPr marL="514350" indent="-514350">
              <a:lnSpc>
                <a:spcPct val="150000"/>
              </a:lnSpc>
              <a:buAutoNum type="arabicPeriod" startAt="6"/>
            </a:pP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384</TotalTime>
  <Words>454</Words>
  <Application>Microsoft Office PowerPoint</Application>
  <PresentationFormat>Екран (4:3)</PresentationFormat>
  <Paragraphs>40</Paragraphs>
  <Slides>14</Slides>
  <Notes>0</Notes>
  <HiddenSlides>0</HiddenSlides>
  <MMClips>0</MMClips>
  <ScaleCrop>false</ScaleCrop>
  <HeadingPairs>
    <vt:vector size="4" baseType="variant">
      <vt:variant>
        <vt:lpstr>Тема</vt:lpstr>
      </vt:variant>
      <vt:variant>
        <vt:i4>1</vt:i4>
      </vt:variant>
      <vt:variant>
        <vt:lpstr>Заголовки слайдів</vt:lpstr>
      </vt:variant>
      <vt:variant>
        <vt:i4>14</vt:i4>
      </vt:variant>
    </vt:vector>
  </HeadingPairs>
  <TitlesOfParts>
    <vt:vector size="15" baseType="lpstr">
      <vt:lpstr>Тема Office</vt:lpstr>
      <vt:lpstr>INTEGRATED  SEMANTIC  LINES  AT  THE  ENGLISH  LESSONS </vt:lpstr>
      <vt:lpstr> The defining priorities of the content of modern school foreign language education shall be its focus on competent, communicative, active, personally oriented, and culturological learning paradigms.   They shall be ensured by the unity of subject, procedural and emotional-value components and be based on the foreign language mastering ideas in the intercultural education context, which implies the interconnected mastering the language and culture of the people it communicates. </vt:lpstr>
      <vt:lpstr>Слайд 3</vt:lpstr>
      <vt:lpstr>"ENVIRONMENTAL SECURITY  AND SUSTAINABLE DEVELOPMENT"</vt:lpstr>
      <vt:lpstr>"ENVIRONMENTAL SECURITY  AND SUSTAINABLE DEVELOPMENT"</vt:lpstr>
      <vt:lpstr>"CIVIC RESPONSIBILITY"</vt:lpstr>
      <vt:lpstr>The "Health and Safety" across semantic line implementation shall be aimed at adolescents’ health maintenance. It shall mean a rational, healthy nutrition, healthy lifestyle and safe behavior.  The topics "Food", "Sport", "Health", "Internet" and "Leisure", in the study of which I practice interesting forms of work, active methods and relaxation minutes, can be used to implement this semantic line.    </vt:lpstr>
      <vt:lpstr>"ENTREPRENEURSHIP  AND FINANCIAL   LITERACY"</vt:lpstr>
      <vt:lpstr>"ENTREPRENEURSHIP  AND FINANCIAL  LITERACY"</vt:lpstr>
      <vt:lpstr>THE ACROSS SEMANTIC LINES  SHALL BE IMPLEMENTED THROUGH THE FORMS OF WORK AS FOLLOWS:  </vt:lpstr>
      <vt:lpstr>THE ACROSS SEMANTIC LINES  SHALL BE IMPLEMENTED THROUGH  THE FORMS OF WORK AS FOLLOWS: </vt:lpstr>
      <vt:lpstr>THE ACROSS SEMANTIC LINES  SHALL BE IMPLEMENTED THROUGH  THE FORMS OF WORK AS FOLLOWS:</vt:lpstr>
      <vt:lpstr>Слайд 13</vt:lpstr>
      <vt:lpstr>REFERENCES: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Ирина</dc:creator>
  <cp:lastModifiedBy>Ирина</cp:lastModifiedBy>
  <cp:revision>43</cp:revision>
  <dcterms:created xsi:type="dcterms:W3CDTF">2019-11-04T11:02:31Z</dcterms:created>
  <dcterms:modified xsi:type="dcterms:W3CDTF">2019-12-07T06:39:48Z</dcterms:modified>
</cp:coreProperties>
</file>