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1"/>
  </p:notesMasterIdLst>
  <p:sldIdLst>
    <p:sldId id="256" r:id="rId2"/>
    <p:sldId id="257" r:id="rId3"/>
    <p:sldId id="258" r:id="rId4"/>
    <p:sldId id="259" r:id="rId5"/>
    <p:sldId id="283" r:id="rId6"/>
    <p:sldId id="284" r:id="rId7"/>
    <p:sldId id="285" r:id="rId8"/>
    <p:sldId id="286" r:id="rId9"/>
    <p:sldId id="287" r:id="rId10"/>
    <p:sldId id="288" r:id="rId11"/>
    <p:sldId id="289" r:id="rId12"/>
    <p:sldId id="290" r:id="rId13"/>
    <p:sldId id="291" r:id="rId14"/>
    <p:sldId id="260" r:id="rId15"/>
    <p:sldId id="294" r:id="rId16"/>
    <p:sldId id="293" r:id="rId17"/>
    <p:sldId id="292" r:id="rId18"/>
    <p:sldId id="296" r:id="rId19"/>
    <p:sldId id="295" r:id="rId20"/>
    <p:sldId id="263" r:id="rId21"/>
    <p:sldId id="265" r:id="rId22"/>
    <p:sldId id="266" r:id="rId23"/>
    <p:sldId id="267" r:id="rId24"/>
    <p:sldId id="268" r:id="rId25"/>
    <p:sldId id="269" r:id="rId26"/>
    <p:sldId id="270" r:id="rId27"/>
    <p:sldId id="271" r:id="rId28"/>
    <p:sldId id="272" r:id="rId29"/>
    <p:sldId id="273" r:id="rId30"/>
    <p:sldId id="274" r:id="rId31"/>
    <p:sldId id="275" r:id="rId32"/>
    <p:sldId id="297" r:id="rId33"/>
    <p:sldId id="276" r:id="rId34"/>
    <p:sldId id="277" r:id="rId35"/>
    <p:sldId id="298" r:id="rId36"/>
    <p:sldId id="278" r:id="rId37"/>
    <p:sldId id="279" r:id="rId38"/>
    <p:sldId id="280" r:id="rId39"/>
    <p:sldId id="281" r:id="rId4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3907" autoAdjust="0"/>
  </p:normalViewPr>
  <p:slideViewPr>
    <p:cSldViewPr>
      <p:cViewPr varScale="1">
        <p:scale>
          <a:sx n="68" d="100"/>
          <a:sy n="68" d="100"/>
        </p:scale>
        <p:origin x="-1446" y="-13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158895-D6E6-4D55-B833-B55FE5E49DED}" type="datetimeFigureOut">
              <a:rPr lang="ru-RU" smtClean="0"/>
              <a:pPr/>
              <a:t>24.03.2016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CC7C54-3FC1-4FE8-B972-FF70001BCD44}"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0CC7C54-3FC1-4FE8-B972-FF70001BCD44}"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5B106E36-FD25-4E2D-B0AA-010F637433A0}" type="datetimeFigureOut">
              <a:rPr lang="ru-RU" smtClean="0"/>
              <a:pPr/>
              <a:t>24.03.2016</a:t>
            </a:fld>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5B106E36-FD25-4E2D-B0AA-010F637433A0}" type="datetimeFigureOut">
              <a:rPr lang="ru-RU" smtClean="0"/>
              <a:pPr/>
              <a:t>24.03.2016</a:t>
            </a:fld>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fld id="{5B106E36-FD25-4E2D-B0AA-010F637433A0}" type="datetimeFigureOut">
              <a:rPr lang="ru-RU" smtClean="0"/>
              <a:pPr/>
              <a:t>24.03.2016</a:t>
            </a:fld>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p>
        </p:txBody>
      </p:sp>
      <p:sp>
        <p:nvSpPr>
          <p:cNvPr id="6" name="Номер слайда 5"/>
          <p:cNvSpPr>
            <a:spLocks noGrp="1"/>
          </p:cNvSpPr>
          <p:nvPr>
            <p:ph type="sldNum" sz="quarter" idx="12"/>
          </p:nvPr>
        </p:nvSpPr>
        <p:spPr>
          <a:xfrm>
            <a:off x="8451056" y="809624"/>
            <a:ext cx="502920" cy="300831"/>
          </a:xfrm>
        </p:spPr>
        <p:txBody>
          <a:bodyPr/>
          <a:lstStyle/>
          <a:p>
            <a:fld id="{725C68B6-61C2-468F-89AB-4B9F7531AA68}" type="slidenum">
              <a:rPr lang="ru-RU" smtClean="0"/>
              <a:pPr/>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5B106E36-FD25-4E2D-B0AA-010F637433A0}" type="datetimeFigureOut">
              <a:rPr lang="ru-RU" smtClean="0"/>
              <a:pPr/>
              <a:t>24.03.2016</a:t>
            </a:fld>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p>
        </p:txBody>
      </p:sp>
      <p:sp>
        <p:nvSpPr>
          <p:cNvPr id="7" name="Номер слайда 6"/>
          <p:cNvSpPr>
            <a:spLocks noGrp="1"/>
          </p:cNvSpPr>
          <p:nvPr>
            <p:ph type="sldNum" sz="quarter" idx="12"/>
          </p:nvPr>
        </p:nvSpPr>
        <p:spPr>
          <a:xfrm>
            <a:off x="7589520" y="6480969"/>
            <a:ext cx="502920" cy="301752"/>
          </a:xfrm>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5B106E36-FD25-4E2D-B0AA-010F637433A0}" type="datetimeFigureOut">
              <a:rPr lang="ru-RU" smtClean="0"/>
              <a:pPr/>
              <a:t>24.03.2016</a:t>
            </a:fld>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24.03.2016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5B106E36-FD25-4E2D-B0AA-010F637433A0}" type="datetimeFigureOut">
              <a:rPr lang="ru-RU" smtClean="0"/>
              <a:pPr/>
              <a:t>24.03.2016</a:t>
            </a:fld>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p>
        </p:txBody>
      </p:sp>
      <p:sp>
        <p:nvSpPr>
          <p:cNvPr id="4" name="Номер слайда 3"/>
          <p:cNvSpPr>
            <a:spLocks noGrp="1"/>
          </p:cNvSpPr>
          <p:nvPr>
            <p:ph type="sldNum" sz="quarter" idx="12"/>
          </p:nvPr>
        </p:nvSpPr>
        <p:spPr>
          <a:xfrm>
            <a:off x="7589520" y="6480969"/>
            <a:ext cx="502920" cy="301752"/>
          </a:xfrm>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5B106E36-FD25-4E2D-B0AA-010F637433A0}" type="datetimeFigureOut">
              <a:rPr lang="ru-RU" smtClean="0"/>
              <a:pPr/>
              <a:t>24.03.2016</a:t>
            </a:fld>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5B106E36-FD25-4E2D-B0AA-010F637433A0}" type="datetimeFigureOut">
              <a:rPr lang="ru-RU" smtClean="0"/>
              <a:pPr/>
              <a:t>24.03.2016</a:t>
            </a:fld>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B106E36-FD25-4E2D-B0AA-010F637433A0}" type="datetimeFigureOut">
              <a:rPr lang="ru-RU" smtClean="0"/>
              <a:pPr/>
              <a:t>24.03.2016</a:t>
            </a:fld>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1043;&#1072;&#1087;&#1086;&#1085;\Desktop\6%20&#1082;&#1083;&#1072;&#1089;\6%20&#1072;&#1091;&#1076;&#1110;&#1086;%20&#1082;&#1072;&#1088;&#1087;&#1102;&#1082;\Track24.mp3"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1043;&#1072;&#1087;&#1086;&#1085;\Desktop\6%20&#1082;&#1083;&#1072;&#1089;\6%20&#1072;&#1091;&#1076;&#1110;&#1086;%20&#1082;&#1072;&#1088;&#1087;&#1102;&#1082;\Track25.mp3"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slideLayout" Target="../slideLayouts/slideLayout2.xml"/><Relationship Id="rId1" Type="http://schemas.openxmlformats.org/officeDocument/2006/relationships/video" Target="file:///C:\Users\&#1043;&#1072;&#1087;&#1086;&#1085;\Downloads\This%20is%20Great%20Britain%20-%20Shopping.mp4"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slideLayout" Target="../slideLayouts/slideLayout2.xml"/><Relationship Id="rId1" Type="http://schemas.openxmlformats.org/officeDocument/2006/relationships/video" Target="file:///C:\Users\&#1043;&#1072;&#1087;&#1086;&#1085;\Downloads\Hamleys%20Toys%20Store%20-%20London%202011.mp4"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Layout" Target="../slideLayouts/slideLayout2.xml"/><Relationship Id="rId1" Type="http://schemas.openxmlformats.org/officeDocument/2006/relationships/audio" Target="file:///C:\Users\&#1043;&#1072;&#1087;&#1086;&#1085;\Desktop\6%20&#1082;&#1083;&#1072;&#1089;\6%20&#1072;&#1091;&#1076;&#1110;&#1086;%20&#1082;&#1072;&#1088;&#1087;&#1102;&#1082;\Track26.mp3" TargetMode="External"/><Relationship Id="rId4" Type="http://schemas.openxmlformats.org/officeDocument/2006/relationships/image" Target="../media/image7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1043;&#1072;&#1087;&#1086;&#1085;\Desktop\6%20&#1082;&#1083;&#1072;&#1089;\6%20&#1072;&#1091;&#1076;&#1110;&#1086;%20&#1082;&#1072;&#1088;&#1087;&#1102;&#1082;\Track29.mp3"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Гапон\Desktop\gettyimages-135445029-e1441820894403.jpg"/>
          <p:cNvPicPr>
            <a:picLocks noChangeAspect="1" noChangeArrowheads="1"/>
          </p:cNvPicPr>
          <p:nvPr/>
        </p:nvPicPr>
        <p:blipFill>
          <a:blip r:embed="rId3"/>
          <a:srcRect/>
          <a:stretch>
            <a:fillRect/>
          </a:stretch>
        </p:blipFill>
        <p:spPr bwMode="auto">
          <a:xfrm>
            <a:off x="0" y="0"/>
            <a:ext cx="9144000" cy="7858108"/>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0" y="357166"/>
            <a:ext cx="9144000" cy="2123658"/>
          </a:xfrm>
          <a:prstGeom prst="rect">
            <a:avLst/>
          </a:prstGeom>
          <a:noFill/>
          <a:ln>
            <a:noFill/>
          </a:ln>
          <a:scene3d>
            <a:camera prst="orthographicFront"/>
            <a:lightRig rig="threePt" dir="t"/>
          </a:scene3d>
          <a:sp3d>
            <a:bevelT/>
          </a:sp3d>
        </p:spPr>
        <p:txBody>
          <a:bodyPr wrap="square" rtlCol="0">
            <a:spAutoFit/>
            <a:sp3d extrusionH="57150">
              <a:bevelT w="38100" h="38100"/>
            </a:sp3d>
          </a:bodyPr>
          <a:lstStyle/>
          <a:p>
            <a:pPr algn="ctr"/>
            <a:r>
              <a:rPr lang="en-US" b="1" dirty="0" smtClean="0">
                <a:ln w="17780" cmpd="sng">
                  <a:solidFill>
                    <a:srgbClr val="FFFFFF"/>
                  </a:solidFill>
                  <a:prstDash val="solid"/>
                  <a:miter lim="800000"/>
                </a:ln>
                <a:solidFill>
                  <a:schemeClr val="tx1">
                    <a:lumMod val="95000"/>
                    <a:lumOff val="5000"/>
                  </a:schemeClr>
                </a:solidFill>
              </a:rPr>
              <a:t> </a:t>
            </a:r>
            <a:r>
              <a:rPr lang="en-US" sz="4400" b="1" dirty="0" smtClean="0">
                <a:ln w="17780" cmpd="sng">
                  <a:solidFill>
                    <a:srgbClr val="FFFFFF"/>
                  </a:solidFill>
                  <a:prstDash val="solid"/>
                  <a:miter lim="800000"/>
                </a:ln>
                <a:solidFill>
                  <a:srgbClr val="00B050"/>
                </a:solidFill>
                <a:latin typeface="Arial Black" pitchFamily="34" charset="0"/>
              </a:rPr>
              <a:t>Shops and Shopping . Going shopping in Britain.</a:t>
            </a:r>
            <a:endParaRPr lang="ru-RU" sz="4400" b="1" dirty="0" smtClean="0">
              <a:ln w="17780" cmpd="sng">
                <a:solidFill>
                  <a:srgbClr val="FFFFFF"/>
                </a:solidFill>
                <a:prstDash val="solid"/>
                <a:miter lim="800000"/>
              </a:ln>
              <a:solidFill>
                <a:srgbClr val="00B050"/>
              </a:solidFill>
              <a:latin typeface="Arial Black" pitchFamily="34" charset="0"/>
            </a:endParaRPr>
          </a:p>
          <a:p>
            <a:pPr algn="ctr"/>
            <a:endParaRPr lang="ru-RU" sz="4400" dirty="0">
              <a:solidFill>
                <a:srgbClr val="FF0000"/>
              </a:solidFill>
            </a:endParaRPr>
          </a:p>
        </p:txBody>
      </p:sp>
      <p:sp>
        <p:nvSpPr>
          <p:cNvPr id="7" name="TextBox 6"/>
          <p:cNvSpPr txBox="1"/>
          <p:nvPr/>
        </p:nvSpPr>
        <p:spPr>
          <a:xfrm>
            <a:off x="0" y="2428868"/>
            <a:ext cx="9144000" cy="5109091"/>
          </a:xfrm>
          <a:prstGeom prst="rect">
            <a:avLst/>
          </a:prstGeom>
          <a:noFill/>
        </p:spPr>
        <p:txBody>
          <a:bodyPr wrap="square" rtlCol="0">
            <a:spAutoFit/>
            <a:scene3d>
              <a:camera prst="orthographicFront"/>
              <a:lightRig rig="threePt" dir="t"/>
            </a:scene3d>
            <a:sp3d extrusionH="57150">
              <a:bevelT w="38100" h="38100"/>
            </a:sp3d>
          </a:bodyPr>
          <a:lstStyle/>
          <a:p>
            <a:pPr algn="just"/>
            <a:r>
              <a:rPr lang="en-US" sz="4400" b="1" dirty="0" smtClean="0">
                <a:effectLst>
                  <a:outerShdw blurRad="38100" dist="38100" dir="2700000" algn="tl">
                    <a:srgbClr val="000000">
                      <a:alpha val="43137"/>
                    </a:srgbClr>
                  </a:outerShdw>
                </a:effectLst>
              </a:rPr>
              <a:t> </a:t>
            </a:r>
            <a:r>
              <a:rPr lang="en-US" sz="4400" b="1" dirty="0" smtClean="0">
                <a:solidFill>
                  <a:srgbClr val="00B050"/>
                </a:solidFill>
                <a:effectLst>
                  <a:outerShdw blurRad="38100" dist="38100" dir="2700000" algn="tl">
                    <a:srgbClr val="000000">
                      <a:alpha val="43137"/>
                    </a:srgbClr>
                  </a:outerShdw>
                </a:effectLst>
                <a:latin typeface="Arial Black" pitchFamily="34" charset="0"/>
              </a:rPr>
              <a:t>Making shopping makes me good</a:t>
            </a:r>
            <a:endParaRPr lang="ru-RU" sz="4400" b="1" dirty="0" smtClean="0">
              <a:solidFill>
                <a:srgbClr val="00B050"/>
              </a:solidFill>
              <a:effectLst>
                <a:outerShdw blurRad="38100" dist="38100" dir="2700000" algn="tl">
                  <a:srgbClr val="000000">
                    <a:alpha val="43137"/>
                  </a:srgbClr>
                </a:outerShdw>
              </a:effectLst>
              <a:latin typeface="Arial Black" pitchFamily="34" charset="0"/>
            </a:endParaRPr>
          </a:p>
          <a:p>
            <a:pPr algn="just"/>
            <a:r>
              <a:rPr lang="en-US" sz="4400" b="1" dirty="0" smtClean="0">
                <a:solidFill>
                  <a:srgbClr val="00B050"/>
                </a:solidFill>
                <a:effectLst>
                  <a:outerShdw blurRad="38100" dist="38100" dir="2700000" algn="tl">
                    <a:srgbClr val="000000">
                      <a:alpha val="43137"/>
                    </a:srgbClr>
                  </a:outerShdw>
                </a:effectLst>
                <a:latin typeface="Arial Black" pitchFamily="34" charset="0"/>
              </a:rPr>
              <a:t>   Buying things and buying food</a:t>
            </a:r>
            <a:endParaRPr lang="ru-RU" sz="4400" b="1" dirty="0" smtClean="0">
              <a:solidFill>
                <a:srgbClr val="00B050"/>
              </a:solidFill>
              <a:effectLst>
                <a:outerShdw blurRad="38100" dist="38100" dir="2700000" algn="tl">
                  <a:srgbClr val="000000">
                    <a:alpha val="43137"/>
                  </a:srgbClr>
                </a:outerShdw>
              </a:effectLst>
              <a:latin typeface="Arial Black" pitchFamily="34" charset="0"/>
            </a:endParaRPr>
          </a:p>
          <a:p>
            <a:pPr algn="just"/>
            <a:r>
              <a:rPr lang="ru-RU" sz="4400" b="1" dirty="0" smtClean="0">
                <a:solidFill>
                  <a:srgbClr val="00B050"/>
                </a:solidFill>
                <a:effectLst>
                  <a:outerShdw blurRad="38100" dist="38100" dir="2700000" algn="tl">
                    <a:srgbClr val="000000">
                      <a:alpha val="43137"/>
                    </a:srgbClr>
                  </a:outerShdw>
                </a:effectLst>
                <a:latin typeface="Arial Black" pitchFamily="34" charset="0"/>
              </a:rPr>
              <a:t> </a:t>
            </a:r>
            <a:r>
              <a:rPr lang="en-US" sz="4400" b="1" dirty="0" smtClean="0">
                <a:solidFill>
                  <a:srgbClr val="00B050"/>
                </a:solidFill>
                <a:effectLst>
                  <a:outerShdw blurRad="38100" dist="38100" dir="2700000" algn="tl">
                    <a:srgbClr val="000000">
                      <a:alpha val="43137"/>
                    </a:srgbClr>
                  </a:outerShdw>
                </a:effectLst>
                <a:latin typeface="Arial Black" pitchFamily="34" charset="0"/>
              </a:rPr>
              <a:t> </a:t>
            </a:r>
            <a:r>
              <a:rPr lang="ru-RU" sz="4400" b="1" dirty="0" smtClean="0">
                <a:solidFill>
                  <a:srgbClr val="00B050"/>
                </a:solidFill>
                <a:effectLst>
                  <a:outerShdw blurRad="38100" dist="38100" dir="2700000" algn="tl">
                    <a:srgbClr val="000000">
                      <a:alpha val="43137"/>
                    </a:srgbClr>
                  </a:outerShdw>
                </a:effectLst>
                <a:latin typeface="Arial Black" pitchFamily="34" charset="0"/>
              </a:rPr>
              <a:t> </a:t>
            </a:r>
            <a:r>
              <a:rPr lang="en-US" sz="4400" b="1" dirty="0" smtClean="0">
                <a:solidFill>
                  <a:srgbClr val="00B050"/>
                </a:solidFill>
                <a:effectLst>
                  <a:outerShdw blurRad="38100" dist="38100" dir="2700000" algn="tl">
                    <a:srgbClr val="000000">
                      <a:alpha val="43137"/>
                    </a:srgbClr>
                  </a:outerShdw>
                </a:effectLst>
                <a:latin typeface="Arial Black" pitchFamily="34" charset="0"/>
              </a:rPr>
              <a:t>Spending money every day</a:t>
            </a:r>
            <a:endParaRPr lang="ru-RU" sz="4400" b="1" dirty="0" smtClean="0">
              <a:solidFill>
                <a:srgbClr val="00B050"/>
              </a:solidFill>
              <a:effectLst>
                <a:outerShdw blurRad="38100" dist="38100" dir="2700000" algn="tl">
                  <a:srgbClr val="000000">
                    <a:alpha val="43137"/>
                  </a:srgbClr>
                </a:outerShdw>
              </a:effectLst>
              <a:latin typeface="Arial Black" pitchFamily="34" charset="0"/>
            </a:endParaRPr>
          </a:p>
          <a:p>
            <a:pPr algn="just"/>
            <a:r>
              <a:rPr lang="en-US" sz="4400" b="1" dirty="0" smtClean="0">
                <a:solidFill>
                  <a:srgbClr val="00B050"/>
                </a:solidFill>
                <a:effectLst>
                  <a:outerShdw blurRad="38100" dist="38100" dir="2700000" algn="tl">
                    <a:srgbClr val="000000">
                      <a:alpha val="43137"/>
                    </a:srgbClr>
                  </a:outerShdw>
                </a:effectLst>
                <a:latin typeface="Arial Black" pitchFamily="34" charset="0"/>
              </a:rPr>
              <a:t>   Shopping is the best you </a:t>
            </a:r>
            <a:r>
              <a:rPr lang="en-US" sz="4400" b="1" dirty="0" smtClean="0">
                <a:solidFill>
                  <a:srgbClr val="00B050"/>
                </a:solidFill>
                <a:effectLst>
                  <a:outerShdw blurRad="38100" dist="38100" dir="2700000" algn="tl">
                    <a:srgbClr val="000000">
                      <a:alpha val="43137"/>
                    </a:srgbClr>
                  </a:outerShdw>
                </a:effectLst>
              </a:rPr>
              <a:t>may</a:t>
            </a:r>
            <a:endParaRPr lang="ru-RU" sz="4400" b="1" dirty="0" smtClean="0">
              <a:solidFill>
                <a:srgbClr val="00B050"/>
              </a:solidFill>
              <a:effectLst>
                <a:outerShdw blurRad="38100" dist="38100" dir="2700000" algn="tl">
                  <a:srgbClr val="000000">
                    <a:alpha val="43137"/>
                  </a:srgbClr>
                </a:outerShdw>
              </a:effectLst>
            </a:endParaRPr>
          </a:p>
          <a:p>
            <a:endParaRPr lang="ru-RU" dirty="0"/>
          </a:p>
        </p:txBody>
      </p:sp>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0"/>
            <a:ext cx="8229600" cy="1417638"/>
          </a:xfrm>
        </p:spPr>
        <p:txBody>
          <a:bodyPr/>
          <a:lstStyle/>
          <a:p>
            <a:pPr algn="ctr"/>
            <a:r>
              <a:rPr lang="en-US" sz="6000" b="1" dirty="0">
                <a:solidFill>
                  <a:srgbClr val="FF0000"/>
                </a:solidFill>
                <a:latin typeface="Algerian" pitchFamily="82" charset="0"/>
              </a:rPr>
              <a:t>A GROCER`S</a:t>
            </a:r>
            <a:endParaRPr lang="ru-RU" sz="6000" b="1" dirty="0">
              <a:solidFill>
                <a:srgbClr val="FF0000"/>
              </a:solidFill>
            </a:endParaRPr>
          </a:p>
        </p:txBody>
      </p:sp>
      <p:pic>
        <p:nvPicPr>
          <p:cNvPr id="8197" name="Picture 5" descr="coffee container 20"/>
          <p:cNvPicPr>
            <a:picLocks noChangeAspect="1" noChangeArrowheads="1"/>
          </p:cNvPicPr>
          <p:nvPr/>
        </p:nvPicPr>
        <p:blipFill>
          <a:blip r:embed="rId2"/>
          <a:srcRect/>
          <a:stretch>
            <a:fillRect/>
          </a:stretch>
        </p:blipFill>
        <p:spPr bwMode="auto">
          <a:xfrm>
            <a:off x="7019925" y="1700213"/>
            <a:ext cx="1017588" cy="1800225"/>
          </a:xfrm>
          <a:prstGeom prst="rect">
            <a:avLst/>
          </a:prstGeom>
          <a:noFill/>
        </p:spPr>
      </p:pic>
      <p:pic>
        <p:nvPicPr>
          <p:cNvPr id="8198" name="Picture 6" descr="kitchen containers"/>
          <p:cNvPicPr>
            <a:picLocks noChangeAspect="1" noChangeArrowheads="1"/>
          </p:cNvPicPr>
          <p:nvPr/>
        </p:nvPicPr>
        <p:blipFill>
          <a:blip r:embed="rId3"/>
          <a:srcRect/>
          <a:stretch>
            <a:fillRect/>
          </a:stretch>
        </p:blipFill>
        <p:spPr bwMode="auto">
          <a:xfrm>
            <a:off x="1187450" y="1412875"/>
            <a:ext cx="4319588" cy="3167063"/>
          </a:xfrm>
          <a:prstGeom prst="rect">
            <a:avLst/>
          </a:prstGeom>
          <a:noFill/>
        </p:spPr>
      </p:pic>
      <p:pic>
        <p:nvPicPr>
          <p:cNvPr id="8199" name="Picture 7" descr="spaghetti pasta"/>
          <p:cNvPicPr>
            <a:picLocks noChangeAspect="1" noChangeArrowheads="1"/>
          </p:cNvPicPr>
          <p:nvPr/>
        </p:nvPicPr>
        <p:blipFill>
          <a:blip r:embed="rId4"/>
          <a:srcRect/>
          <a:stretch>
            <a:fillRect/>
          </a:stretch>
        </p:blipFill>
        <p:spPr bwMode="auto">
          <a:xfrm>
            <a:off x="900113" y="4149725"/>
            <a:ext cx="4359275" cy="2260600"/>
          </a:xfrm>
          <a:prstGeom prst="rect">
            <a:avLst/>
          </a:prstGeom>
          <a:noFill/>
        </p:spPr>
      </p:pic>
      <p:pic>
        <p:nvPicPr>
          <p:cNvPr id="8200" name="Picture 8" descr="chocolate bar 20"/>
          <p:cNvPicPr>
            <a:picLocks noChangeAspect="1" noChangeArrowheads="1"/>
          </p:cNvPicPr>
          <p:nvPr/>
        </p:nvPicPr>
        <p:blipFill>
          <a:blip r:embed="rId5"/>
          <a:srcRect/>
          <a:stretch>
            <a:fillRect/>
          </a:stretch>
        </p:blipFill>
        <p:spPr bwMode="auto">
          <a:xfrm>
            <a:off x="6372225" y="4076700"/>
            <a:ext cx="2197100" cy="1808163"/>
          </a:xfrm>
          <a:prstGeom prst="rect">
            <a:avLst/>
          </a:prstGeom>
          <a:noFill/>
        </p:spPr>
      </p:pic>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ppt_x</p:attrName>
                                        </p:attrNameLst>
                                      </p:cBhvr>
                                      <p:tavLst>
                                        <p:tav tm="0">
                                          <p:val>
                                            <p:strVal val="#ppt_x-.2"/>
                                          </p:val>
                                        </p:tav>
                                        <p:tav tm="100000">
                                          <p:val>
                                            <p:strVal val="#ppt_x"/>
                                          </p:val>
                                        </p:tav>
                                      </p:tavLst>
                                    </p:anim>
                                    <p:anim calcmode="lin" valueType="num">
                                      <p:cBhvr>
                                        <p:cTn id="8" dur="500" fill="hold"/>
                                        <p:tgtEl>
                                          <p:spTgt spid="8194"/>
                                        </p:tgtEl>
                                        <p:attrNameLst>
                                          <p:attrName>ppt_y</p:attrName>
                                        </p:attrNameLst>
                                      </p:cBhvr>
                                      <p:tavLst>
                                        <p:tav tm="0">
                                          <p:val>
                                            <p:strVal val="#ppt_y"/>
                                          </p:val>
                                        </p:tav>
                                        <p:tav tm="100000">
                                          <p:val>
                                            <p:strVal val="#ppt_y"/>
                                          </p:val>
                                        </p:tav>
                                      </p:tavLst>
                                    </p:anim>
                                    <p:animEffect transition="in" filter="wipe(right)" prLst="gradientSize: 0.1">
                                      <p:cBhvr>
                                        <p:cTn id="9" dur="500"/>
                                        <p:tgtEl>
                                          <p:spTgt spid="8194"/>
                                        </p:tgtEl>
                                      </p:cBhvr>
                                    </p:animEffect>
                                  </p:childTnLst>
                                </p:cTn>
                              </p:par>
                              <p:par>
                                <p:cTn id="10" presetID="21" presetClass="entr" presetSubtype="4" fill="hold" nodeType="withEffect">
                                  <p:stCondLst>
                                    <p:cond delay="0"/>
                                  </p:stCondLst>
                                  <p:childTnLst>
                                    <p:set>
                                      <p:cBhvr>
                                        <p:cTn id="11" dur="1" fill="hold">
                                          <p:stCondLst>
                                            <p:cond delay="0"/>
                                          </p:stCondLst>
                                        </p:cTn>
                                        <p:tgtEl>
                                          <p:spTgt spid="8197"/>
                                        </p:tgtEl>
                                        <p:attrNameLst>
                                          <p:attrName>style.visibility</p:attrName>
                                        </p:attrNameLst>
                                      </p:cBhvr>
                                      <p:to>
                                        <p:strVal val="visible"/>
                                      </p:to>
                                    </p:set>
                                    <p:animEffect transition="in" filter="wheel(4)">
                                      <p:cBhvr>
                                        <p:cTn id="12" dur="500"/>
                                        <p:tgtEl>
                                          <p:spTgt spid="8197"/>
                                        </p:tgtEl>
                                      </p:cBhvr>
                                    </p:animEffect>
                                  </p:childTnLst>
                                </p:cTn>
                              </p:par>
                              <p:par>
                                <p:cTn id="13" presetID="21" presetClass="entr" presetSubtype="4" fill="hold" nodeType="withEffect">
                                  <p:stCondLst>
                                    <p:cond delay="0"/>
                                  </p:stCondLst>
                                  <p:childTnLst>
                                    <p:set>
                                      <p:cBhvr>
                                        <p:cTn id="14" dur="1" fill="hold">
                                          <p:stCondLst>
                                            <p:cond delay="0"/>
                                          </p:stCondLst>
                                        </p:cTn>
                                        <p:tgtEl>
                                          <p:spTgt spid="8198"/>
                                        </p:tgtEl>
                                        <p:attrNameLst>
                                          <p:attrName>style.visibility</p:attrName>
                                        </p:attrNameLst>
                                      </p:cBhvr>
                                      <p:to>
                                        <p:strVal val="visible"/>
                                      </p:to>
                                    </p:set>
                                    <p:animEffect transition="in" filter="wheel(4)">
                                      <p:cBhvr>
                                        <p:cTn id="15" dur="500"/>
                                        <p:tgtEl>
                                          <p:spTgt spid="8198"/>
                                        </p:tgtEl>
                                      </p:cBhvr>
                                    </p:animEffect>
                                  </p:childTnLst>
                                </p:cTn>
                              </p:par>
                              <p:par>
                                <p:cTn id="16" presetID="21" presetClass="entr" presetSubtype="4" fill="hold" nodeType="withEffect">
                                  <p:stCondLst>
                                    <p:cond delay="0"/>
                                  </p:stCondLst>
                                  <p:childTnLst>
                                    <p:set>
                                      <p:cBhvr>
                                        <p:cTn id="17" dur="1" fill="hold">
                                          <p:stCondLst>
                                            <p:cond delay="0"/>
                                          </p:stCondLst>
                                        </p:cTn>
                                        <p:tgtEl>
                                          <p:spTgt spid="8199"/>
                                        </p:tgtEl>
                                        <p:attrNameLst>
                                          <p:attrName>style.visibility</p:attrName>
                                        </p:attrNameLst>
                                      </p:cBhvr>
                                      <p:to>
                                        <p:strVal val="visible"/>
                                      </p:to>
                                    </p:set>
                                    <p:animEffect transition="in" filter="wheel(4)">
                                      <p:cBhvr>
                                        <p:cTn id="18" dur="500"/>
                                        <p:tgtEl>
                                          <p:spTgt spid="8199"/>
                                        </p:tgtEl>
                                      </p:cBhvr>
                                    </p:animEffect>
                                  </p:childTnLst>
                                </p:cTn>
                              </p:par>
                              <p:par>
                                <p:cTn id="19" presetID="21" presetClass="entr" presetSubtype="4" fill="hold" nodeType="withEffect">
                                  <p:stCondLst>
                                    <p:cond delay="0"/>
                                  </p:stCondLst>
                                  <p:childTnLst>
                                    <p:set>
                                      <p:cBhvr>
                                        <p:cTn id="20" dur="1" fill="hold">
                                          <p:stCondLst>
                                            <p:cond delay="0"/>
                                          </p:stCondLst>
                                        </p:cTn>
                                        <p:tgtEl>
                                          <p:spTgt spid="8200"/>
                                        </p:tgtEl>
                                        <p:attrNameLst>
                                          <p:attrName>style.visibility</p:attrName>
                                        </p:attrNameLst>
                                      </p:cBhvr>
                                      <p:to>
                                        <p:strVal val="visible"/>
                                      </p:to>
                                    </p:set>
                                    <p:animEffect transition="in" filter="wheel(4)">
                                      <p:cBhvr>
                                        <p:cTn id="21" dur="500"/>
                                        <p:tgtEl>
                                          <p:spTgt spid="8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0"/>
            <a:ext cx="8229600" cy="1417638"/>
          </a:xfrm>
        </p:spPr>
        <p:txBody>
          <a:bodyPr/>
          <a:lstStyle/>
          <a:p>
            <a:pPr algn="ctr"/>
            <a:r>
              <a:rPr lang="en-US" sz="6000" b="1" dirty="0">
                <a:solidFill>
                  <a:srgbClr val="FF0000"/>
                </a:solidFill>
                <a:latin typeface="Algerian" pitchFamily="82" charset="0"/>
              </a:rPr>
              <a:t>A TOYSHOP</a:t>
            </a:r>
            <a:endParaRPr lang="ru-RU" sz="6000" b="1" dirty="0">
              <a:solidFill>
                <a:srgbClr val="FF0000"/>
              </a:solidFill>
            </a:endParaRPr>
          </a:p>
        </p:txBody>
      </p:sp>
      <p:pic>
        <p:nvPicPr>
          <p:cNvPr id="9220" name="Picture 4" descr="1994 Ford Mustang"/>
          <p:cNvPicPr>
            <a:picLocks noChangeAspect="1" noChangeArrowheads="1"/>
          </p:cNvPicPr>
          <p:nvPr/>
        </p:nvPicPr>
        <p:blipFill>
          <a:blip r:embed="rId2"/>
          <a:srcRect/>
          <a:stretch>
            <a:fillRect/>
          </a:stretch>
        </p:blipFill>
        <p:spPr bwMode="auto">
          <a:xfrm>
            <a:off x="4500563" y="2133600"/>
            <a:ext cx="2198687" cy="1081088"/>
          </a:xfrm>
          <a:prstGeom prst="rect">
            <a:avLst/>
          </a:prstGeom>
          <a:noFill/>
        </p:spPr>
      </p:pic>
      <p:pic>
        <p:nvPicPr>
          <p:cNvPr id="9221" name="Picture 5" descr="ball 6"/>
          <p:cNvPicPr>
            <a:picLocks noChangeAspect="1" noChangeArrowheads="1"/>
          </p:cNvPicPr>
          <p:nvPr/>
        </p:nvPicPr>
        <p:blipFill>
          <a:blip r:embed="rId3"/>
          <a:srcRect/>
          <a:stretch>
            <a:fillRect/>
          </a:stretch>
        </p:blipFill>
        <p:spPr bwMode="auto">
          <a:xfrm>
            <a:off x="7164388" y="3141663"/>
            <a:ext cx="1346200" cy="1368425"/>
          </a:xfrm>
          <a:prstGeom prst="rect">
            <a:avLst/>
          </a:prstGeom>
          <a:noFill/>
        </p:spPr>
      </p:pic>
      <p:pic>
        <p:nvPicPr>
          <p:cNvPr id="9224" name="Picture 8" descr="doll 73"/>
          <p:cNvPicPr>
            <a:picLocks noChangeAspect="1" noChangeArrowheads="1"/>
          </p:cNvPicPr>
          <p:nvPr/>
        </p:nvPicPr>
        <p:blipFill>
          <a:blip r:embed="rId4"/>
          <a:srcRect/>
          <a:stretch>
            <a:fillRect/>
          </a:stretch>
        </p:blipFill>
        <p:spPr bwMode="auto">
          <a:xfrm>
            <a:off x="539750" y="2636838"/>
            <a:ext cx="1292225" cy="2303462"/>
          </a:xfrm>
          <a:prstGeom prst="rect">
            <a:avLst/>
          </a:prstGeom>
          <a:noFill/>
        </p:spPr>
      </p:pic>
      <p:pic>
        <p:nvPicPr>
          <p:cNvPr id="9230" name="Picture 14" descr="mouse playing the fiddle"/>
          <p:cNvPicPr>
            <a:picLocks noChangeAspect="1" noChangeArrowheads="1"/>
          </p:cNvPicPr>
          <p:nvPr/>
        </p:nvPicPr>
        <p:blipFill>
          <a:blip r:embed="rId5"/>
          <a:srcRect/>
          <a:stretch>
            <a:fillRect/>
          </a:stretch>
        </p:blipFill>
        <p:spPr bwMode="auto">
          <a:xfrm>
            <a:off x="2195513" y="4076700"/>
            <a:ext cx="1684337" cy="1965325"/>
          </a:xfrm>
          <a:prstGeom prst="rect">
            <a:avLst/>
          </a:prstGeom>
          <a:noFill/>
        </p:spPr>
      </p:pic>
      <p:pic>
        <p:nvPicPr>
          <p:cNvPr id="9231" name="Picture 15" descr="plastic building blocks"/>
          <p:cNvPicPr>
            <a:picLocks noChangeAspect="1" noChangeArrowheads="1"/>
          </p:cNvPicPr>
          <p:nvPr/>
        </p:nvPicPr>
        <p:blipFill>
          <a:blip r:embed="rId6"/>
          <a:srcRect/>
          <a:stretch>
            <a:fillRect/>
          </a:stretch>
        </p:blipFill>
        <p:spPr bwMode="auto">
          <a:xfrm>
            <a:off x="4356100" y="4005263"/>
            <a:ext cx="2324100" cy="2324100"/>
          </a:xfrm>
          <a:prstGeom prst="rect">
            <a:avLst/>
          </a:prstGeom>
          <a:noFill/>
        </p:spPr>
      </p:pic>
      <p:pic>
        <p:nvPicPr>
          <p:cNvPr id="9234" name="Picture 18" descr="toy piano"/>
          <p:cNvPicPr>
            <a:picLocks noChangeAspect="1" noChangeArrowheads="1"/>
          </p:cNvPicPr>
          <p:nvPr/>
        </p:nvPicPr>
        <p:blipFill>
          <a:blip r:embed="rId7"/>
          <a:srcRect/>
          <a:stretch>
            <a:fillRect/>
          </a:stretch>
        </p:blipFill>
        <p:spPr bwMode="auto">
          <a:xfrm>
            <a:off x="2268538" y="2060575"/>
            <a:ext cx="1611312" cy="11858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ppt_x</p:attrName>
                                        </p:attrNameLst>
                                      </p:cBhvr>
                                      <p:tavLst>
                                        <p:tav tm="0">
                                          <p:val>
                                            <p:strVal val="#ppt_x-.2"/>
                                          </p:val>
                                        </p:tav>
                                        <p:tav tm="100000">
                                          <p:val>
                                            <p:strVal val="#ppt_x"/>
                                          </p:val>
                                        </p:tav>
                                      </p:tavLst>
                                    </p:anim>
                                    <p:anim calcmode="lin" valueType="num">
                                      <p:cBhvr>
                                        <p:cTn id="8" dur="500" fill="hold"/>
                                        <p:tgtEl>
                                          <p:spTgt spid="9218"/>
                                        </p:tgtEl>
                                        <p:attrNameLst>
                                          <p:attrName>ppt_y</p:attrName>
                                        </p:attrNameLst>
                                      </p:cBhvr>
                                      <p:tavLst>
                                        <p:tav tm="0">
                                          <p:val>
                                            <p:strVal val="#ppt_y"/>
                                          </p:val>
                                        </p:tav>
                                        <p:tav tm="100000">
                                          <p:val>
                                            <p:strVal val="#ppt_y"/>
                                          </p:val>
                                        </p:tav>
                                      </p:tavLst>
                                    </p:anim>
                                    <p:animEffect transition="in" filter="wipe(right)" prLst="gradientSize: 0.1">
                                      <p:cBhvr>
                                        <p:cTn id="9" dur="500"/>
                                        <p:tgtEl>
                                          <p:spTgt spid="9218"/>
                                        </p:tgtEl>
                                      </p:cBhvr>
                                    </p:animEffect>
                                  </p:childTnLst>
                                </p:cTn>
                              </p:par>
                              <p:par>
                                <p:cTn id="10" presetID="21" presetClass="entr" presetSubtype="4" fill="hold" nodeType="with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wheel(4)">
                                      <p:cBhvr>
                                        <p:cTn id="12" dur="500"/>
                                        <p:tgtEl>
                                          <p:spTgt spid="9220"/>
                                        </p:tgtEl>
                                      </p:cBhvr>
                                    </p:animEffect>
                                  </p:childTnLst>
                                </p:cTn>
                              </p:par>
                              <p:par>
                                <p:cTn id="13" presetID="21" presetClass="entr" presetSubtype="4" fill="hold" nodeType="withEffect">
                                  <p:stCondLst>
                                    <p:cond delay="0"/>
                                  </p:stCondLst>
                                  <p:childTnLst>
                                    <p:set>
                                      <p:cBhvr>
                                        <p:cTn id="14" dur="1" fill="hold">
                                          <p:stCondLst>
                                            <p:cond delay="0"/>
                                          </p:stCondLst>
                                        </p:cTn>
                                        <p:tgtEl>
                                          <p:spTgt spid="9221"/>
                                        </p:tgtEl>
                                        <p:attrNameLst>
                                          <p:attrName>style.visibility</p:attrName>
                                        </p:attrNameLst>
                                      </p:cBhvr>
                                      <p:to>
                                        <p:strVal val="visible"/>
                                      </p:to>
                                    </p:set>
                                    <p:animEffect transition="in" filter="wheel(4)">
                                      <p:cBhvr>
                                        <p:cTn id="15" dur="500"/>
                                        <p:tgtEl>
                                          <p:spTgt spid="9221"/>
                                        </p:tgtEl>
                                      </p:cBhvr>
                                    </p:animEffect>
                                  </p:childTnLst>
                                </p:cTn>
                              </p:par>
                              <p:par>
                                <p:cTn id="16" presetID="21" presetClass="entr" presetSubtype="4" fill="hold" nodeType="withEffect">
                                  <p:stCondLst>
                                    <p:cond delay="0"/>
                                  </p:stCondLst>
                                  <p:childTnLst>
                                    <p:set>
                                      <p:cBhvr>
                                        <p:cTn id="17" dur="1" fill="hold">
                                          <p:stCondLst>
                                            <p:cond delay="0"/>
                                          </p:stCondLst>
                                        </p:cTn>
                                        <p:tgtEl>
                                          <p:spTgt spid="9224"/>
                                        </p:tgtEl>
                                        <p:attrNameLst>
                                          <p:attrName>style.visibility</p:attrName>
                                        </p:attrNameLst>
                                      </p:cBhvr>
                                      <p:to>
                                        <p:strVal val="visible"/>
                                      </p:to>
                                    </p:set>
                                    <p:animEffect transition="in" filter="wheel(4)">
                                      <p:cBhvr>
                                        <p:cTn id="18" dur="500"/>
                                        <p:tgtEl>
                                          <p:spTgt spid="9224"/>
                                        </p:tgtEl>
                                      </p:cBhvr>
                                    </p:animEffect>
                                  </p:childTnLst>
                                </p:cTn>
                              </p:par>
                              <p:par>
                                <p:cTn id="19" presetID="21" presetClass="entr" presetSubtype="4" fill="hold" nodeType="withEffect">
                                  <p:stCondLst>
                                    <p:cond delay="0"/>
                                  </p:stCondLst>
                                  <p:childTnLst>
                                    <p:set>
                                      <p:cBhvr>
                                        <p:cTn id="20" dur="1" fill="hold">
                                          <p:stCondLst>
                                            <p:cond delay="0"/>
                                          </p:stCondLst>
                                        </p:cTn>
                                        <p:tgtEl>
                                          <p:spTgt spid="9230"/>
                                        </p:tgtEl>
                                        <p:attrNameLst>
                                          <p:attrName>style.visibility</p:attrName>
                                        </p:attrNameLst>
                                      </p:cBhvr>
                                      <p:to>
                                        <p:strVal val="visible"/>
                                      </p:to>
                                    </p:set>
                                    <p:animEffect transition="in" filter="wheel(4)">
                                      <p:cBhvr>
                                        <p:cTn id="21" dur="500"/>
                                        <p:tgtEl>
                                          <p:spTgt spid="9230"/>
                                        </p:tgtEl>
                                      </p:cBhvr>
                                    </p:animEffect>
                                  </p:childTnLst>
                                </p:cTn>
                              </p:par>
                              <p:par>
                                <p:cTn id="22" presetID="21" presetClass="entr" presetSubtype="4" fill="hold" nodeType="withEffect">
                                  <p:stCondLst>
                                    <p:cond delay="0"/>
                                  </p:stCondLst>
                                  <p:childTnLst>
                                    <p:set>
                                      <p:cBhvr>
                                        <p:cTn id="23" dur="1" fill="hold">
                                          <p:stCondLst>
                                            <p:cond delay="0"/>
                                          </p:stCondLst>
                                        </p:cTn>
                                        <p:tgtEl>
                                          <p:spTgt spid="9231"/>
                                        </p:tgtEl>
                                        <p:attrNameLst>
                                          <p:attrName>style.visibility</p:attrName>
                                        </p:attrNameLst>
                                      </p:cBhvr>
                                      <p:to>
                                        <p:strVal val="visible"/>
                                      </p:to>
                                    </p:set>
                                    <p:animEffect transition="in" filter="wheel(4)">
                                      <p:cBhvr>
                                        <p:cTn id="24" dur="500"/>
                                        <p:tgtEl>
                                          <p:spTgt spid="9231"/>
                                        </p:tgtEl>
                                      </p:cBhvr>
                                    </p:animEffect>
                                  </p:childTnLst>
                                </p:cTn>
                              </p:par>
                              <p:par>
                                <p:cTn id="25" presetID="21" presetClass="entr" presetSubtype="4" fill="hold" nodeType="withEffect">
                                  <p:stCondLst>
                                    <p:cond delay="0"/>
                                  </p:stCondLst>
                                  <p:childTnLst>
                                    <p:set>
                                      <p:cBhvr>
                                        <p:cTn id="26" dur="1" fill="hold">
                                          <p:stCondLst>
                                            <p:cond delay="0"/>
                                          </p:stCondLst>
                                        </p:cTn>
                                        <p:tgtEl>
                                          <p:spTgt spid="9234"/>
                                        </p:tgtEl>
                                        <p:attrNameLst>
                                          <p:attrName>style.visibility</p:attrName>
                                        </p:attrNameLst>
                                      </p:cBhvr>
                                      <p:to>
                                        <p:strVal val="visible"/>
                                      </p:to>
                                    </p:set>
                                    <p:animEffect transition="in" filter="wheel(4)">
                                      <p:cBhvr>
                                        <p:cTn id="27" dur="500"/>
                                        <p:tgtEl>
                                          <p:spTgt spid="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0"/>
            <a:ext cx="8229600" cy="1417638"/>
          </a:xfrm>
        </p:spPr>
        <p:txBody>
          <a:bodyPr/>
          <a:lstStyle/>
          <a:p>
            <a:pPr algn="ctr"/>
            <a:r>
              <a:rPr lang="en-US" sz="6000" b="1" dirty="0">
                <a:solidFill>
                  <a:srgbClr val="FF0000"/>
                </a:solidFill>
                <a:latin typeface="Algerian" pitchFamily="82" charset="0"/>
              </a:rPr>
              <a:t>A SHOE SHOP</a:t>
            </a:r>
            <a:endParaRPr lang="ru-RU" sz="6000" b="1" dirty="0">
              <a:solidFill>
                <a:srgbClr val="FF0000"/>
              </a:solidFill>
            </a:endParaRPr>
          </a:p>
        </p:txBody>
      </p:sp>
      <p:pic>
        <p:nvPicPr>
          <p:cNvPr id="10245" name="Picture 5" descr="boots 2"/>
          <p:cNvPicPr>
            <a:picLocks noChangeAspect="1" noChangeArrowheads="1"/>
          </p:cNvPicPr>
          <p:nvPr/>
        </p:nvPicPr>
        <p:blipFill>
          <a:blip r:embed="rId2"/>
          <a:srcRect/>
          <a:stretch>
            <a:fillRect/>
          </a:stretch>
        </p:blipFill>
        <p:spPr bwMode="auto">
          <a:xfrm>
            <a:off x="6588125" y="3716338"/>
            <a:ext cx="1968500" cy="2232025"/>
          </a:xfrm>
          <a:prstGeom prst="rect">
            <a:avLst/>
          </a:prstGeom>
          <a:noFill/>
        </p:spPr>
      </p:pic>
      <p:pic>
        <p:nvPicPr>
          <p:cNvPr id="10246" name="Picture 6" descr="bowling shoes 13"/>
          <p:cNvPicPr>
            <a:picLocks noChangeAspect="1" noChangeArrowheads="1"/>
          </p:cNvPicPr>
          <p:nvPr/>
        </p:nvPicPr>
        <p:blipFill>
          <a:blip r:embed="rId3"/>
          <a:srcRect/>
          <a:stretch>
            <a:fillRect/>
          </a:stretch>
        </p:blipFill>
        <p:spPr bwMode="auto">
          <a:xfrm>
            <a:off x="3635375" y="2924175"/>
            <a:ext cx="1939925" cy="2087563"/>
          </a:xfrm>
          <a:prstGeom prst="rect">
            <a:avLst/>
          </a:prstGeom>
          <a:noFill/>
        </p:spPr>
      </p:pic>
      <p:pic>
        <p:nvPicPr>
          <p:cNvPr id="10247" name="Picture 7" descr="men shoes"/>
          <p:cNvPicPr>
            <a:picLocks noChangeAspect="1" noChangeArrowheads="1"/>
          </p:cNvPicPr>
          <p:nvPr/>
        </p:nvPicPr>
        <p:blipFill>
          <a:blip r:embed="rId4"/>
          <a:srcRect/>
          <a:stretch>
            <a:fillRect/>
          </a:stretch>
        </p:blipFill>
        <p:spPr bwMode="auto">
          <a:xfrm>
            <a:off x="1187450" y="4076700"/>
            <a:ext cx="1470025" cy="1944688"/>
          </a:xfrm>
          <a:prstGeom prst="rect">
            <a:avLst/>
          </a:prstGeom>
          <a:noFill/>
        </p:spPr>
      </p:pic>
      <p:pic>
        <p:nvPicPr>
          <p:cNvPr id="10249" name="Picture 9" descr="sandals 3"/>
          <p:cNvPicPr>
            <a:picLocks noChangeAspect="1" noChangeArrowheads="1"/>
          </p:cNvPicPr>
          <p:nvPr/>
        </p:nvPicPr>
        <p:blipFill>
          <a:blip r:embed="rId5"/>
          <a:srcRect/>
          <a:stretch>
            <a:fillRect/>
          </a:stretch>
        </p:blipFill>
        <p:spPr bwMode="auto">
          <a:xfrm>
            <a:off x="6443663" y="1595438"/>
            <a:ext cx="1944687" cy="1362075"/>
          </a:xfrm>
          <a:prstGeom prst="rect">
            <a:avLst/>
          </a:prstGeom>
          <a:noFill/>
        </p:spPr>
      </p:pic>
      <p:pic>
        <p:nvPicPr>
          <p:cNvPr id="10250" name="Picture 10" descr="women shoes 3"/>
          <p:cNvPicPr>
            <a:picLocks noChangeAspect="1" noChangeArrowheads="1"/>
          </p:cNvPicPr>
          <p:nvPr/>
        </p:nvPicPr>
        <p:blipFill>
          <a:blip r:embed="rId6"/>
          <a:srcRect/>
          <a:stretch>
            <a:fillRect/>
          </a:stretch>
        </p:blipFill>
        <p:spPr bwMode="auto">
          <a:xfrm>
            <a:off x="539750" y="1660525"/>
            <a:ext cx="2016125" cy="1655763"/>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ppt_x</p:attrName>
                                        </p:attrNameLst>
                                      </p:cBhvr>
                                      <p:tavLst>
                                        <p:tav tm="0">
                                          <p:val>
                                            <p:strVal val="#ppt_x-.2"/>
                                          </p:val>
                                        </p:tav>
                                        <p:tav tm="100000">
                                          <p:val>
                                            <p:strVal val="#ppt_x"/>
                                          </p:val>
                                        </p:tav>
                                      </p:tavLst>
                                    </p:anim>
                                    <p:anim calcmode="lin" valueType="num">
                                      <p:cBhvr>
                                        <p:cTn id="8" dur="500" fill="hold"/>
                                        <p:tgtEl>
                                          <p:spTgt spid="10242"/>
                                        </p:tgtEl>
                                        <p:attrNameLst>
                                          <p:attrName>ppt_y</p:attrName>
                                        </p:attrNameLst>
                                      </p:cBhvr>
                                      <p:tavLst>
                                        <p:tav tm="0">
                                          <p:val>
                                            <p:strVal val="#ppt_y"/>
                                          </p:val>
                                        </p:tav>
                                        <p:tav tm="100000">
                                          <p:val>
                                            <p:strVal val="#ppt_y"/>
                                          </p:val>
                                        </p:tav>
                                      </p:tavLst>
                                    </p:anim>
                                    <p:animEffect transition="in" filter="wipe(right)" prLst="gradientSize: 0.1">
                                      <p:cBhvr>
                                        <p:cTn id="9" dur="500"/>
                                        <p:tgtEl>
                                          <p:spTgt spid="10242"/>
                                        </p:tgtEl>
                                      </p:cBhvr>
                                    </p:animEffect>
                                  </p:childTnLst>
                                </p:cTn>
                              </p:par>
                              <p:par>
                                <p:cTn id="10" presetID="21" presetClass="entr" presetSubtype="4" fill="hold" nodeType="withEffect">
                                  <p:stCondLst>
                                    <p:cond delay="0"/>
                                  </p:stCondLst>
                                  <p:childTnLst>
                                    <p:set>
                                      <p:cBhvr>
                                        <p:cTn id="11" dur="1" fill="hold">
                                          <p:stCondLst>
                                            <p:cond delay="0"/>
                                          </p:stCondLst>
                                        </p:cTn>
                                        <p:tgtEl>
                                          <p:spTgt spid="10245"/>
                                        </p:tgtEl>
                                        <p:attrNameLst>
                                          <p:attrName>style.visibility</p:attrName>
                                        </p:attrNameLst>
                                      </p:cBhvr>
                                      <p:to>
                                        <p:strVal val="visible"/>
                                      </p:to>
                                    </p:set>
                                    <p:animEffect transition="in" filter="wheel(4)">
                                      <p:cBhvr>
                                        <p:cTn id="12" dur="500"/>
                                        <p:tgtEl>
                                          <p:spTgt spid="10245"/>
                                        </p:tgtEl>
                                      </p:cBhvr>
                                    </p:animEffect>
                                  </p:childTnLst>
                                </p:cTn>
                              </p:par>
                              <p:par>
                                <p:cTn id="13" presetID="21" presetClass="entr" presetSubtype="4" fill="hold" nodeType="withEffect">
                                  <p:stCondLst>
                                    <p:cond delay="0"/>
                                  </p:stCondLst>
                                  <p:childTnLst>
                                    <p:set>
                                      <p:cBhvr>
                                        <p:cTn id="14" dur="1" fill="hold">
                                          <p:stCondLst>
                                            <p:cond delay="0"/>
                                          </p:stCondLst>
                                        </p:cTn>
                                        <p:tgtEl>
                                          <p:spTgt spid="10246"/>
                                        </p:tgtEl>
                                        <p:attrNameLst>
                                          <p:attrName>style.visibility</p:attrName>
                                        </p:attrNameLst>
                                      </p:cBhvr>
                                      <p:to>
                                        <p:strVal val="visible"/>
                                      </p:to>
                                    </p:set>
                                    <p:animEffect transition="in" filter="wheel(4)">
                                      <p:cBhvr>
                                        <p:cTn id="15" dur="500"/>
                                        <p:tgtEl>
                                          <p:spTgt spid="10246"/>
                                        </p:tgtEl>
                                      </p:cBhvr>
                                    </p:animEffect>
                                  </p:childTnLst>
                                </p:cTn>
                              </p:par>
                              <p:par>
                                <p:cTn id="16" presetID="21" presetClass="entr" presetSubtype="4" fill="hold" nodeType="withEffect">
                                  <p:stCondLst>
                                    <p:cond delay="0"/>
                                  </p:stCondLst>
                                  <p:childTnLst>
                                    <p:set>
                                      <p:cBhvr>
                                        <p:cTn id="17" dur="1" fill="hold">
                                          <p:stCondLst>
                                            <p:cond delay="0"/>
                                          </p:stCondLst>
                                        </p:cTn>
                                        <p:tgtEl>
                                          <p:spTgt spid="10247"/>
                                        </p:tgtEl>
                                        <p:attrNameLst>
                                          <p:attrName>style.visibility</p:attrName>
                                        </p:attrNameLst>
                                      </p:cBhvr>
                                      <p:to>
                                        <p:strVal val="visible"/>
                                      </p:to>
                                    </p:set>
                                    <p:animEffect transition="in" filter="wheel(4)">
                                      <p:cBhvr>
                                        <p:cTn id="18" dur="500"/>
                                        <p:tgtEl>
                                          <p:spTgt spid="10247"/>
                                        </p:tgtEl>
                                      </p:cBhvr>
                                    </p:animEffect>
                                  </p:childTnLst>
                                </p:cTn>
                              </p:par>
                              <p:par>
                                <p:cTn id="19" presetID="21" presetClass="entr" presetSubtype="4" fill="hold" nodeType="withEffect">
                                  <p:stCondLst>
                                    <p:cond delay="0"/>
                                  </p:stCondLst>
                                  <p:childTnLst>
                                    <p:set>
                                      <p:cBhvr>
                                        <p:cTn id="20" dur="1" fill="hold">
                                          <p:stCondLst>
                                            <p:cond delay="0"/>
                                          </p:stCondLst>
                                        </p:cTn>
                                        <p:tgtEl>
                                          <p:spTgt spid="10249"/>
                                        </p:tgtEl>
                                        <p:attrNameLst>
                                          <p:attrName>style.visibility</p:attrName>
                                        </p:attrNameLst>
                                      </p:cBhvr>
                                      <p:to>
                                        <p:strVal val="visible"/>
                                      </p:to>
                                    </p:set>
                                    <p:animEffect transition="in" filter="wheel(4)">
                                      <p:cBhvr>
                                        <p:cTn id="21" dur="500"/>
                                        <p:tgtEl>
                                          <p:spTgt spid="10249"/>
                                        </p:tgtEl>
                                      </p:cBhvr>
                                    </p:animEffect>
                                  </p:childTnLst>
                                </p:cTn>
                              </p:par>
                              <p:par>
                                <p:cTn id="22" presetID="21" presetClass="entr" presetSubtype="4" fill="hold" nodeType="withEffect">
                                  <p:stCondLst>
                                    <p:cond delay="0"/>
                                  </p:stCondLst>
                                  <p:childTnLst>
                                    <p:set>
                                      <p:cBhvr>
                                        <p:cTn id="23" dur="1" fill="hold">
                                          <p:stCondLst>
                                            <p:cond delay="0"/>
                                          </p:stCondLst>
                                        </p:cTn>
                                        <p:tgtEl>
                                          <p:spTgt spid="10250"/>
                                        </p:tgtEl>
                                        <p:attrNameLst>
                                          <p:attrName>style.visibility</p:attrName>
                                        </p:attrNameLst>
                                      </p:cBhvr>
                                      <p:to>
                                        <p:strVal val="visible"/>
                                      </p:to>
                                    </p:set>
                                    <p:animEffect transition="in" filter="wheel(4)">
                                      <p:cBhvr>
                                        <p:cTn id="24" dur="500"/>
                                        <p:tgtEl>
                                          <p:spTgt spid="10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0"/>
            <a:ext cx="8229600" cy="1417638"/>
          </a:xfrm>
        </p:spPr>
        <p:txBody>
          <a:bodyPr/>
          <a:lstStyle/>
          <a:p>
            <a:pPr algn="ctr"/>
            <a:r>
              <a:rPr lang="en-US" sz="6000" b="1" dirty="0">
                <a:solidFill>
                  <a:srgbClr val="FF0000"/>
                </a:solidFill>
                <a:latin typeface="Algerian" pitchFamily="82" charset="0"/>
              </a:rPr>
              <a:t>A CLOTHES SHOP</a:t>
            </a:r>
            <a:endParaRPr lang="ru-RU" sz="6000" b="1" dirty="0">
              <a:solidFill>
                <a:srgbClr val="FF0000"/>
              </a:solidFill>
            </a:endParaRPr>
          </a:p>
        </p:txBody>
      </p:sp>
      <p:pic>
        <p:nvPicPr>
          <p:cNvPr id="98309" name="Picture 5" descr="black suit 10"/>
          <p:cNvPicPr>
            <a:picLocks noChangeAspect="1" noChangeArrowheads="1"/>
          </p:cNvPicPr>
          <p:nvPr/>
        </p:nvPicPr>
        <p:blipFill>
          <a:blip r:embed="rId2"/>
          <a:srcRect/>
          <a:stretch>
            <a:fillRect/>
          </a:stretch>
        </p:blipFill>
        <p:spPr bwMode="auto">
          <a:xfrm>
            <a:off x="7524750" y="1125538"/>
            <a:ext cx="1255713" cy="2087562"/>
          </a:xfrm>
          <a:prstGeom prst="rect">
            <a:avLst/>
          </a:prstGeom>
          <a:noFill/>
        </p:spPr>
      </p:pic>
      <p:pic>
        <p:nvPicPr>
          <p:cNvPr id="98313" name="Picture 9" descr="Hawaiian shirt"/>
          <p:cNvPicPr>
            <a:picLocks noChangeAspect="1" noChangeArrowheads="1"/>
          </p:cNvPicPr>
          <p:nvPr/>
        </p:nvPicPr>
        <p:blipFill>
          <a:blip r:embed="rId3" cstate="print"/>
          <a:srcRect/>
          <a:stretch>
            <a:fillRect/>
          </a:stretch>
        </p:blipFill>
        <p:spPr bwMode="auto">
          <a:xfrm>
            <a:off x="2051050" y="2997200"/>
            <a:ext cx="1584325" cy="1270000"/>
          </a:xfrm>
          <a:prstGeom prst="rect">
            <a:avLst/>
          </a:prstGeom>
          <a:noFill/>
        </p:spPr>
      </p:pic>
      <p:pic>
        <p:nvPicPr>
          <p:cNvPr id="98314" name="Picture 10" descr="hooded jacket"/>
          <p:cNvPicPr>
            <a:picLocks noChangeAspect="1" noChangeArrowheads="1"/>
          </p:cNvPicPr>
          <p:nvPr/>
        </p:nvPicPr>
        <p:blipFill>
          <a:blip r:embed="rId4"/>
          <a:srcRect/>
          <a:stretch>
            <a:fillRect/>
          </a:stretch>
        </p:blipFill>
        <p:spPr bwMode="auto">
          <a:xfrm>
            <a:off x="250825" y="4437063"/>
            <a:ext cx="2519363" cy="1614487"/>
          </a:xfrm>
          <a:prstGeom prst="rect">
            <a:avLst/>
          </a:prstGeom>
          <a:noFill/>
        </p:spPr>
      </p:pic>
      <p:pic>
        <p:nvPicPr>
          <p:cNvPr id="98316" name="Picture 12" descr="ladies gloves 5"/>
          <p:cNvPicPr>
            <a:picLocks noChangeAspect="1" noChangeArrowheads="1"/>
          </p:cNvPicPr>
          <p:nvPr/>
        </p:nvPicPr>
        <p:blipFill>
          <a:blip r:embed="rId5" cstate="print"/>
          <a:srcRect/>
          <a:stretch>
            <a:fillRect/>
          </a:stretch>
        </p:blipFill>
        <p:spPr bwMode="auto">
          <a:xfrm>
            <a:off x="4356100" y="5229225"/>
            <a:ext cx="1046163" cy="566738"/>
          </a:xfrm>
          <a:prstGeom prst="rect">
            <a:avLst/>
          </a:prstGeom>
          <a:noFill/>
        </p:spPr>
      </p:pic>
      <p:pic>
        <p:nvPicPr>
          <p:cNvPr id="98318" name="Picture 14" descr="shirt and skirt"/>
          <p:cNvPicPr>
            <a:picLocks noChangeAspect="1" noChangeArrowheads="1"/>
          </p:cNvPicPr>
          <p:nvPr/>
        </p:nvPicPr>
        <p:blipFill>
          <a:blip r:embed="rId6"/>
          <a:srcRect/>
          <a:stretch>
            <a:fillRect/>
          </a:stretch>
        </p:blipFill>
        <p:spPr bwMode="auto">
          <a:xfrm>
            <a:off x="4211638" y="1125538"/>
            <a:ext cx="1273175" cy="2160587"/>
          </a:xfrm>
          <a:prstGeom prst="rect">
            <a:avLst/>
          </a:prstGeom>
          <a:noFill/>
        </p:spPr>
      </p:pic>
      <p:pic>
        <p:nvPicPr>
          <p:cNvPr id="98320" name="Picture 16" descr="fireman pants"/>
          <p:cNvPicPr>
            <a:picLocks noChangeAspect="1" noChangeArrowheads="1"/>
          </p:cNvPicPr>
          <p:nvPr/>
        </p:nvPicPr>
        <p:blipFill>
          <a:blip r:embed="rId7"/>
          <a:srcRect/>
          <a:stretch>
            <a:fillRect/>
          </a:stretch>
        </p:blipFill>
        <p:spPr bwMode="auto">
          <a:xfrm rot="-517875">
            <a:off x="7164388" y="3429000"/>
            <a:ext cx="1619250" cy="2673350"/>
          </a:xfrm>
          <a:prstGeom prst="rect">
            <a:avLst/>
          </a:prstGeom>
          <a:noFill/>
        </p:spPr>
      </p:pic>
      <p:pic>
        <p:nvPicPr>
          <p:cNvPr id="98321" name="Picture 17" descr="hunting vest 2"/>
          <p:cNvPicPr>
            <a:picLocks noChangeAspect="1" noChangeArrowheads="1"/>
          </p:cNvPicPr>
          <p:nvPr/>
        </p:nvPicPr>
        <p:blipFill>
          <a:blip r:embed="rId8" cstate="print"/>
          <a:srcRect/>
          <a:stretch>
            <a:fillRect/>
          </a:stretch>
        </p:blipFill>
        <p:spPr bwMode="auto">
          <a:xfrm>
            <a:off x="5940425" y="3141663"/>
            <a:ext cx="1212850" cy="1136650"/>
          </a:xfrm>
          <a:prstGeom prst="rect">
            <a:avLst/>
          </a:prstGeom>
          <a:noFill/>
        </p:spPr>
      </p:pic>
      <p:pic>
        <p:nvPicPr>
          <p:cNvPr id="98322" name="Picture 18" descr="socks 5"/>
          <p:cNvPicPr>
            <a:picLocks noChangeAspect="1" noChangeArrowheads="1"/>
          </p:cNvPicPr>
          <p:nvPr/>
        </p:nvPicPr>
        <p:blipFill>
          <a:blip r:embed="rId9" cstate="print"/>
          <a:srcRect/>
          <a:stretch>
            <a:fillRect/>
          </a:stretch>
        </p:blipFill>
        <p:spPr bwMode="auto">
          <a:xfrm>
            <a:off x="4140200" y="3789363"/>
            <a:ext cx="1477963" cy="760412"/>
          </a:xfrm>
          <a:prstGeom prst="rect">
            <a:avLst/>
          </a:prstGeom>
          <a:noFill/>
        </p:spPr>
      </p:pic>
      <p:pic>
        <p:nvPicPr>
          <p:cNvPr id="98324" name="Picture 20" descr="evening dress 4"/>
          <p:cNvPicPr>
            <a:picLocks noChangeAspect="1" noChangeArrowheads="1"/>
          </p:cNvPicPr>
          <p:nvPr/>
        </p:nvPicPr>
        <p:blipFill>
          <a:blip r:embed="rId10"/>
          <a:srcRect/>
          <a:stretch>
            <a:fillRect/>
          </a:stretch>
        </p:blipFill>
        <p:spPr bwMode="auto">
          <a:xfrm>
            <a:off x="1116013" y="1268413"/>
            <a:ext cx="814387" cy="1584325"/>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98306"/>
                                        </p:tgtEl>
                                        <p:attrNameLst>
                                          <p:attrName>style.visibility</p:attrName>
                                        </p:attrNameLst>
                                      </p:cBhvr>
                                      <p:to>
                                        <p:strVal val="visible"/>
                                      </p:to>
                                    </p:set>
                                    <p:anim calcmode="lin" valueType="num">
                                      <p:cBhvr>
                                        <p:cTn id="7" dur="500" fill="hold"/>
                                        <p:tgtEl>
                                          <p:spTgt spid="98306"/>
                                        </p:tgtEl>
                                        <p:attrNameLst>
                                          <p:attrName>ppt_x</p:attrName>
                                        </p:attrNameLst>
                                      </p:cBhvr>
                                      <p:tavLst>
                                        <p:tav tm="0">
                                          <p:val>
                                            <p:strVal val="#ppt_x-.2"/>
                                          </p:val>
                                        </p:tav>
                                        <p:tav tm="100000">
                                          <p:val>
                                            <p:strVal val="#ppt_x"/>
                                          </p:val>
                                        </p:tav>
                                      </p:tavLst>
                                    </p:anim>
                                    <p:anim calcmode="lin" valueType="num">
                                      <p:cBhvr>
                                        <p:cTn id="8" dur="500" fill="hold"/>
                                        <p:tgtEl>
                                          <p:spTgt spid="98306"/>
                                        </p:tgtEl>
                                        <p:attrNameLst>
                                          <p:attrName>ppt_y</p:attrName>
                                        </p:attrNameLst>
                                      </p:cBhvr>
                                      <p:tavLst>
                                        <p:tav tm="0">
                                          <p:val>
                                            <p:strVal val="#ppt_y"/>
                                          </p:val>
                                        </p:tav>
                                        <p:tav tm="100000">
                                          <p:val>
                                            <p:strVal val="#ppt_y"/>
                                          </p:val>
                                        </p:tav>
                                      </p:tavLst>
                                    </p:anim>
                                    <p:animEffect transition="in" filter="wipe(right)" prLst="gradientSize: 0.1">
                                      <p:cBhvr>
                                        <p:cTn id="9" dur="500"/>
                                        <p:tgtEl>
                                          <p:spTgt spid="98306"/>
                                        </p:tgtEl>
                                      </p:cBhvr>
                                    </p:animEffect>
                                  </p:childTnLst>
                                </p:cTn>
                              </p:par>
                              <p:par>
                                <p:cTn id="10" presetID="20" presetClass="entr" presetSubtype="0" fill="hold" nodeType="withEffect">
                                  <p:stCondLst>
                                    <p:cond delay="0"/>
                                  </p:stCondLst>
                                  <p:childTnLst>
                                    <p:set>
                                      <p:cBhvr>
                                        <p:cTn id="11" dur="1" fill="hold">
                                          <p:stCondLst>
                                            <p:cond delay="0"/>
                                          </p:stCondLst>
                                        </p:cTn>
                                        <p:tgtEl>
                                          <p:spTgt spid="98309"/>
                                        </p:tgtEl>
                                        <p:attrNameLst>
                                          <p:attrName>style.visibility</p:attrName>
                                        </p:attrNameLst>
                                      </p:cBhvr>
                                      <p:to>
                                        <p:strVal val="visible"/>
                                      </p:to>
                                    </p:set>
                                    <p:animEffect transition="in" filter="wedge">
                                      <p:cBhvr>
                                        <p:cTn id="12" dur="500"/>
                                        <p:tgtEl>
                                          <p:spTgt spid="98309"/>
                                        </p:tgtEl>
                                      </p:cBhvr>
                                    </p:animEffect>
                                  </p:childTnLst>
                                </p:cTn>
                              </p:par>
                              <p:par>
                                <p:cTn id="13" presetID="20" presetClass="entr" presetSubtype="0" fill="hold" nodeType="withEffect">
                                  <p:stCondLst>
                                    <p:cond delay="0"/>
                                  </p:stCondLst>
                                  <p:childTnLst>
                                    <p:set>
                                      <p:cBhvr>
                                        <p:cTn id="14" dur="1" fill="hold">
                                          <p:stCondLst>
                                            <p:cond delay="0"/>
                                          </p:stCondLst>
                                        </p:cTn>
                                        <p:tgtEl>
                                          <p:spTgt spid="98313"/>
                                        </p:tgtEl>
                                        <p:attrNameLst>
                                          <p:attrName>style.visibility</p:attrName>
                                        </p:attrNameLst>
                                      </p:cBhvr>
                                      <p:to>
                                        <p:strVal val="visible"/>
                                      </p:to>
                                    </p:set>
                                    <p:animEffect transition="in" filter="wedge">
                                      <p:cBhvr>
                                        <p:cTn id="15" dur="500"/>
                                        <p:tgtEl>
                                          <p:spTgt spid="98313"/>
                                        </p:tgtEl>
                                      </p:cBhvr>
                                    </p:animEffect>
                                  </p:childTnLst>
                                </p:cTn>
                              </p:par>
                              <p:par>
                                <p:cTn id="16" presetID="20" presetClass="entr" presetSubtype="0" fill="hold" nodeType="withEffect">
                                  <p:stCondLst>
                                    <p:cond delay="0"/>
                                  </p:stCondLst>
                                  <p:childTnLst>
                                    <p:set>
                                      <p:cBhvr>
                                        <p:cTn id="17" dur="1" fill="hold">
                                          <p:stCondLst>
                                            <p:cond delay="0"/>
                                          </p:stCondLst>
                                        </p:cTn>
                                        <p:tgtEl>
                                          <p:spTgt spid="98314"/>
                                        </p:tgtEl>
                                        <p:attrNameLst>
                                          <p:attrName>style.visibility</p:attrName>
                                        </p:attrNameLst>
                                      </p:cBhvr>
                                      <p:to>
                                        <p:strVal val="visible"/>
                                      </p:to>
                                    </p:set>
                                    <p:animEffect transition="in" filter="wedge">
                                      <p:cBhvr>
                                        <p:cTn id="18" dur="500"/>
                                        <p:tgtEl>
                                          <p:spTgt spid="98314"/>
                                        </p:tgtEl>
                                      </p:cBhvr>
                                    </p:animEffect>
                                  </p:childTnLst>
                                </p:cTn>
                              </p:par>
                              <p:par>
                                <p:cTn id="19" presetID="20" presetClass="entr" presetSubtype="0" fill="hold" nodeType="withEffect">
                                  <p:stCondLst>
                                    <p:cond delay="0"/>
                                  </p:stCondLst>
                                  <p:childTnLst>
                                    <p:set>
                                      <p:cBhvr>
                                        <p:cTn id="20" dur="1" fill="hold">
                                          <p:stCondLst>
                                            <p:cond delay="0"/>
                                          </p:stCondLst>
                                        </p:cTn>
                                        <p:tgtEl>
                                          <p:spTgt spid="98316"/>
                                        </p:tgtEl>
                                        <p:attrNameLst>
                                          <p:attrName>style.visibility</p:attrName>
                                        </p:attrNameLst>
                                      </p:cBhvr>
                                      <p:to>
                                        <p:strVal val="visible"/>
                                      </p:to>
                                    </p:set>
                                    <p:animEffect transition="in" filter="wedge">
                                      <p:cBhvr>
                                        <p:cTn id="21" dur="500"/>
                                        <p:tgtEl>
                                          <p:spTgt spid="98316"/>
                                        </p:tgtEl>
                                      </p:cBhvr>
                                    </p:animEffect>
                                  </p:childTnLst>
                                </p:cTn>
                              </p:par>
                              <p:par>
                                <p:cTn id="22" presetID="20" presetClass="entr" presetSubtype="0" fill="hold" nodeType="withEffect">
                                  <p:stCondLst>
                                    <p:cond delay="0"/>
                                  </p:stCondLst>
                                  <p:childTnLst>
                                    <p:set>
                                      <p:cBhvr>
                                        <p:cTn id="23" dur="1" fill="hold">
                                          <p:stCondLst>
                                            <p:cond delay="0"/>
                                          </p:stCondLst>
                                        </p:cTn>
                                        <p:tgtEl>
                                          <p:spTgt spid="98318"/>
                                        </p:tgtEl>
                                        <p:attrNameLst>
                                          <p:attrName>style.visibility</p:attrName>
                                        </p:attrNameLst>
                                      </p:cBhvr>
                                      <p:to>
                                        <p:strVal val="visible"/>
                                      </p:to>
                                    </p:set>
                                    <p:animEffect transition="in" filter="wedge">
                                      <p:cBhvr>
                                        <p:cTn id="24" dur="500"/>
                                        <p:tgtEl>
                                          <p:spTgt spid="98318"/>
                                        </p:tgtEl>
                                      </p:cBhvr>
                                    </p:animEffect>
                                  </p:childTnLst>
                                </p:cTn>
                              </p:par>
                              <p:par>
                                <p:cTn id="25" presetID="20" presetClass="entr" presetSubtype="0" fill="hold" nodeType="withEffect">
                                  <p:stCondLst>
                                    <p:cond delay="0"/>
                                  </p:stCondLst>
                                  <p:childTnLst>
                                    <p:set>
                                      <p:cBhvr>
                                        <p:cTn id="26" dur="1" fill="hold">
                                          <p:stCondLst>
                                            <p:cond delay="0"/>
                                          </p:stCondLst>
                                        </p:cTn>
                                        <p:tgtEl>
                                          <p:spTgt spid="98320"/>
                                        </p:tgtEl>
                                        <p:attrNameLst>
                                          <p:attrName>style.visibility</p:attrName>
                                        </p:attrNameLst>
                                      </p:cBhvr>
                                      <p:to>
                                        <p:strVal val="visible"/>
                                      </p:to>
                                    </p:set>
                                    <p:animEffect transition="in" filter="wedge">
                                      <p:cBhvr>
                                        <p:cTn id="27" dur="500"/>
                                        <p:tgtEl>
                                          <p:spTgt spid="98320"/>
                                        </p:tgtEl>
                                      </p:cBhvr>
                                    </p:animEffect>
                                  </p:childTnLst>
                                </p:cTn>
                              </p:par>
                              <p:par>
                                <p:cTn id="28" presetID="20" presetClass="entr" presetSubtype="0" fill="hold" nodeType="withEffect">
                                  <p:stCondLst>
                                    <p:cond delay="0"/>
                                  </p:stCondLst>
                                  <p:childTnLst>
                                    <p:set>
                                      <p:cBhvr>
                                        <p:cTn id="29" dur="1" fill="hold">
                                          <p:stCondLst>
                                            <p:cond delay="0"/>
                                          </p:stCondLst>
                                        </p:cTn>
                                        <p:tgtEl>
                                          <p:spTgt spid="98321"/>
                                        </p:tgtEl>
                                        <p:attrNameLst>
                                          <p:attrName>style.visibility</p:attrName>
                                        </p:attrNameLst>
                                      </p:cBhvr>
                                      <p:to>
                                        <p:strVal val="visible"/>
                                      </p:to>
                                    </p:set>
                                    <p:animEffect transition="in" filter="wedge">
                                      <p:cBhvr>
                                        <p:cTn id="30" dur="500"/>
                                        <p:tgtEl>
                                          <p:spTgt spid="98321"/>
                                        </p:tgtEl>
                                      </p:cBhvr>
                                    </p:animEffect>
                                  </p:childTnLst>
                                </p:cTn>
                              </p:par>
                              <p:par>
                                <p:cTn id="31" presetID="20" presetClass="entr" presetSubtype="0" fill="hold" nodeType="withEffect">
                                  <p:stCondLst>
                                    <p:cond delay="0"/>
                                  </p:stCondLst>
                                  <p:childTnLst>
                                    <p:set>
                                      <p:cBhvr>
                                        <p:cTn id="32" dur="1" fill="hold">
                                          <p:stCondLst>
                                            <p:cond delay="0"/>
                                          </p:stCondLst>
                                        </p:cTn>
                                        <p:tgtEl>
                                          <p:spTgt spid="98322"/>
                                        </p:tgtEl>
                                        <p:attrNameLst>
                                          <p:attrName>style.visibility</p:attrName>
                                        </p:attrNameLst>
                                      </p:cBhvr>
                                      <p:to>
                                        <p:strVal val="visible"/>
                                      </p:to>
                                    </p:set>
                                    <p:animEffect transition="in" filter="wedge">
                                      <p:cBhvr>
                                        <p:cTn id="33" dur="500"/>
                                        <p:tgtEl>
                                          <p:spTgt spid="98322"/>
                                        </p:tgtEl>
                                      </p:cBhvr>
                                    </p:animEffect>
                                  </p:childTnLst>
                                </p:cTn>
                              </p:par>
                              <p:par>
                                <p:cTn id="34" presetID="20" presetClass="entr" presetSubtype="0" fill="hold" nodeType="withEffect">
                                  <p:stCondLst>
                                    <p:cond delay="0"/>
                                  </p:stCondLst>
                                  <p:childTnLst>
                                    <p:set>
                                      <p:cBhvr>
                                        <p:cTn id="35" dur="1" fill="hold">
                                          <p:stCondLst>
                                            <p:cond delay="0"/>
                                          </p:stCondLst>
                                        </p:cTn>
                                        <p:tgtEl>
                                          <p:spTgt spid="98324"/>
                                        </p:tgtEl>
                                        <p:attrNameLst>
                                          <p:attrName>style.visibility</p:attrName>
                                        </p:attrNameLst>
                                      </p:cBhvr>
                                      <p:to>
                                        <p:strVal val="visible"/>
                                      </p:to>
                                    </p:set>
                                    <p:animEffect transition="in" filter="wedge">
                                      <p:cBhvr>
                                        <p:cTn id="36" dur="500"/>
                                        <p:tgtEl>
                                          <p:spTgt spid="98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000768"/>
          </a:xfrm>
        </p:spPr>
        <p:txBody>
          <a:bodyPr>
            <a:normAutofit fontScale="92500" lnSpcReduction="10000"/>
          </a:bodyPr>
          <a:lstStyle/>
          <a:p>
            <a:pPr>
              <a:buNone/>
            </a:pPr>
            <a:r>
              <a:rPr lang="en-US" b="1" dirty="0" smtClean="0">
                <a:solidFill>
                  <a:srgbClr val="00B050"/>
                </a:solidFill>
                <a:effectLst>
                  <a:outerShdw blurRad="38100" dist="38100" dir="2700000" algn="tl">
                    <a:srgbClr val="000000">
                      <a:alpha val="43137"/>
                    </a:srgbClr>
                  </a:outerShdw>
                </a:effectLst>
              </a:rPr>
              <a:t> Look at the screen. You can see two columns of words. You should match the words from these columns and make up a word combination.</a:t>
            </a:r>
            <a:endParaRPr lang="ru-RU" b="1" dirty="0" smtClean="0">
              <a:solidFill>
                <a:srgbClr val="00B050"/>
              </a:solidFill>
              <a:effectLst>
                <a:outerShdw blurRad="38100" dist="38100" dir="2700000" algn="tl">
                  <a:srgbClr val="000000">
                    <a:alpha val="43137"/>
                  </a:srgbClr>
                </a:outerShdw>
              </a:effectLst>
            </a:endParaRPr>
          </a:p>
          <a:p>
            <a:pPr lvl="0">
              <a:buNone/>
            </a:pPr>
            <a:r>
              <a:rPr lang="en-US" b="1" dirty="0" smtClean="0">
                <a:solidFill>
                  <a:schemeClr val="accent1">
                    <a:lumMod val="75000"/>
                  </a:schemeClr>
                </a:solidFill>
                <a:effectLst>
                  <a:outerShdw blurRad="38100" dist="38100" dir="2700000" algn="tl">
                    <a:srgbClr val="000000">
                      <a:alpha val="43137"/>
                    </a:srgbClr>
                  </a:outerShdw>
                </a:effectLst>
              </a:rPr>
              <a:t>a box of                               a) cola</a:t>
            </a:r>
            <a:endParaRPr lang="ru-RU" b="1" dirty="0" smtClean="0">
              <a:solidFill>
                <a:schemeClr val="accent1">
                  <a:lumMod val="75000"/>
                </a:schemeClr>
              </a:solidFill>
              <a:effectLst>
                <a:outerShdw blurRad="38100" dist="38100" dir="2700000" algn="tl">
                  <a:srgbClr val="000000">
                    <a:alpha val="43137"/>
                  </a:srgbClr>
                </a:outerShdw>
              </a:effectLst>
            </a:endParaRPr>
          </a:p>
          <a:p>
            <a:pPr lvl="0">
              <a:buNone/>
            </a:pPr>
            <a:r>
              <a:rPr lang="en-US" b="1" dirty="0" smtClean="0">
                <a:solidFill>
                  <a:schemeClr val="accent1">
                    <a:lumMod val="75000"/>
                  </a:schemeClr>
                </a:solidFill>
                <a:effectLst>
                  <a:outerShdw blurRad="38100" dist="38100" dir="2700000" algn="tl">
                    <a:srgbClr val="000000">
                      <a:alpha val="43137"/>
                    </a:srgbClr>
                  </a:outerShdw>
                </a:effectLst>
              </a:rPr>
              <a:t>a bottle of                            b) honey</a:t>
            </a:r>
            <a:endParaRPr lang="ru-RU" b="1" dirty="0" smtClean="0">
              <a:solidFill>
                <a:schemeClr val="accent1">
                  <a:lumMod val="75000"/>
                </a:schemeClr>
              </a:solidFill>
              <a:effectLst>
                <a:outerShdw blurRad="38100" dist="38100" dir="2700000" algn="tl">
                  <a:srgbClr val="000000">
                    <a:alpha val="43137"/>
                  </a:srgbClr>
                </a:outerShdw>
              </a:effectLst>
            </a:endParaRPr>
          </a:p>
          <a:p>
            <a:pPr lvl="0">
              <a:buNone/>
            </a:pPr>
            <a:r>
              <a:rPr lang="en-US" b="1" dirty="0" smtClean="0">
                <a:solidFill>
                  <a:schemeClr val="accent1">
                    <a:lumMod val="75000"/>
                  </a:schemeClr>
                </a:solidFill>
                <a:effectLst>
                  <a:outerShdw blurRad="38100" dist="38100" dir="2700000" algn="tl">
                    <a:srgbClr val="000000">
                      <a:alpha val="43137"/>
                    </a:srgbClr>
                  </a:outerShdw>
                </a:effectLst>
              </a:rPr>
              <a:t>a loaf of                               c) mustard</a:t>
            </a:r>
            <a:endParaRPr lang="ru-RU" b="1" dirty="0" smtClean="0">
              <a:solidFill>
                <a:schemeClr val="accent1">
                  <a:lumMod val="75000"/>
                </a:schemeClr>
              </a:solidFill>
              <a:effectLst>
                <a:outerShdw blurRad="38100" dist="38100" dir="2700000" algn="tl">
                  <a:srgbClr val="000000">
                    <a:alpha val="43137"/>
                  </a:srgbClr>
                </a:outerShdw>
              </a:effectLst>
            </a:endParaRPr>
          </a:p>
          <a:p>
            <a:pPr lvl="0">
              <a:buNone/>
            </a:pPr>
            <a:r>
              <a:rPr lang="en-US" b="1" dirty="0" smtClean="0">
                <a:solidFill>
                  <a:schemeClr val="accent1">
                    <a:lumMod val="75000"/>
                  </a:schemeClr>
                </a:solidFill>
                <a:effectLst>
                  <a:outerShdw blurRad="38100" dist="38100" dir="2700000" algn="tl">
                    <a:srgbClr val="000000">
                      <a:alpha val="43137"/>
                    </a:srgbClr>
                  </a:outerShdw>
                </a:effectLst>
              </a:rPr>
              <a:t>a bar of                               </a:t>
            </a:r>
            <a:r>
              <a:rPr lang="ru-RU" b="1" dirty="0" smtClean="0">
                <a:solidFill>
                  <a:schemeClr val="accent1">
                    <a:lumMod val="75000"/>
                  </a:schemeClr>
                </a:solidFill>
                <a:effectLst>
                  <a:outerShdw blurRad="38100" dist="38100" dir="2700000" algn="tl">
                    <a:srgbClr val="000000">
                      <a:alpha val="43137"/>
                    </a:srgbClr>
                  </a:outerShdw>
                </a:effectLst>
              </a:rPr>
              <a:t> </a:t>
            </a:r>
            <a:r>
              <a:rPr lang="en-US" b="1" dirty="0" smtClean="0">
                <a:solidFill>
                  <a:schemeClr val="accent1">
                    <a:lumMod val="75000"/>
                  </a:schemeClr>
                </a:solidFill>
                <a:effectLst>
                  <a:outerShdw blurRad="38100" dist="38100" dir="2700000" algn="tl">
                    <a:srgbClr val="000000">
                      <a:alpha val="43137"/>
                    </a:srgbClr>
                  </a:outerShdw>
                </a:effectLst>
              </a:rPr>
              <a:t>d) milk</a:t>
            </a:r>
            <a:endParaRPr lang="ru-RU" b="1" dirty="0" smtClean="0">
              <a:solidFill>
                <a:schemeClr val="accent1">
                  <a:lumMod val="75000"/>
                </a:schemeClr>
              </a:solidFill>
              <a:effectLst>
                <a:outerShdw blurRad="38100" dist="38100" dir="2700000" algn="tl">
                  <a:srgbClr val="000000">
                    <a:alpha val="43137"/>
                  </a:srgbClr>
                </a:outerShdw>
              </a:effectLst>
            </a:endParaRPr>
          </a:p>
          <a:p>
            <a:pPr lvl="0">
              <a:buNone/>
            </a:pPr>
            <a:r>
              <a:rPr lang="en-US" b="1" dirty="0" smtClean="0">
                <a:solidFill>
                  <a:schemeClr val="accent1">
                    <a:lumMod val="75000"/>
                  </a:schemeClr>
                </a:solidFill>
                <a:effectLst>
                  <a:outerShdw blurRad="38100" dist="38100" dir="2700000" algn="tl">
                    <a:srgbClr val="000000">
                      <a:alpha val="43137"/>
                    </a:srgbClr>
                  </a:outerShdw>
                </a:effectLst>
              </a:rPr>
              <a:t>a jar of                               </a:t>
            </a:r>
            <a:r>
              <a:rPr lang="ru-RU" b="1" dirty="0" smtClean="0">
                <a:solidFill>
                  <a:schemeClr val="accent1">
                    <a:lumMod val="75000"/>
                  </a:schemeClr>
                </a:solidFill>
                <a:effectLst>
                  <a:outerShdw blurRad="38100" dist="38100" dir="2700000" algn="tl">
                    <a:srgbClr val="000000">
                      <a:alpha val="43137"/>
                    </a:srgbClr>
                  </a:outerShdw>
                </a:effectLst>
              </a:rPr>
              <a:t>  </a:t>
            </a:r>
            <a:r>
              <a:rPr lang="en-US" b="1" dirty="0" smtClean="0">
                <a:solidFill>
                  <a:schemeClr val="accent1">
                    <a:lumMod val="75000"/>
                  </a:schemeClr>
                </a:solidFill>
                <a:effectLst>
                  <a:outerShdw blurRad="38100" dist="38100" dir="2700000" algn="tl">
                    <a:srgbClr val="000000">
                      <a:alpha val="43137"/>
                    </a:srgbClr>
                  </a:outerShdw>
                </a:effectLst>
              </a:rPr>
              <a:t> e) sugar</a:t>
            </a:r>
            <a:endParaRPr lang="ru-RU" b="1" dirty="0" smtClean="0">
              <a:solidFill>
                <a:schemeClr val="accent1">
                  <a:lumMod val="75000"/>
                </a:schemeClr>
              </a:solidFill>
              <a:effectLst>
                <a:outerShdw blurRad="38100" dist="38100" dir="2700000" algn="tl">
                  <a:srgbClr val="000000">
                    <a:alpha val="43137"/>
                  </a:srgbClr>
                </a:outerShdw>
              </a:effectLst>
            </a:endParaRPr>
          </a:p>
          <a:p>
            <a:pPr lvl="0">
              <a:buNone/>
            </a:pPr>
            <a:r>
              <a:rPr lang="en-US" b="1" dirty="0" smtClean="0">
                <a:solidFill>
                  <a:schemeClr val="accent1">
                    <a:lumMod val="75000"/>
                  </a:schemeClr>
                </a:solidFill>
                <a:effectLst>
                  <a:outerShdw blurRad="38100" dist="38100" dir="2700000" algn="tl">
                    <a:srgbClr val="000000">
                      <a:alpha val="43137"/>
                    </a:srgbClr>
                  </a:outerShdw>
                </a:effectLst>
              </a:rPr>
              <a:t>a can of                                f) sweets</a:t>
            </a:r>
            <a:endParaRPr lang="ru-RU" b="1" dirty="0" smtClean="0">
              <a:solidFill>
                <a:schemeClr val="accent1">
                  <a:lumMod val="75000"/>
                </a:schemeClr>
              </a:solidFill>
              <a:effectLst>
                <a:outerShdw blurRad="38100" dist="38100" dir="2700000" algn="tl">
                  <a:srgbClr val="000000">
                    <a:alpha val="43137"/>
                  </a:srgbClr>
                </a:outerShdw>
              </a:effectLst>
            </a:endParaRPr>
          </a:p>
          <a:p>
            <a:pPr lvl="0">
              <a:buNone/>
            </a:pPr>
            <a:r>
              <a:rPr lang="en-US" b="1" dirty="0" smtClean="0">
                <a:solidFill>
                  <a:schemeClr val="accent1">
                    <a:lumMod val="75000"/>
                  </a:schemeClr>
                </a:solidFill>
                <a:effectLst>
                  <a:outerShdw blurRad="38100" dist="38100" dir="2700000" algn="tl">
                    <a:srgbClr val="000000">
                      <a:alpha val="43137"/>
                    </a:srgbClr>
                  </a:outerShdw>
                </a:effectLst>
              </a:rPr>
              <a:t>a tube of                              </a:t>
            </a:r>
            <a:r>
              <a:rPr lang="ru-RU" b="1" dirty="0" smtClean="0">
                <a:solidFill>
                  <a:schemeClr val="accent1">
                    <a:lumMod val="75000"/>
                  </a:schemeClr>
                </a:solidFill>
                <a:effectLst>
                  <a:outerShdw blurRad="38100" dist="38100" dir="2700000" algn="tl">
                    <a:srgbClr val="000000">
                      <a:alpha val="43137"/>
                    </a:srgbClr>
                  </a:outerShdw>
                </a:effectLst>
              </a:rPr>
              <a:t> </a:t>
            </a:r>
            <a:r>
              <a:rPr lang="en-US" b="1" dirty="0" smtClean="0">
                <a:solidFill>
                  <a:schemeClr val="accent1">
                    <a:lumMod val="75000"/>
                  </a:schemeClr>
                </a:solidFill>
                <a:effectLst>
                  <a:outerShdw blurRad="38100" dist="38100" dir="2700000" algn="tl">
                    <a:srgbClr val="000000">
                      <a:alpha val="43137"/>
                    </a:srgbClr>
                  </a:outerShdw>
                </a:effectLst>
              </a:rPr>
              <a:t>g) bread</a:t>
            </a:r>
            <a:endParaRPr lang="ru-RU" b="1" dirty="0" smtClean="0">
              <a:solidFill>
                <a:schemeClr val="accent1">
                  <a:lumMod val="75000"/>
                </a:schemeClr>
              </a:solidFill>
              <a:effectLst>
                <a:outerShdw blurRad="38100" dist="38100" dir="2700000" algn="tl">
                  <a:srgbClr val="000000">
                    <a:alpha val="43137"/>
                  </a:srgbClr>
                </a:outerShdw>
              </a:effectLst>
            </a:endParaRPr>
          </a:p>
          <a:p>
            <a:pPr lvl="0">
              <a:buNone/>
            </a:pPr>
            <a:r>
              <a:rPr lang="en-US" b="1" dirty="0" smtClean="0">
                <a:solidFill>
                  <a:schemeClr val="accent1">
                    <a:lumMod val="75000"/>
                  </a:schemeClr>
                </a:solidFill>
                <a:effectLst>
                  <a:outerShdw blurRad="38100" dist="38100" dir="2700000" algn="tl">
                    <a:srgbClr val="000000">
                      <a:alpha val="43137"/>
                    </a:srgbClr>
                  </a:outerShdw>
                </a:effectLst>
              </a:rPr>
              <a:t>a packet of                           h) chocolate</a:t>
            </a:r>
            <a:endParaRPr lang="ru-RU" b="1" dirty="0" smtClean="0">
              <a:solidFill>
                <a:schemeClr val="accent1">
                  <a:lumMod val="75000"/>
                </a:schemeClr>
              </a:solidFill>
              <a:effectLst>
                <a:outerShdw blurRad="38100" dist="38100" dir="2700000" algn="tl">
                  <a:srgbClr val="000000">
                    <a:alpha val="43137"/>
                  </a:srgbClr>
                </a:outerShdw>
              </a:effectLst>
            </a:endParaRPr>
          </a:p>
          <a:p>
            <a:pPr lvl="0">
              <a:buNone/>
            </a:pPr>
            <a:r>
              <a:rPr lang="en-US" b="1" dirty="0" smtClean="0">
                <a:solidFill>
                  <a:schemeClr val="accent1">
                    <a:lumMod val="75000"/>
                  </a:schemeClr>
                </a:solidFill>
                <a:effectLst>
                  <a:outerShdw blurRad="38100" dist="38100" dir="2700000" algn="tl">
                    <a:srgbClr val="000000">
                      <a:alpha val="43137"/>
                    </a:srgbClr>
                  </a:outerShdw>
                </a:effectLst>
              </a:rPr>
              <a:t>a kilo of                               </a:t>
            </a:r>
            <a:r>
              <a:rPr lang="ru-RU" b="1" dirty="0" smtClean="0">
                <a:solidFill>
                  <a:schemeClr val="accent1">
                    <a:lumMod val="75000"/>
                  </a:schemeClr>
                </a:solidFill>
                <a:effectLst>
                  <a:outerShdw blurRad="38100" dist="38100" dir="2700000" algn="tl">
                    <a:srgbClr val="000000">
                      <a:alpha val="43137"/>
                    </a:srgbClr>
                  </a:outerShdw>
                </a:effectLst>
              </a:rPr>
              <a:t>  </a:t>
            </a:r>
            <a:r>
              <a:rPr lang="en-US" b="1" dirty="0" err="1" smtClean="0">
                <a:solidFill>
                  <a:schemeClr val="accent1">
                    <a:lumMod val="75000"/>
                  </a:schemeClr>
                </a:solidFill>
                <a:effectLst>
                  <a:outerShdw blurRad="38100" dist="38100" dir="2700000" algn="tl">
                    <a:srgbClr val="000000">
                      <a:alpha val="43137"/>
                    </a:srgbClr>
                  </a:outerShdw>
                </a:effectLst>
              </a:rPr>
              <a:t>i</a:t>
            </a:r>
            <a:r>
              <a:rPr lang="en-US" b="1" dirty="0" smtClean="0">
                <a:solidFill>
                  <a:schemeClr val="accent1">
                    <a:lumMod val="75000"/>
                  </a:schemeClr>
                </a:solidFill>
                <a:effectLst>
                  <a:outerShdw blurRad="38100" dist="38100" dir="2700000" algn="tl">
                    <a:srgbClr val="000000">
                      <a:alpha val="43137"/>
                    </a:srgbClr>
                  </a:outerShdw>
                </a:effectLst>
              </a:rPr>
              <a:t>) fish</a:t>
            </a:r>
            <a:endParaRPr lang="ru-RU" b="1" dirty="0" smtClean="0">
              <a:solidFill>
                <a:schemeClr val="accent1">
                  <a:lumMod val="75000"/>
                </a:schemeClr>
              </a:solidFill>
              <a:effectLst>
                <a:outerShdw blurRad="38100" dist="38100" dir="2700000" algn="tl">
                  <a:srgbClr val="000000">
                    <a:alpha val="43137"/>
                  </a:srgbClr>
                </a:outerShdw>
              </a:effectLst>
            </a:endParaRPr>
          </a:p>
          <a:p>
            <a:pPr>
              <a:buNone/>
            </a:pPr>
            <a:r>
              <a:rPr lang="en-US" b="1" dirty="0" smtClean="0">
                <a:solidFill>
                  <a:schemeClr val="accent1">
                    <a:lumMod val="75000"/>
                  </a:schemeClr>
                </a:solidFill>
                <a:effectLst>
                  <a:outerShdw blurRad="38100" dist="38100" dir="2700000" algn="tl">
                    <a:srgbClr val="000000">
                      <a:alpha val="43137"/>
                    </a:srgbClr>
                  </a:outerShdw>
                </a:effectLst>
              </a:rPr>
              <a:t>10) a tin of                             j) meat</a:t>
            </a:r>
            <a:endParaRPr lang="ru-RU" b="1" dirty="0" smtClean="0">
              <a:solidFill>
                <a:schemeClr val="accent1">
                  <a:lumMod val="75000"/>
                </a:schemeClr>
              </a:solidFill>
              <a:effectLst>
                <a:outerShdw blurRad="38100" dist="38100" dir="2700000" algn="tl">
                  <a:srgbClr val="000000">
                    <a:alpha val="43137"/>
                  </a:srgbClr>
                </a:outerShdw>
              </a:effectLst>
            </a:endParaRPr>
          </a:p>
          <a:p>
            <a:pPr>
              <a:buNone/>
            </a:pPr>
            <a:endParaRPr lang="ru-RU" dirty="0"/>
          </a:p>
        </p:txBody>
      </p:sp>
      <p:sp>
        <p:nvSpPr>
          <p:cNvPr id="4" name="Прямоугольник 3"/>
          <p:cNvSpPr/>
          <p:nvPr/>
        </p:nvSpPr>
        <p:spPr>
          <a:xfrm>
            <a:off x="0" y="5811560"/>
            <a:ext cx="9144000" cy="984885"/>
          </a:xfrm>
          <a:prstGeom prst="rect">
            <a:avLst/>
          </a:prstGeom>
        </p:spPr>
        <p:txBody>
          <a:bodyPr wrap="square">
            <a:spAutoFit/>
          </a:bodyPr>
          <a:lstStyle/>
          <a:p>
            <a:pPr>
              <a:buNone/>
            </a:pPr>
            <a:endParaRPr lang="ru-RU" dirty="0" smtClean="0"/>
          </a:p>
          <a:p>
            <a:pPr algn="ctr">
              <a:buNone/>
            </a:pPr>
            <a:r>
              <a:rPr lang="en-US" sz="4000" b="1" dirty="0" smtClean="0">
                <a:solidFill>
                  <a:srgbClr val="FFC000"/>
                </a:solidFill>
                <a:effectLst>
                  <a:outerShdw blurRad="38100" dist="38100" dir="2700000" algn="tl">
                    <a:srgbClr val="000000">
                      <a:alpha val="43137"/>
                    </a:srgbClr>
                  </a:outerShdw>
                </a:effectLst>
              </a:rPr>
              <a:t>1 f; 2d; 3g; 4h; 5b; 6a; 7c; 8e; 9j; 10i .</a:t>
            </a:r>
            <a:endParaRPr lang="ru-RU" sz="4000" b="1" dirty="0" smtClean="0">
              <a:solidFill>
                <a:srgbClr val="FFC000"/>
              </a:solidFill>
              <a:effectLst>
                <a:outerShdw blurRad="38100" dist="38100" dir="2700000" algn="tl">
                  <a:srgbClr val="000000">
                    <a:alpha val="43137"/>
                  </a:srgbClr>
                </a:outerShdw>
              </a:effectLst>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s10131.vk.me/u3350254/-12/w_47dcda76.jpg"/>
          <p:cNvPicPr>
            <a:picLocks noChangeAspect="1" noChangeArrowheads="1"/>
          </p:cNvPicPr>
          <p:nvPr/>
        </p:nvPicPr>
        <p:blipFill>
          <a:blip r:embed="rId2"/>
          <a:srcRect/>
          <a:stretch>
            <a:fillRect/>
          </a:stretch>
        </p:blipFill>
        <p:spPr bwMode="auto">
          <a:xfrm>
            <a:off x="-1" y="0"/>
            <a:ext cx="9144027" cy="68580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nmm-izhevsk.ru/wp-content/uploads/2015/06/milk.jpg"/>
          <p:cNvPicPr>
            <a:picLocks noChangeAspect="1" noChangeArrowheads="1"/>
          </p:cNvPicPr>
          <p:nvPr/>
        </p:nvPicPr>
        <p:blipFill>
          <a:blip r:embed="rId2"/>
          <a:srcRect/>
          <a:stretch>
            <a:fillRect/>
          </a:stretch>
        </p:blipFill>
        <p:spPr bwMode="auto">
          <a:xfrm>
            <a:off x="-1" y="0"/>
            <a:ext cx="9131135" cy="6858001"/>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blog.ispira.com/upload/d4/d41d8cd98f00b204e9800998ecf8427e/175cb93fcac4787290b383e4ccfb1880.jpg"/>
          <p:cNvPicPr>
            <a:picLocks noChangeAspect="1" noChangeArrowheads="1"/>
          </p:cNvPicPr>
          <p:nvPr/>
        </p:nvPicPr>
        <p:blipFill>
          <a:blip r:embed="rId2"/>
          <a:srcRect/>
          <a:stretch>
            <a:fillRect/>
          </a:stretch>
        </p:blipFill>
        <p:spPr bwMode="auto">
          <a:xfrm>
            <a:off x="0" y="0"/>
            <a:ext cx="9144001" cy="68580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slides.worldofstock.com/BCO3295.jpg"/>
          <p:cNvPicPr>
            <a:picLocks noChangeAspect="1" noChangeArrowheads="1"/>
          </p:cNvPicPr>
          <p:nvPr/>
        </p:nvPicPr>
        <p:blipFill>
          <a:blip r:embed="rId2"/>
          <a:srcRect/>
          <a:stretch>
            <a:fillRect/>
          </a:stretch>
        </p:blipFill>
        <p:spPr bwMode="auto">
          <a:xfrm>
            <a:off x="0" y="0"/>
            <a:ext cx="9117424" cy="68580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letnews.ru/wp-content/uploads/2014/08/%D0%BF%D1%80%D0%BE%D0%B4%D1%83%D0%BA%D1%82%D1%8B.jpg"/>
          <p:cNvPicPr>
            <a:picLocks noChangeAspect="1" noChangeArrowheads="1"/>
          </p:cNvPicPr>
          <p:nvPr/>
        </p:nvPicPr>
        <p:blipFill>
          <a:blip r:embed="rId2"/>
          <a:srcRect/>
          <a:stretch>
            <a:fillRect/>
          </a:stretch>
        </p:blipFill>
        <p:spPr bwMode="auto">
          <a:xfrm>
            <a:off x="0" y="11429"/>
            <a:ext cx="9144000" cy="6846571"/>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fontScale="92500" lnSpcReduction="20000"/>
          </a:bodyPr>
          <a:lstStyle/>
          <a:p>
            <a:pPr>
              <a:buNone/>
            </a:pPr>
            <a:r>
              <a:rPr lang="en-US" sz="4300" dirty="0" smtClean="0">
                <a:solidFill>
                  <a:srgbClr val="C00000"/>
                </a:solidFill>
                <a:effectLst>
                  <a:outerShdw blurRad="38100" dist="38100" dir="2700000" algn="tl">
                    <a:srgbClr val="000000">
                      <a:alpha val="43137"/>
                    </a:srgbClr>
                  </a:outerShdw>
                </a:effectLst>
                <a:latin typeface="Arial Black" pitchFamily="34" charset="0"/>
              </a:rPr>
              <a:t>  </a:t>
            </a:r>
            <a:r>
              <a:rPr lang="en-US" sz="4300" dirty="0" smtClean="0">
                <a:solidFill>
                  <a:schemeClr val="accent5">
                    <a:lumMod val="75000"/>
                  </a:schemeClr>
                </a:solidFill>
                <a:effectLst>
                  <a:outerShdw blurRad="38100" dist="38100" dir="2700000" algn="tl">
                    <a:srgbClr val="000000">
                      <a:alpha val="43137"/>
                    </a:srgbClr>
                  </a:outerShdw>
                </a:effectLst>
                <a:latin typeface="Arial Black" pitchFamily="34" charset="0"/>
              </a:rPr>
              <a:t>Answer the questions!</a:t>
            </a:r>
            <a:endParaRPr lang="ru-RU" sz="4300" dirty="0" smtClean="0">
              <a:solidFill>
                <a:schemeClr val="accent5">
                  <a:lumMod val="75000"/>
                </a:schemeClr>
              </a:solidFill>
              <a:effectLst>
                <a:outerShdw blurRad="38100" dist="38100" dir="2700000" algn="tl">
                  <a:srgbClr val="000000">
                    <a:alpha val="43137"/>
                  </a:srgbClr>
                </a:outerShdw>
              </a:effectLst>
              <a:latin typeface="Arial Black" pitchFamily="34" charset="0"/>
            </a:endParaRPr>
          </a:p>
          <a:p>
            <a:pPr>
              <a:buNone/>
            </a:pPr>
            <a:r>
              <a:rPr lang="ru-RU" sz="4300" dirty="0" smtClean="0">
                <a:solidFill>
                  <a:srgbClr val="C00000"/>
                </a:solidFill>
                <a:effectLst>
                  <a:outerShdw blurRad="38100" dist="38100" dir="2700000" algn="tl">
                    <a:srgbClr val="000000">
                      <a:alpha val="43137"/>
                    </a:srgbClr>
                  </a:outerShdw>
                </a:effectLst>
                <a:latin typeface="Arial Black" pitchFamily="34" charset="0"/>
              </a:rPr>
              <a:t>1) </a:t>
            </a:r>
            <a:r>
              <a:rPr lang="en-US" sz="4300" dirty="0" smtClean="0">
                <a:solidFill>
                  <a:srgbClr val="C00000"/>
                </a:solidFill>
                <a:effectLst>
                  <a:outerShdw blurRad="38100" dist="38100" dir="2700000" algn="tl">
                    <a:srgbClr val="000000">
                      <a:alpha val="43137"/>
                    </a:srgbClr>
                  </a:outerShdw>
                </a:effectLst>
                <a:latin typeface="Arial Black" pitchFamily="34" charset="0"/>
              </a:rPr>
              <a:t>What </a:t>
            </a:r>
            <a:r>
              <a:rPr lang="en-US" sz="4300" dirty="0" smtClean="0">
                <a:solidFill>
                  <a:srgbClr val="C00000"/>
                </a:solidFill>
                <a:effectLst>
                  <a:outerShdw blurRad="38100" dist="38100" dir="2700000" algn="tl">
                    <a:srgbClr val="000000">
                      <a:alpha val="43137"/>
                    </a:srgbClr>
                  </a:outerShdw>
                </a:effectLst>
                <a:latin typeface="Arial Black" pitchFamily="34" charset="0"/>
              </a:rPr>
              <a:t>kinds of shops do you like?</a:t>
            </a:r>
            <a:endParaRPr lang="ru-RU" sz="4300" dirty="0" smtClean="0">
              <a:solidFill>
                <a:srgbClr val="C00000"/>
              </a:solidFill>
              <a:effectLst>
                <a:outerShdw blurRad="38100" dist="38100" dir="2700000" algn="tl">
                  <a:srgbClr val="000000">
                    <a:alpha val="43137"/>
                  </a:srgbClr>
                </a:outerShdw>
              </a:effectLst>
              <a:latin typeface="Arial Black" pitchFamily="34" charset="0"/>
            </a:endParaRPr>
          </a:p>
          <a:p>
            <a:pPr>
              <a:buNone/>
            </a:pPr>
            <a:r>
              <a:rPr lang="en-US" sz="4300" dirty="0" smtClean="0">
                <a:solidFill>
                  <a:srgbClr val="C00000"/>
                </a:solidFill>
                <a:effectLst>
                  <a:outerShdw blurRad="38100" dist="38100" dir="2700000" algn="tl">
                    <a:srgbClr val="000000">
                      <a:alpha val="43137"/>
                    </a:srgbClr>
                  </a:outerShdw>
                </a:effectLst>
                <a:latin typeface="Arial Black" pitchFamily="34" charset="0"/>
              </a:rPr>
              <a:t>2) How many shops are there in your area?</a:t>
            </a:r>
            <a:endParaRPr lang="ru-RU" sz="4300" dirty="0" smtClean="0">
              <a:solidFill>
                <a:srgbClr val="C00000"/>
              </a:solidFill>
              <a:effectLst>
                <a:outerShdw blurRad="38100" dist="38100" dir="2700000" algn="tl">
                  <a:srgbClr val="000000">
                    <a:alpha val="43137"/>
                  </a:srgbClr>
                </a:outerShdw>
              </a:effectLst>
              <a:latin typeface="Arial Black" pitchFamily="34" charset="0"/>
            </a:endParaRPr>
          </a:p>
          <a:p>
            <a:pPr>
              <a:buNone/>
            </a:pPr>
            <a:r>
              <a:rPr lang="en-US" sz="4300" dirty="0" smtClean="0">
                <a:solidFill>
                  <a:srgbClr val="C00000"/>
                </a:solidFill>
                <a:effectLst>
                  <a:outerShdw blurRad="38100" dist="38100" dir="2700000" algn="tl">
                    <a:srgbClr val="000000">
                      <a:alpha val="43137"/>
                    </a:srgbClr>
                  </a:outerShdw>
                </a:effectLst>
                <a:latin typeface="Arial Black" pitchFamily="34" charset="0"/>
              </a:rPr>
              <a:t>3) Who does the shopping in your family?</a:t>
            </a:r>
            <a:endParaRPr lang="ru-RU" sz="4300" dirty="0" smtClean="0">
              <a:solidFill>
                <a:srgbClr val="C00000"/>
              </a:solidFill>
              <a:effectLst>
                <a:outerShdw blurRad="38100" dist="38100" dir="2700000" algn="tl">
                  <a:srgbClr val="000000">
                    <a:alpha val="43137"/>
                  </a:srgbClr>
                </a:outerShdw>
              </a:effectLst>
              <a:latin typeface="Arial Black" pitchFamily="34" charset="0"/>
            </a:endParaRPr>
          </a:p>
          <a:p>
            <a:pPr>
              <a:buNone/>
            </a:pPr>
            <a:r>
              <a:rPr lang="en-US" sz="4300" dirty="0" smtClean="0">
                <a:solidFill>
                  <a:srgbClr val="C00000"/>
                </a:solidFill>
                <a:effectLst>
                  <a:outerShdw blurRad="38100" dist="38100" dir="2700000" algn="tl">
                    <a:srgbClr val="000000">
                      <a:alpha val="43137"/>
                    </a:srgbClr>
                  </a:outerShdw>
                </a:effectLst>
                <a:latin typeface="Arial Black" pitchFamily="34" charset="0"/>
              </a:rPr>
              <a:t>4) How often do you go shopping?</a:t>
            </a:r>
            <a:endParaRPr lang="ru-RU" sz="4300" dirty="0" smtClean="0">
              <a:solidFill>
                <a:srgbClr val="C00000"/>
              </a:solidFill>
              <a:effectLst>
                <a:outerShdw blurRad="38100" dist="38100" dir="2700000" algn="tl">
                  <a:srgbClr val="000000">
                    <a:alpha val="43137"/>
                  </a:srgbClr>
                </a:outerShdw>
              </a:effectLst>
              <a:latin typeface="Arial Black" pitchFamily="34" charset="0"/>
            </a:endParaRPr>
          </a:p>
          <a:p>
            <a:pPr>
              <a:buNone/>
            </a:pPr>
            <a:r>
              <a:rPr lang="en-US" sz="4300" dirty="0" smtClean="0">
                <a:solidFill>
                  <a:srgbClr val="C00000"/>
                </a:solidFill>
                <a:effectLst>
                  <a:outerShdw blurRad="38100" dist="38100" dir="2700000" algn="tl">
                    <a:srgbClr val="000000">
                      <a:alpha val="43137"/>
                    </a:srgbClr>
                  </a:outerShdw>
                </a:effectLst>
                <a:latin typeface="Arial Black" pitchFamily="34" charset="0"/>
              </a:rPr>
              <a:t>5) Do you prefer to go shopping on weekdays or at the weekend?</a:t>
            </a:r>
            <a:endParaRPr lang="ru-RU" sz="4300" dirty="0" smtClean="0">
              <a:solidFill>
                <a:srgbClr val="C00000"/>
              </a:solidFill>
              <a:effectLst>
                <a:outerShdw blurRad="38100" dist="38100" dir="2700000" algn="tl">
                  <a:srgbClr val="000000">
                    <a:alpha val="43137"/>
                  </a:srgbClr>
                </a:outerShdw>
              </a:effectLst>
              <a:latin typeface="Arial Black" pitchFamily="34" charset="0"/>
            </a:endParaRPr>
          </a:p>
          <a:p>
            <a:endParaRPr lang="ru-RU" dirty="0"/>
          </a:p>
        </p:txBody>
      </p:sp>
    </p:spTree>
  </p:cSld>
  <p:clrMapOvr>
    <a:masterClrMapping/>
  </p:clrMapOvr>
  <p:transition>
    <p:wipe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a:bodyPr>
          <a:lstStyle/>
          <a:p>
            <a:pPr>
              <a:buNone/>
            </a:pPr>
            <a:r>
              <a:rPr lang="ru-RU" sz="3100" b="1" dirty="0" smtClean="0">
                <a:effectLst>
                  <a:outerShdw blurRad="38100" dist="38100" dir="2700000" algn="tl">
                    <a:srgbClr val="000000">
                      <a:alpha val="43137"/>
                    </a:srgbClr>
                  </a:outerShdw>
                </a:effectLst>
              </a:rPr>
              <a:t> </a:t>
            </a:r>
            <a:r>
              <a:rPr lang="en-US" sz="3100" b="1" dirty="0" smtClean="0">
                <a:effectLst>
                  <a:outerShdw blurRad="38100" dist="38100" dir="2700000" algn="tl">
                    <a:srgbClr val="000000">
                      <a:alpha val="43137"/>
                    </a:srgbClr>
                  </a:outerShdw>
                </a:effectLst>
              </a:rPr>
              <a:t> Listening </a:t>
            </a:r>
            <a:endParaRPr lang="ru-RU" sz="3100" b="1" dirty="0" smtClean="0">
              <a:effectLst>
                <a:outerShdw blurRad="38100" dist="38100" dir="2700000" algn="tl">
                  <a:srgbClr val="000000">
                    <a:alpha val="43137"/>
                  </a:srgbClr>
                </a:outerShdw>
              </a:effectLst>
            </a:endParaRPr>
          </a:p>
          <a:p>
            <a:pPr>
              <a:buNone/>
            </a:pPr>
            <a:r>
              <a:rPr lang="en-US" sz="3100" b="1" dirty="0" smtClean="0">
                <a:effectLst>
                  <a:outerShdw blurRad="38100" dist="38100" dir="2700000" algn="tl">
                    <a:srgbClr val="000000">
                      <a:alpha val="43137"/>
                    </a:srgbClr>
                  </a:outerShdw>
                </a:effectLst>
              </a:rPr>
              <a:t>Ex 1, p. 116</a:t>
            </a:r>
            <a:endParaRPr lang="ru-RU" sz="3100" b="1" dirty="0" smtClean="0">
              <a:effectLst>
                <a:outerShdw blurRad="38100" dist="38100" dir="2700000" algn="tl">
                  <a:srgbClr val="000000">
                    <a:alpha val="43137"/>
                  </a:srgbClr>
                </a:outerShdw>
              </a:effectLst>
            </a:endParaRPr>
          </a:p>
          <a:p>
            <a:pPr>
              <a:buNone/>
            </a:pPr>
            <a:endParaRPr lang="ru-RU" sz="3100" b="1" dirty="0" smtClean="0">
              <a:effectLst>
                <a:outerShdw blurRad="38100" dist="38100" dir="2700000" algn="tl">
                  <a:srgbClr val="000000">
                    <a:alpha val="43137"/>
                  </a:srgbClr>
                </a:outerShdw>
              </a:effectLst>
            </a:endParaRPr>
          </a:p>
          <a:p>
            <a:pPr>
              <a:buNone/>
            </a:pPr>
            <a:r>
              <a:rPr lang="en-US" sz="3100" b="1" dirty="0" smtClean="0">
                <a:solidFill>
                  <a:srgbClr val="00B050"/>
                </a:solidFill>
                <a:effectLst>
                  <a:outerShdw blurRad="38100" dist="38100" dir="2700000" algn="tl">
                    <a:srgbClr val="000000">
                      <a:alpha val="43137"/>
                    </a:srgbClr>
                  </a:outerShdw>
                </a:effectLst>
              </a:rPr>
              <a:t>Answer the questions</a:t>
            </a:r>
            <a:endParaRPr lang="ru-RU" sz="3100" b="1" dirty="0" smtClean="0">
              <a:solidFill>
                <a:srgbClr val="00B050"/>
              </a:solidFill>
              <a:effectLst>
                <a:outerShdw blurRad="38100" dist="38100" dir="2700000" algn="tl">
                  <a:srgbClr val="000000">
                    <a:alpha val="43137"/>
                  </a:srgbClr>
                </a:outerShdw>
              </a:effectLst>
            </a:endParaRPr>
          </a:p>
          <a:p>
            <a:pPr marL="514350" lvl="0" indent="-514350">
              <a:buFont typeface="+mj-lt"/>
              <a:buAutoNum type="arabicParenR"/>
            </a:pPr>
            <a:r>
              <a:rPr lang="en-US" sz="3100" b="1" dirty="0" smtClean="0">
                <a:solidFill>
                  <a:schemeClr val="accent2">
                    <a:lumMod val="60000"/>
                    <a:lumOff val="40000"/>
                  </a:schemeClr>
                </a:solidFill>
                <a:effectLst>
                  <a:outerShdw blurRad="38100" dist="38100" dir="2700000" algn="tl">
                    <a:srgbClr val="000000">
                      <a:alpha val="43137"/>
                    </a:srgbClr>
                  </a:outerShdw>
                </a:effectLst>
              </a:rPr>
              <a:t>When are the most shops open in Britain?</a:t>
            </a:r>
            <a:endParaRPr lang="ru-RU" sz="31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100" b="1" dirty="0" smtClean="0">
                <a:solidFill>
                  <a:schemeClr val="accent2">
                    <a:lumMod val="60000"/>
                    <a:lumOff val="40000"/>
                  </a:schemeClr>
                </a:solidFill>
                <a:effectLst>
                  <a:outerShdw blurRad="38100" dist="38100" dir="2700000" algn="tl">
                    <a:srgbClr val="000000">
                      <a:alpha val="43137"/>
                    </a:srgbClr>
                  </a:outerShdw>
                </a:effectLst>
              </a:rPr>
              <a:t>What time do British shops stay open?</a:t>
            </a:r>
            <a:endParaRPr lang="ru-RU" sz="31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100" b="1" dirty="0" smtClean="0">
                <a:solidFill>
                  <a:schemeClr val="accent2">
                    <a:lumMod val="60000"/>
                    <a:lumOff val="40000"/>
                  </a:schemeClr>
                </a:solidFill>
                <a:effectLst>
                  <a:outerShdw blurRad="38100" dist="38100" dir="2700000" algn="tl">
                    <a:srgbClr val="000000">
                      <a:alpha val="43137"/>
                    </a:srgbClr>
                  </a:outerShdw>
                </a:effectLst>
              </a:rPr>
              <a:t>Where do they sell clothes?</a:t>
            </a:r>
            <a:endParaRPr lang="ru-RU" sz="31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100" b="1" dirty="0" smtClean="0">
                <a:solidFill>
                  <a:schemeClr val="accent2">
                    <a:lumMod val="60000"/>
                    <a:lumOff val="40000"/>
                  </a:schemeClr>
                </a:solidFill>
                <a:effectLst>
                  <a:outerShdw blurRad="38100" dist="38100" dir="2700000" algn="tl">
                    <a:srgbClr val="000000">
                      <a:alpha val="43137"/>
                    </a:srgbClr>
                  </a:outerShdw>
                </a:effectLst>
              </a:rPr>
              <a:t>Where do they sell toiletries?</a:t>
            </a:r>
            <a:endParaRPr lang="ru-RU" sz="31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100" b="1" dirty="0" smtClean="0">
                <a:solidFill>
                  <a:schemeClr val="accent2">
                    <a:lumMod val="60000"/>
                    <a:lumOff val="40000"/>
                  </a:schemeClr>
                </a:solidFill>
                <a:effectLst>
                  <a:outerShdw blurRad="38100" dist="38100" dir="2700000" algn="tl">
                    <a:srgbClr val="000000">
                      <a:alpha val="43137"/>
                    </a:srgbClr>
                  </a:outerShdw>
                </a:effectLst>
              </a:rPr>
              <a:t>Where can you go when you need to change money?</a:t>
            </a:r>
            <a:endParaRPr lang="ru-RU" sz="31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100" b="1" dirty="0" smtClean="0">
                <a:solidFill>
                  <a:schemeClr val="accent2">
                    <a:lumMod val="60000"/>
                    <a:lumOff val="40000"/>
                  </a:schemeClr>
                </a:solidFill>
                <a:effectLst>
                  <a:outerShdw blurRad="38100" dist="38100" dir="2700000" algn="tl">
                    <a:srgbClr val="000000">
                      <a:alpha val="43137"/>
                    </a:srgbClr>
                  </a:outerShdw>
                </a:effectLst>
              </a:rPr>
              <a:t>What is British money called?</a:t>
            </a:r>
            <a:endParaRPr lang="ru-RU" sz="3100" b="1" dirty="0" smtClean="0">
              <a:solidFill>
                <a:schemeClr val="accent2">
                  <a:lumMod val="60000"/>
                  <a:lumOff val="40000"/>
                </a:schemeClr>
              </a:solidFill>
              <a:effectLst>
                <a:outerShdw blurRad="38100" dist="38100" dir="2700000" algn="tl">
                  <a:srgbClr val="000000">
                    <a:alpha val="43137"/>
                  </a:srgbClr>
                </a:outerShdw>
              </a:effectLst>
            </a:endParaRPr>
          </a:p>
          <a:p>
            <a:pPr>
              <a:buNone/>
            </a:pPr>
            <a:endParaRPr lang="ru-RU" dirty="0"/>
          </a:p>
        </p:txBody>
      </p:sp>
      <p:pic>
        <p:nvPicPr>
          <p:cNvPr id="4" name="Track24.mp3">
            <a:hlinkClick r:id="" action="ppaction://media"/>
          </p:cNvPr>
          <p:cNvPicPr>
            <a:picLocks noRot="1" noChangeAspect="1"/>
          </p:cNvPicPr>
          <p:nvPr>
            <a:audioFile r:link="rId1"/>
          </p:nvPr>
        </p:nvPicPr>
        <p:blipFill>
          <a:blip r:embed="rId3"/>
          <a:stretch>
            <a:fillRect/>
          </a:stretch>
        </p:blipFill>
        <p:spPr>
          <a:xfrm>
            <a:off x="8410572" y="6124572"/>
            <a:ext cx="733428" cy="733428"/>
          </a:xfrm>
          <a:prstGeom prst="rect">
            <a:avLst/>
          </a:prstGeom>
        </p:spPr>
      </p:pic>
    </p:spTree>
  </p:cSld>
  <p:clrMapOvr>
    <a:masterClrMapping/>
  </p:clrMapOvr>
  <p:transition>
    <p:wip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8386"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http://static.ow.ly/photos/original/bRIlw.jpg"/>
          <p:cNvPicPr>
            <a:picLocks noChangeAspect="1" noChangeArrowheads="1"/>
          </p:cNvPicPr>
          <p:nvPr/>
        </p:nvPicPr>
        <p:blipFill>
          <a:blip r:embed="rId2"/>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0" y="0"/>
            <a:ext cx="9144000" cy="5909310"/>
          </a:xfrm>
          <a:prstGeom prst="rect">
            <a:avLst/>
          </a:prstGeom>
          <a:noFill/>
        </p:spPr>
        <p:txBody>
          <a:bodyPr wrap="square" rtlCol="0">
            <a:spAutoFit/>
          </a:bodyPr>
          <a:lstStyle/>
          <a:p>
            <a:pPr>
              <a:buNone/>
            </a:pPr>
            <a:r>
              <a:rPr lang="en-US" b="1" dirty="0" smtClean="0">
                <a:effectLst>
                  <a:outerShdw blurRad="38100" dist="38100" dir="2700000" algn="tl">
                    <a:srgbClr val="000000">
                      <a:alpha val="43137"/>
                    </a:srgbClr>
                  </a:outerShdw>
                </a:effectLst>
              </a:rPr>
              <a:t> </a:t>
            </a:r>
            <a:r>
              <a:rPr lang="en-US" sz="3600" b="1" dirty="0" smtClean="0">
                <a:effectLst>
                  <a:outerShdw blurRad="38100" dist="38100" dir="2700000" algn="tl">
                    <a:srgbClr val="000000">
                      <a:alpha val="43137"/>
                    </a:srgbClr>
                  </a:outerShdw>
                </a:effectLst>
              </a:rPr>
              <a:t>Pupil’s  Presentation</a:t>
            </a:r>
            <a:endParaRPr lang="ru-RU" sz="3600" b="1" dirty="0" smtClean="0">
              <a:solidFill>
                <a:srgbClr val="FFC000"/>
              </a:solidFill>
              <a:effectLst>
                <a:outerShdw blurRad="38100" dist="38100" dir="2700000" algn="tl">
                  <a:srgbClr val="000000">
                    <a:alpha val="43137"/>
                  </a:srgbClr>
                </a:outerShdw>
              </a:effectLst>
            </a:endParaRPr>
          </a:p>
          <a:p>
            <a:pPr marL="514350" indent="-514350">
              <a:buNone/>
            </a:pPr>
            <a:r>
              <a:rPr lang="ru-RU" b="1" dirty="0" smtClean="0">
                <a:solidFill>
                  <a:srgbClr val="FFC000"/>
                </a:solidFill>
                <a:effectLst>
                  <a:outerShdw blurRad="38100" dist="38100" dir="2700000" algn="tl">
                    <a:srgbClr val="000000">
                      <a:alpha val="43137"/>
                    </a:srgbClr>
                  </a:outerShdw>
                </a:effectLst>
              </a:rPr>
              <a:t> </a:t>
            </a:r>
            <a:r>
              <a:rPr lang="en-US" sz="3600" b="1" dirty="0" smtClean="0">
                <a:solidFill>
                  <a:srgbClr val="FFC000"/>
                </a:solidFill>
                <a:effectLst>
                  <a:outerShdw blurRad="38100" dist="38100" dir="2700000" algn="tl">
                    <a:srgbClr val="000000">
                      <a:alpha val="43137"/>
                    </a:srgbClr>
                  </a:outerShdw>
                </a:effectLst>
              </a:rPr>
              <a:t>London is a paradise for shoppers with their large selection of goods. There are famous department stores like Harrods and Selfridges. You can also find designer shops, well-stocked book shops, market stalls and many others kinds of shops. Second-hand shops are also popular with young people.</a:t>
            </a:r>
            <a:endParaRPr lang="ru-RU" sz="3600" dirty="0" smtClean="0">
              <a:solidFill>
                <a:srgbClr val="FFC000"/>
              </a:solidFill>
            </a:endParaRPr>
          </a:p>
          <a:p>
            <a:endParaRPr lang="ru-RU" dirty="0"/>
          </a:p>
        </p:txBody>
      </p:sp>
    </p:spTree>
  </p:cSld>
  <p:clrMapOvr>
    <a:masterClrMapping/>
  </p:clrMapOvr>
  <p:transition>
    <p:cut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36.media.tumblr.com/tumblr_mckdplUDqS1qadknpo1_1280.jpg"/>
          <p:cNvPicPr>
            <a:picLocks noChangeAspect="1" noChangeArrowheads="1"/>
          </p:cNvPicPr>
          <p:nvPr/>
        </p:nvPicPr>
        <p:blipFill>
          <a:blip r:embed="rId2"/>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0" y="0"/>
            <a:ext cx="9144000" cy="5816977"/>
          </a:xfrm>
          <a:prstGeom prst="rect">
            <a:avLst/>
          </a:prstGeom>
          <a:noFill/>
        </p:spPr>
        <p:txBody>
          <a:bodyPr wrap="square" rtlCol="0">
            <a:spAutoFit/>
          </a:bodyPr>
          <a:lstStyle/>
          <a:p>
            <a:pPr marL="514350" lvl="0" indent="-514350">
              <a:buNone/>
            </a:pPr>
            <a:r>
              <a:rPr lang="ru-RU" sz="2800" b="1" dirty="0" smtClean="0">
                <a:solidFill>
                  <a:srgbClr val="C00000"/>
                </a:solidFill>
                <a:effectLst>
                  <a:outerShdw blurRad="38100" dist="38100" dir="2700000" algn="tl">
                    <a:srgbClr val="000000">
                      <a:alpha val="43137"/>
                    </a:srgbClr>
                  </a:outerShdw>
                </a:effectLst>
                <a:latin typeface="Arial Black" pitchFamily="34" charset="0"/>
              </a:rPr>
              <a:t>    </a:t>
            </a:r>
            <a:r>
              <a:rPr lang="en-US" sz="2800" b="1" dirty="0" smtClean="0">
                <a:solidFill>
                  <a:srgbClr val="C00000"/>
                </a:solidFill>
                <a:effectLst>
                  <a:outerShdw blurRad="38100" dist="38100" dir="2700000" algn="tl">
                    <a:srgbClr val="000000">
                      <a:alpha val="43137"/>
                    </a:srgbClr>
                  </a:outerShdw>
                </a:effectLst>
                <a:latin typeface="Arial Black" pitchFamily="34" charset="0"/>
              </a:rPr>
              <a:t>London’s streets are always busy with people’s shopping. Many visitors come to London just for that. Selfridges is one of the oldest and largest department stores in Oxford Street. It was opened in 1909 . If offers excellent service and a large choice of goods. There are seven floors and more than 10 restaurants, cafes and bars. The clothes departments sell everything from the latest fashion to top designers labels, and the toy departments surprise with great variety of toys.</a:t>
            </a:r>
            <a:endParaRPr lang="ru-RU" sz="2800" b="1" dirty="0" smtClean="0">
              <a:solidFill>
                <a:srgbClr val="C00000"/>
              </a:solidFill>
              <a:effectLst>
                <a:outerShdw blurRad="38100" dist="38100" dir="2700000" algn="tl">
                  <a:srgbClr val="000000">
                    <a:alpha val="43137"/>
                  </a:srgbClr>
                </a:outerShdw>
              </a:effectLst>
              <a:latin typeface="Arial Black" pitchFamily="34" charset="0"/>
            </a:endParaRPr>
          </a:p>
          <a:p>
            <a:pPr>
              <a:buNone/>
            </a:pPr>
            <a:endParaRPr lang="ru-RU" dirty="0" smtClean="0">
              <a:solidFill>
                <a:srgbClr val="00B050"/>
              </a:solidFill>
            </a:endParaRPr>
          </a:p>
          <a:p>
            <a:endParaRPr lang="ru-RU" dirty="0">
              <a:solidFill>
                <a:srgbClr val="00B050"/>
              </a:solidFill>
            </a:endParaRPr>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i.imgur.com/1SNte7M.jpg"/>
          <p:cNvPicPr>
            <a:picLocks noChangeAspect="1" noChangeArrowheads="1"/>
          </p:cNvPicPr>
          <p:nvPr/>
        </p:nvPicPr>
        <p:blipFill>
          <a:blip r:embed="rId2"/>
          <a:srcRect/>
          <a:stretch>
            <a:fillRect/>
          </a:stretch>
        </p:blipFill>
        <p:spPr bwMode="auto">
          <a:xfrm>
            <a:off x="0" y="0"/>
            <a:ext cx="9108308" cy="68580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0" y="0"/>
            <a:ext cx="9144000" cy="5232202"/>
          </a:xfrm>
          <a:prstGeom prst="rect">
            <a:avLst/>
          </a:prstGeom>
          <a:noFill/>
        </p:spPr>
        <p:txBody>
          <a:bodyPr wrap="square" rtlCol="0">
            <a:spAutoFit/>
          </a:bodyPr>
          <a:lstStyle/>
          <a:p>
            <a:pPr algn="ctr">
              <a:buNone/>
            </a:pPr>
            <a:r>
              <a:rPr lang="ru-RU" sz="2800" b="1" dirty="0" smtClean="0">
                <a:solidFill>
                  <a:srgbClr val="FFFF00"/>
                </a:solidFill>
                <a:effectLst>
                  <a:outerShdw blurRad="38100" dist="38100" dir="2700000" algn="tl">
                    <a:srgbClr val="000000">
                      <a:alpha val="43137"/>
                    </a:srgbClr>
                  </a:outerShdw>
                </a:effectLst>
              </a:rPr>
              <a:t> </a:t>
            </a:r>
            <a:r>
              <a:rPr lang="en-US" sz="2800" b="1" dirty="0" err="1" smtClean="0">
                <a:solidFill>
                  <a:srgbClr val="FFFF00"/>
                </a:solidFill>
                <a:effectLst>
                  <a:outerShdw blurRad="38100" dist="38100" dir="2700000" algn="tl">
                    <a:srgbClr val="000000">
                      <a:alpha val="43137"/>
                    </a:srgbClr>
                  </a:outerShdw>
                </a:effectLst>
              </a:rPr>
              <a:t>Hamleys</a:t>
            </a:r>
            <a:r>
              <a:rPr lang="en-US" sz="2800" b="1" dirty="0" smtClean="0">
                <a:solidFill>
                  <a:srgbClr val="FFFF00"/>
                </a:solidFill>
                <a:effectLst>
                  <a:outerShdw blurRad="38100" dist="38100" dir="2700000" algn="tl">
                    <a:srgbClr val="000000">
                      <a:alpha val="43137"/>
                    </a:srgbClr>
                  </a:outerShdw>
                </a:effectLst>
              </a:rPr>
              <a:t> – is a very big shop of toys in London. 4. 500 people work there. It was opened in 1760. There are seven floors there. Parents and children like visiting this shop. They buy different toys. Micro pet is an interactive plastic toy. There are ten types of this toy. These toys can speak. British children like these toys very much and enjoy playing with them. Mini-micro car is very popular too. It is a copy of cars. They go fast and work on batteries. Children find them very interesting.</a:t>
            </a:r>
            <a:endParaRPr lang="ru-RU" sz="2800" b="1" dirty="0" smtClean="0">
              <a:solidFill>
                <a:srgbClr val="FFFF00"/>
              </a:solidFill>
              <a:effectLst>
                <a:outerShdw blurRad="38100" dist="38100" dir="2700000" algn="tl">
                  <a:srgbClr val="000000">
                    <a:alpha val="43137"/>
                  </a:srgbClr>
                </a:outerShdw>
              </a:effectLst>
            </a:endParaRPr>
          </a:p>
          <a:p>
            <a:pPr>
              <a:buNone/>
            </a:pPr>
            <a:r>
              <a:rPr lang="en-US" b="1" dirty="0" smtClean="0">
                <a:solidFill>
                  <a:srgbClr val="FFFF00"/>
                </a:solidFill>
              </a:rPr>
              <a:t> </a:t>
            </a:r>
            <a:endParaRPr lang="ru-RU" b="1" dirty="0" smtClean="0">
              <a:solidFill>
                <a:srgbClr val="FFFF00"/>
              </a:solidFill>
            </a:endParaRPr>
          </a:p>
          <a:p>
            <a:pPr>
              <a:buNone/>
            </a:pPr>
            <a:endParaRPr lang="ru-RU" dirty="0" smtClean="0">
              <a:solidFill>
                <a:srgbClr val="FFFF00"/>
              </a:solidFill>
            </a:endParaRPr>
          </a:p>
          <a:p>
            <a:endParaRPr lang="ru-RU" dirty="0">
              <a:solidFill>
                <a:srgbClr val="FFFF00"/>
              </a:solidFill>
            </a:endParaRPr>
          </a:p>
        </p:txBody>
      </p:sp>
    </p:spTree>
  </p:cSld>
  <p:clrMapOvr>
    <a:masterClrMapping/>
  </p:clrMapOvr>
  <p:transition>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androidh-media.s3.amazonaws.com/wp-content/uploads/2014/10/sainsburys.jpg"/>
          <p:cNvPicPr>
            <a:picLocks noChangeAspect="1" noChangeArrowheads="1"/>
          </p:cNvPicPr>
          <p:nvPr/>
        </p:nvPicPr>
        <p:blipFill>
          <a:blip r:embed="rId2"/>
          <a:srcRect/>
          <a:stretch>
            <a:fillRect/>
          </a:stretch>
        </p:blipFill>
        <p:spPr bwMode="auto">
          <a:xfrm>
            <a:off x="0" y="1"/>
            <a:ext cx="9144000" cy="68580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0" y="0"/>
            <a:ext cx="9144000" cy="5078313"/>
          </a:xfrm>
          <a:prstGeom prst="rect">
            <a:avLst/>
          </a:prstGeom>
          <a:noFill/>
        </p:spPr>
        <p:txBody>
          <a:bodyPr wrap="square" rtlCol="0">
            <a:spAutoFit/>
          </a:bodyPr>
          <a:lstStyle/>
          <a:p>
            <a:pPr lvl="0">
              <a:buNone/>
            </a:pPr>
            <a:r>
              <a:rPr lang="en-US" sz="3200" b="1" dirty="0" smtClean="0">
                <a:effectLst>
                  <a:outerShdw blurRad="38100" dist="38100" dir="2700000" algn="tl">
                    <a:srgbClr val="000000">
                      <a:alpha val="43137"/>
                    </a:srgbClr>
                  </a:outerShdw>
                </a:effectLst>
              </a:rPr>
              <a:t>Sainsbury’s is the third largest chain of supermarkets in the United Kingdom. It was founded in 1869 by John Sainsbury and his wife Mary Ann Sainsbury in London. Sainsbury’s currently operates 1012 hypermarkets, supermarkets and stores. You can buy everything there. They are for richer people who want to do shopping once a week or even once a month. </a:t>
            </a:r>
            <a:endParaRPr lang="ru-RU" sz="3200" b="1" dirty="0" smtClean="0">
              <a:effectLst>
                <a:outerShdw blurRad="38100" dist="38100" dir="2700000" algn="tl">
                  <a:srgbClr val="000000">
                    <a:alpha val="43137"/>
                  </a:srgbClr>
                </a:outerShdw>
              </a:effectLst>
            </a:endParaRPr>
          </a:p>
          <a:p>
            <a:pPr>
              <a:buNone/>
            </a:pPr>
            <a:endParaRPr lang="ru-RU" dirty="0" smtClean="0"/>
          </a:p>
          <a:p>
            <a:endParaRPr lang="ru-RU" dirty="0"/>
          </a:p>
        </p:txBody>
      </p:sp>
    </p:spTree>
  </p:cSld>
  <p:clrMapOvr>
    <a:masterClrMapping/>
  </p:clrMapOvr>
  <p:transition>
    <p:strip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i.dailymail.co.uk/i/pix/2013/02/19/article-2280897-1784A919000005DC-223_1024x615_large.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0" y="0"/>
            <a:ext cx="9144000" cy="5293757"/>
          </a:xfrm>
          <a:prstGeom prst="rect">
            <a:avLst/>
          </a:prstGeom>
          <a:noFill/>
        </p:spPr>
        <p:txBody>
          <a:bodyPr wrap="square" rtlCol="0">
            <a:spAutoFit/>
          </a:bodyPr>
          <a:lstStyle/>
          <a:p>
            <a:pPr lvl="0"/>
            <a:r>
              <a:rPr lang="en-US" sz="3200" b="1" dirty="0" smtClean="0">
                <a:solidFill>
                  <a:srgbClr val="FFC000"/>
                </a:solidFill>
                <a:effectLst>
                  <a:outerShdw blurRad="38100" dist="38100" dir="2700000" algn="tl">
                    <a:srgbClr val="000000">
                      <a:alpha val="43137"/>
                    </a:srgbClr>
                  </a:outerShdw>
                </a:effectLst>
              </a:rPr>
              <a:t>Tesco is a British multinational grocery in the UK. It has stores in 12 countries across Asia and Europe and is the grocery market leader in the UK. It was founded in 1919 by Jack Cohen as a group of market stalls. His business expanded rapidly and by 1939 he had 100 Tesco stores across the country. The sell books, clothing, electronics, furniture, toys, petrol and software. There are more than 2. 500 stores nowadays.</a:t>
            </a:r>
            <a:endParaRPr lang="ru-RU" sz="3200" b="1" dirty="0" smtClean="0">
              <a:solidFill>
                <a:srgbClr val="FFC000"/>
              </a:solidFill>
              <a:effectLst>
                <a:outerShdw blurRad="38100" dist="38100" dir="2700000" algn="tl">
                  <a:srgbClr val="000000">
                    <a:alpha val="43137"/>
                  </a:srgbClr>
                </a:outerShdw>
              </a:effectLst>
            </a:endParaRPr>
          </a:p>
          <a:p>
            <a:endParaRPr lang="ru-RU" dirty="0"/>
          </a:p>
        </p:txBody>
      </p:sp>
    </p:spTree>
  </p:cSld>
  <p:clrMapOvr>
    <a:masterClrMapping/>
  </p:clrMapOvr>
  <p:transition>
    <p:strips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nowitaly.com/wp-content/uploads/2014/02/harrods.jpg"/>
          <p:cNvPicPr>
            <a:picLocks noChangeAspect="1" noChangeArrowheads="1"/>
          </p:cNvPicPr>
          <p:nvPr/>
        </p:nvPicPr>
        <p:blipFill>
          <a:blip r:embed="rId2"/>
          <a:srcRect/>
          <a:stretch>
            <a:fillRect/>
          </a:stretch>
        </p:blipFill>
        <p:spPr bwMode="auto">
          <a:xfrm>
            <a:off x="0" y="0"/>
            <a:ext cx="9144000" cy="6897840"/>
          </a:xfrm>
          <a:prstGeom prst="rect">
            <a:avLst/>
          </a:prstGeom>
          <a:ln>
            <a:noFill/>
          </a:ln>
          <a:effectLst>
            <a:outerShdw blurRad="292100" dist="139700" dir="2700000" algn="tl" rotWithShape="0">
              <a:srgbClr val="333333">
                <a:alpha val="65000"/>
              </a:srgbClr>
            </a:outerShdw>
          </a:effectLst>
        </p:spPr>
      </p:pic>
      <p:sp>
        <p:nvSpPr>
          <p:cNvPr id="4" name="Содержимое 3"/>
          <p:cNvSpPr>
            <a:spLocks noGrp="1"/>
          </p:cNvSpPr>
          <p:nvPr>
            <p:ph idx="1"/>
          </p:nvPr>
        </p:nvSpPr>
        <p:spPr>
          <a:xfrm>
            <a:off x="0" y="0"/>
            <a:ext cx="9144000" cy="5929330"/>
          </a:xfrm>
        </p:spPr>
        <p:txBody>
          <a:bodyPr>
            <a:normAutofit/>
          </a:bodyPr>
          <a:lstStyle/>
          <a:p>
            <a:pPr lvl="0">
              <a:buNone/>
            </a:pPr>
            <a:r>
              <a:rPr lang="ru-RU" sz="2800" b="1" dirty="0" smtClean="0">
                <a:effectLst>
                  <a:outerShdw blurRad="38100" dist="38100" dir="2700000" algn="tl">
                    <a:srgbClr val="000000">
                      <a:alpha val="43137"/>
                    </a:srgbClr>
                  </a:outerShdw>
                </a:effectLst>
              </a:rPr>
              <a:t>    </a:t>
            </a:r>
            <a:r>
              <a:rPr lang="en-US" sz="2800" b="1" dirty="0" smtClean="0">
                <a:effectLst>
                  <a:outerShdw blurRad="38100" dist="38100" dir="2700000" algn="tl">
                    <a:srgbClr val="000000">
                      <a:alpha val="43137"/>
                    </a:srgbClr>
                  </a:outerShdw>
                </a:effectLst>
              </a:rPr>
              <a:t>Harrods is one of the world’s most famous stores and one of the London’s tourist attraction thanks to the wide assortment of luxury goods that are on display in a magnificently decorated building. In 1849 Charles Henry Harrods opened a grocery at </a:t>
            </a:r>
            <a:r>
              <a:rPr lang="en-US" sz="2800" b="1" dirty="0" err="1" smtClean="0">
                <a:effectLst>
                  <a:outerShdw blurRad="38100" dist="38100" dir="2700000" algn="tl">
                    <a:srgbClr val="000000">
                      <a:alpha val="43137"/>
                    </a:srgbClr>
                  </a:outerShdw>
                </a:effectLst>
              </a:rPr>
              <a:t>Brompton</a:t>
            </a:r>
            <a:r>
              <a:rPr lang="en-US" sz="2800" b="1" dirty="0" smtClean="0">
                <a:effectLst>
                  <a:outerShdw blurRad="38100" dist="38100" dir="2700000" algn="tl">
                    <a:srgbClr val="000000">
                      <a:alpha val="43137"/>
                    </a:srgbClr>
                  </a:outerShdw>
                </a:effectLst>
              </a:rPr>
              <a:t> Road , at that time a small village just outside London. The department store became well-known for its high quality products and excellent service. It covers an area of about 80, 000 sq. m. spread out over seven floors.</a:t>
            </a:r>
            <a:endParaRPr lang="ru-RU" sz="2800" b="1" dirty="0" smtClean="0">
              <a:effectLst>
                <a:outerShdw blurRad="38100" dist="38100" dir="2700000" algn="tl">
                  <a:srgbClr val="000000">
                    <a:alpha val="43137"/>
                  </a:srgbClr>
                </a:outerShdw>
              </a:effectLst>
            </a:endParaRPr>
          </a:p>
          <a:p>
            <a:endParaRPr lang="ru-RU" dirty="0"/>
          </a:p>
        </p:txBody>
      </p:sp>
    </p:spTree>
  </p:cSld>
  <p:clrMapOvr>
    <a:masterClrMapping/>
  </p:clrMapOvr>
  <p:transition>
    <p:wheel spokes="8"/>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upload.wikimedia.org/wikipedia/en/b/b0/British_Home_Stores_%28Broughton,_North_Wales%29.jpg"/>
          <p:cNvPicPr>
            <a:picLocks noChangeAspect="1" noChangeArrowheads="1"/>
          </p:cNvPicPr>
          <p:nvPr/>
        </p:nvPicPr>
        <p:blipFill>
          <a:blip r:embed="rId2"/>
          <a:srcRect/>
          <a:stretch>
            <a:fillRect/>
          </a:stretch>
        </p:blipFill>
        <p:spPr bwMode="auto">
          <a:xfrm>
            <a:off x="-1" y="0"/>
            <a:ext cx="9144001" cy="68580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0" y="0"/>
            <a:ext cx="9144000" cy="4031873"/>
          </a:xfrm>
          <a:prstGeom prst="rect">
            <a:avLst/>
          </a:prstGeom>
          <a:noFill/>
        </p:spPr>
        <p:txBody>
          <a:bodyPr wrap="square" rtlCol="0">
            <a:spAutoFit/>
          </a:bodyPr>
          <a:lstStyle/>
          <a:p>
            <a:pPr lvl="0" algn="ctr"/>
            <a:r>
              <a:rPr lang="en-US" sz="3200" b="1" dirty="0" smtClean="0">
                <a:solidFill>
                  <a:srgbClr val="FFC000"/>
                </a:solidFill>
                <a:effectLst>
                  <a:outerShdw blurRad="38100" dist="38100" dir="2700000" algn="tl">
                    <a:srgbClr val="000000">
                      <a:alpha val="43137"/>
                    </a:srgbClr>
                  </a:outerShdw>
                </a:effectLst>
              </a:rPr>
              <a:t>British Home Stores (BHS) expanded in the 1970s and 1980s. It is a group of large shops selling mainly clothes and other products for the houses. In recent years, the company has begun to expand more fur nature, electronics, entertainment, groceries, and most recently, beauty products.</a:t>
            </a:r>
            <a:endParaRPr lang="ru-RU" sz="3200" b="1" dirty="0" smtClean="0">
              <a:solidFill>
                <a:srgbClr val="FFC000"/>
              </a:solidFill>
              <a:effectLst>
                <a:outerShdw blurRad="38100" dist="38100" dir="2700000" algn="tl">
                  <a:srgbClr val="000000">
                    <a:alpha val="43137"/>
                  </a:srgbClr>
                </a:outerShdw>
              </a:effectLst>
            </a:endParaRPr>
          </a:p>
          <a:p>
            <a:endParaRPr lang="ru-RU" sz="3200" dirty="0"/>
          </a:p>
        </p:txBody>
      </p:sp>
    </p:spTree>
  </p:cSld>
  <p:clrMapOvr>
    <a:masterClrMapping/>
  </p:clrMapOvr>
  <p:transition>
    <p:wheel spokes="2"/>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thetradeboss.com/userfiles/image/Marks%20&amp;%20Spencer%20launch%20new%20flagship%20store%20in%20Saudi.jpg"/>
          <p:cNvPicPr>
            <a:picLocks noChangeAspect="1" noChangeArrowheads="1"/>
          </p:cNvPicPr>
          <p:nvPr/>
        </p:nvPicPr>
        <p:blipFill>
          <a:blip r:embed="rId2"/>
          <a:srcRect/>
          <a:stretch>
            <a:fillRect/>
          </a:stretch>
        </p:blipFill>
        <p:spPr bwMode="auto">
          <a:xfrm>
            <a:off x="0" y="1"/>
            <a:ext cx="9144000" cy="68580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0" y="1643050"/>
            <a:ext cx="9144000" cy="4062651"/>
          </a:xfrm>
          <a:prstGeom prst="rect">
            <a:avLst/>
          </a:prstGeom>
          <a:noFill/>
        </p:spPr>
        <p:txBody>
          <a:bodyPr wrap="square" rtlCol="0">
            <a:spAutoFit/>
          </a:bodyPr>
          <a:lstStyle/>
          <a:p>
            <a:pPr lvl="0" algn="ctr"/>
            <a:r>
              <a:rPr lang="en-US" sz="4000" b="1" i="1" dirty="0" smtClean="0">
                <a:solidFill>
                  <a:srgbClr val="C00000"/>
                </a:solidFill>
                <a:effectLst>
                  <a:outerShdw blurRad="38100" dist="38100" dir="2700000" algn="tl">
                    <a:srgbClr val="000000">
                      <a:alpha val="43137"/>
                    </a:srgbClr>
                  </a:outerShdw>
                </a:effectLst>
              </a:rPr>
              <a:t>Marks &amp; Spencer is a major British retailer. It specializes in the selling of clothing, home products. M &amp; S was founded in 1884 by Michael Spencer in Leeds. They have almost 800 stores throughout the UK.</a:t>
            </a:r>
            <a:endParaRPr lang="ru-RU" sz="4000" b="1" i="1" dirty="0" smtClean="0">
              <a:solidFill>
                <a:srgbClr val="C00000"/>
              </a:solidFill>
              <a:effectLst>
                <a:outerShdw blurRad="38100" dist="38100" dir="2700000" algn="tl">
                  <a:srgbClr val="000000">
                    <a:alpha val="43137"/>
                  </a:srgbClr>
                </a:outerShdw>
              </a:effectLst>
            </a:endParaRPr>
          </a:p>
          <a:p>
            <a:endParaRPr lang="ru-RU" dirty="0">
              <a:solidFill>
                <a:srgbClr val="C00000"/>
              </a:solidFill>
            </a:endParaRPr>
          </a:p>
        </p:txBody>
      </p:sp>
    </p:spTree>
  </p:cSld>
  <p:clrMapOvr>
    <a:masterClrMapping/>
  </p:clrMapOvr>
  <p:transition>
    <p:wedg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quietly-image-uploads.s3.amazonaws.com/image_7504_1280px_cfb2873b71be441ea0d59d6ddde72d54.jpe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Содержимое 4"/>
          <p:cNvSpPr>
            <a:spLocks noGrp="1"/>
          </p:cNvSpPr>
          <p:nvPr>
            <p:ph idx="1"/>
          </p:nvPr>
        </p:nvSpPr>
        <p:spPr>
          <a:xfrm>
            <a:off x="0" y="2857496"/>
            <a:ext cx="9144000" cy="3857628"/>
          </a:xfrm>
        </p:spPr>
        <p:txBody>
          <a:bodyPr>
            <a:normAutofit/>
          </a:bodyPr>
          <a:lstStyle/>
          <a:p>
            <a:pPr lvl="0" algn="ctr">
              <a:buNone/>
            </a:pPr>
            <a:r>
              <a:rPr lang="ru-RU" b="1" dirty="0" smtClean="0">
                <a:solidFill>
                  <a:srgbClr val="FFC000"/>
                </a:solidFill>
                <a:effectLst>
                  <a:outerShdw blurRad="38100" dist="38100" dir="2700000" algn="tl">
                    <a:srgbClr val="000000">
                      <a:alpha val="43137"/>
                    </a:srgbClr>
                  </a:outerShdw>
                </a:effectLst>
              </a:rPr>
              <a:t> </a:t>
            </a:r>
            <a:r>
              <a:rPr lang="en-US" b="1" dirty="0" smtClean="0">
                <a:solidFill>
                  <a:srgbClr val="FFC000"/>
                </a:solidFill>
                <a:effectLst>
                  <a:outerShdw blurRad="38100" dist="38100" dir="2700000" algn="tl">
                    <a:srgbClr val="000000">
                      <a:alpha val="43137"/>
                    </a:srgbClr>
                  </a:outerShdw>
                </a:effectLst>
              </a:rPr>
              <a:t>Buying clothes in Britain can be a problem for Europeans, because they have different size system. Ready – made clothes departments in London usually use both British and European sizes on the tags. There are some traditions about shopping in Britain. Mothers usually buy clothes for their small children, but British teenagers usually buy clothes for themselves.</a:t>
            </a:r>
            <a:endParaRPr lang="ru-RU" b="1" dirty="0" smtClean="0">
              <a:solidFill>
                <a:srgbClr val="FFC000"/>
              </a:solidFill>
              <a:effectLst>
                <a:outerShdw blurRad="38100" dist="38100" dir="2700000" algn="tl">
                  <a:srgbClr val="000000">
                    <a:alpha val="43137"/>
                  </a:srgbClr>
                </a:outerShdw>
              </a:effectLst>
            </a:endParaRPr>
          </a:p>
          <a:p>
            <a:endParaRPr lang="ru-RU" dirty="0">
              <a:solidFill>
                <a:srgbClr val="FFC000"/>
              </a:solidFill>
            </a:endParaRPr>
          </a:p>
        </p:txBody>
      </p:sp>
    </p:spTree>
  </p:cSld>
  <p:clrMapOvr>
    <a:masterClrMapping/>
  </p:clrMapOvr>
  <p:transition>
    <p:push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642918"/>
            <a:ext cx="9144000" cy="6215082"/>
          </a:xfrm>
        </p:spPr>
        <p:txBody>
          <a:bodyPr>
            <a:normAutofit fontScale="55000" lnSpcReduction="20000"/>
          </a:bodyPr>
          <a:lstStyle/>
          <a:p>
            <a:pPr>
              <a:buNone/>
            </a:pPr>
            <a:r>
              <a:rPr lang="en-US" sz="3600" b="1" dirty="0" smtClean="0">
                <a:solidFill>
                  <a:srgbClr val="002060"/>
                </a:solidFill>
                <a:effectLst>
                  <a:outerShdw blurRad="38100" dist="38100" dir="2700000" algn="tl">
                    <a:srgbClr val="000000">
                      <a:alpha val="43137"/>
                    </a:srgbClr>
                  </a:outerShdw>
                </a:effectLst>
                <a:latin typeface="Arial Black" pitchFamily="34" charset="0"/>
              </a:rPr>
              <a:t>2 </a:t>
            </a:r>
            <a:r>
              <a:rPr lang="en-US" sz="3600" b="1" dirty="0" smtClean="0">
                <a:solidFill>
                  <a:schemeClr val="accent2"/>
                </a:solidFill>
                <a:effectLst>
                  <a:outerShdw blurRad="38100" dist="38100" dir="2700000" algn="tl">
                    <a:srgbClr val="000000">
                      <a:alpha val="43137"/>
                    </a:srgbClr>
                  </a:outerShdw>
                </a:effectLst>
                <a:latin typeface="Arial Black" pitchFamily="34" charset="0"/>
              </a:rPr>
              <a:t>. Listening</a:t>
            </a:r>
            <a:endParaRPr lang="ru-RU" sz="3600" b="1" dirty="0" smtClean="0">
              <a:solidFill>
                <a:schemeClr val="accent2"/>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chemeClr val="accent2"/>
                </a:solidFill>
                <a:effectLst>
                  <a:outerShdw blurRad="38100" dist="38100" dir="2700000" algn="tl">
                    <a:srgbClr val="000000">
                      <a:alpha val="43137"/>
                    </a:srgbClr>
                  </a:outerShdw>
                </a:effectLst>
                <a:latin typeface="Arial Black" pitchFamily="34" charset="0"/>
              </a:rPr>
              <a:t>Listen to the song and name the shops that are in the street where John lives.</a:t>
            </a:r>
            <a:endParaRPr lang="ru-RU" sz="3600" b="1" dirty="0" smtClean="0">
              <a:solidFill>
                <a:schemeClr val="accent2"/>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rgbClr val="002060"/>
                </a:solidFill>
                <a:effectLst>
                  <a:outerShdw blurRad="38100" dist="38100" dir="2700000" algn="tl">
                    <a:srgbClr val="000000">
                      <a:alpha val="43137"/>
                    </a:srgbClr>
                  </a:outerShdw>
                </a:effectLst>
                <a:latin typeface="Arial Black" pitchFamily="34" charset="0"/>
              </a:rPr>
              <a:t>                               </a:t>
            </a:r>
            <a:r>
              <a:rPr lang="ru-RU" sz="3600" b="1" dirty="0" smtClean="0">
                <a:solidFill>
                  <a:srgbClr val="002060"/>
                </a:solidFill>
                <a:effectLst>
                  <a:outerShdw blurRad="38100" dist="38100" dir="2700000" algn="tl">
                    <a:srgbClr val="000000">
                      <a:alpha val="43137"/>
                    </a:srgbClr>
                  </a:outerShdw>
                </a:effectLst>
                <a:latin typeface="Arial Black" pitchFamily="34" charset="0"/>
              </a:rPr>
              <a:t>          </a:t>
            </a:r>
            <a:r>
              <a:rPr lang="en-US" sz="3600" b="1" dirty="0" smtClean="0">
                <a:solidFill>
                  <a:srgbClr val="002060"/>
                </a:solidFill>
                <a:effectLst>
                  <a:outerShdw blurRad="38100" dist="38100" dir="2700000" algn="tl">
                    <a:srgbClr val="000000">
                      <a:alpha val="43137"/>
                    </a:srgbClr>
                  </a:outerShdw>
                </a:effectLst>
                <a:latin typeface="Arial Black" pitchFamily="34" charset="0"/>
              </a:rPr>
              <a:t>In my street</a:t>
            </a:r>
            <a:endParaRPr lang="ru-RU" sz="3600" b="1" dirty="0" smtClean="0">
              <a:solidFill>
                <a:srgbClr val="002060"/>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rgbClr val="002060"/>
                </a:solidFill>
                <a:effectLst>
                  <a:outerShdw blurRad="38100" dist="38100" dir="2700000" algn="tl">
                    <a:srgbClr val="000000">
                      <a:alpha val="43137"/>
                    </a:srgbClr>
                  </a:outerShdw>
                </a:effectLst>
                <a:latin typeface="Arial Black" pitchFamily="34" charset="0"/>
              </a:rPr>
              <a:t>           I am John.   Let me tell you about my street.</a:t>
            </a:r>
            <a:endParaRPr lang="ru-RU" sz="3600" b="1" dirty="0" smtClean="0">
              <a:solidFill>
                <a:srgbClr val="002060"/>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rgbClr val="002060"/>
                </a:solidFill>
                <a:effectLst>
                  <a:outerShdw blurRad="38100" dist="38100" dir="2700000" algn="tl">
                    <a:srgbClr val="000000">
                      <a:alpha val="43137"/>
                    </a:srgbClr>
                  </a:outerShdw>
                </a:effectLst>
                <a:latin typeface="Arial Black" pitchFamily="34" charset="0"/>
              </a:rPr>
              <a:t> It is not very long. There are some shops in the street and a lot of trees.</a:t>
            </a:r>
            <a:endParaRPr lang="ru-RU" sz="3600" b="1" dirty="0" smtClean="0">
              <a:solidFill>
                <a:srgbClr val="002060"/>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rgbClr val="002060"/>
                </a:solidFill>
                <a:effectLst>
                  <a:outerShdw blurRad="38100" dist="38100" dir="2700000" algn="tl">
                    <a:srgbClr val="000000">
                      <a:alpha val="43137"/>
                    </a:srgbClr>
                  </a:outerShdw>
                </a:effectLst>
                <a:latin typeface="Arial Black" pitchFamily="34" charset="0"/>
              </a:rPr>
              <a:t>          There is a baker’s shop with fresh bread and a greengrocer’s</a:t>
            </a:r>
            <a:endParaRPr lang="ru-RU" sz="3600" b="1" dirty="0" smtClean="0">
              <a:solidFill>
                <a:srgbClr val="002060"/>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rgbClr val="002060"/>
                </a:solidFill>
                <a:effectLst>
                  <a:outerShdw blurRad="38100" dist="38100" dir="2700000" algn="tl">
                    <a:srgbClr val="000000">
                      <a:alpha val="43137"/>
                    </a:srgbClr>
                  </a:outerShdw>
                </a:effectLst>
                <a:latin typeface="Arial Black" pitchFamily="34" charset="0"/>
              </a:rPr>
              <a:t>                          With fresh fruit and vegetables. </a:t>
            </a:r>
            <a:endParaRPr lang="ru-RU" sz="3600" b="1" dirty="0" smtClean="0">
              <a:solidFill>
                <a:srgbClr val="002060"/>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rgbClr val="002060"/>
                </a:solidFill>
                <a:effectLst>
                  <a:outerShdw blurRad="38100" dist="38100" dir="2700000" algn="tl">
                    <a:srgbClr val="000000">
                      <a:alpha val="43137"/>
                    </a:srgbClr>
                  </a:outerShdw>
                </a:effectLst>
                <a:latin typeface="Arial Black" pitchFamily="34" charset="0"/>
              </a:rPr>
              <a:t>         I go to the supermarket every day. It is next to my house.</a:t>
            </a:r>
            <a:endParaRPr lang="ru-RU" sz="3600" b="1" dirty="0" smtClean="0">
              <a:solidFill>
                <a:srgbClr val="002060"/>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rgbClr val="002060"/>
                </a:solidFill>
                <a:effectLst>
                  <a:outerShdw blurRad="38100" dist="38100" dir="2700000" algn="tl">
                    <a:srgbClr val="000000">
                      <a:alpha val="43137"/>
                    </a:srgbClr>
                  </a:outerShdw>
                </a:effectLst>
                <a:latin typeface="Arial Black" pitchFamily="34" charset="0"/>
              </a:rPr>
              <a:t>                It is not a busy street so we ride our bikes there.</a:t>
            </a:r>
            <a:endParaRPr lang="ru-RU" sz="3600" b="1" dirty="0" smtClean="0">
              <a:solidFill>
                <a:srgbClr val="002060"/>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rgbClr val="002060"/>
                </a:solidFill>
                <a:effectLst>
                  <a:outerShdw blurRad="38100" dist="38100" dir="2700000" algn="tl">
                    <a:srgbClr val="000000">
                      <a:alpha val="43137"/>
                    </a:srgbClr>
                  </a:outerShdw>
                </a:effectLst>
                <a:latin typeface="Arial Black" pitchFamily="34" charset="0"/>
              </a:rPr>
              <a:t>          Some boys play ball in the street, but it is dangerous.</a:t>
            </a:r>
            <a:endParaRPr lang="ru-RU" sz="3600" b="1" dirty="0" smtClean="0">
              <a:solidFill>
                <a:srgbClr val="002060"/>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rgbClr val="002060"/>
                </a:solidFill>
                <a:effectLst>
                  <a:outerShdw blurRad="38100" dist="38100" dir="2700000" algn="tl">
                    <a:srgbClr val="000000">
                      <a:alpha val="43137"/>
                    </a:srgbClr>
                  </a:outerShdw>
                </a:effectLst>
                <a:latin typeface="Arial Black" pitchFamily="34" charset="0"/>
              </a:rPr>
              <a:t>           There are no tall buildings there, just family houses</a:t>
            </a:r>
            <a:endParaRPr lang="ru-RU" sz="3600" b="1" dirty="0" smtClean="0">
              <a:solidFill>
                <a:srgbClr val="002060"/>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rgbClr val="002060"/>
                </a:solidFill>
                <a:effectLst>
                  <a:outerShdw blurRad="38100" dist="38100" dir="2700000" algn="tl">
                    <a:srgbClr val="000000">
                      <a:alpha val="43137"/>
                    </a:srgbClr>
                  </a:outerShdw>
                </a:effectLst>
                <a:latin typeface="Arial Black" pitchFamily="34" charset="0"/>
              </a:rPr>
              <a:t>And small blocks of flats. There are a lot of cats in my street.</a:t>
            </a:r>
            <a:endParaRPr lang="ru-RU" sz="3600" b="1" dirty="0" smtClean="0">
              <a:solidFill>
                <a:srgbClr val="002060"/>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rgbClr val="002060"/>
                </a:solidFill>
                <a:effectLst>
                  <a:outerShdw blurRad="38100" dist="38100" dir="2700000" algn="tl">
                    <a:srgbClr val="000000">
                      <a:alpha val="43137"/>
                    </a:srgbClr>
                  </a:outerShdw>
                </a:effectLst>
                <a:latin typeface="Arial Black" pitchFamily="34" charset="0"/>
              </a:rPr>
              <a:t>      I have some nice </a:t>
            </a:r>
            <a:r>
              <a:rPr lang="en-US" sz="3600" b="1" dirty="0" err="1" smtClean="0">
                <a:solidFill>
                  <a:srgbClr val="002060"/>
                </a:solidFill>
                <a:effectLst>
                  <a:outerShdw blurRad="38100" dist="38100" dir="2700000" algn="tl">
                    <a:srgbClr val="000000">
                      <a:alpha val="43137"/>
                    </a:srgbClr>
                  </a:outerShdw>
                </a:effectLst>
                <a:latin typeface="Arial Black" pitchFamily="34" charset="0"/>
              </a:rPr>
              <a:t>neighbours</a:t>
            </a:r>
            <a:r>
              <a:rPr lang="en-US" sz="3600" b="1" dirty="0" smtClean="0">
                <a:solidFill>
                  <a:srgbClr val="002060"/>
                </a:solidFill>
                <a:effectLst>
                  <a:outerShdw blurRad="38100" dist="38100" dir="2700000" algn="tl">
                    <a:srgbClr val="000000">
                      <a:alpha val="43137"/>
                    </a:srgbClr>
                  </a:outerShdw>
                </a:effectLst>
                <a:latin typeface="Arial Black" pitchFamily="34" charset="0"/>
              </a:rPr>
              <a:t>. I love my street very much.</a:t>
            </a:r>
            <a:endParaRPr lang="ru-RU" sz="3600" b="1" dirty="0" smtClean="0">
              <a:solidFill>
                <a:srgbClr val="002060"/>
              </a:solidFill>
              <a:effectLst>
                <a:outerShdw blurRad="38100" dist="38100" dir="2700000" algn="tl">
                  <a:srgbClr val="000000">
                    <a:alpha val="43137"/>
                  </a:srgbClr>
                </a:outerShdw>
              </a:effectLst>
              <a:latin typeface="Arial Black" pitchFamily="34" charset="0"/>
            </a:endParaRPr>
          </a:p>
          <a:p>
            <a:pPr>
              <a:buNone/>
            </a:pPr>
            <a:r>
              <a:rPr lang="en-US" b="1" dirty="0" smtClean="0">
                <a:solidFill>
                  <a:srgbClr val="002060"/>
                </a:solidFill>
              </a:rPr>
              <a:t>	</a:t>
            </a:r>
            <a:endParaRPr lang="ru-RU" b="1" dirty="0" smtClean="0">
              <a:solidFill>
                <a:srgbClr val="002060"/>
              </a:solidFill>
            </a:endParaRPr>
          </a:p>
        </p:txBody>
      </p:sp>
      <p:pic>
        <p:nvPicPr>
          <p:cNvPr id="4" name="Track25.mp3">
            <a:hlinkClick r:id="" action="ppaction://media"/>
          </p:cNvPr>
          <p:cNvPicPr>
            <a:picLocks noRot="1" noChangeAspect="1"/>
          </p:cNvPicPr>
          <p:nvPr>
            <a:audioFile r:link="rId1"/>
          </p:nvPr>
        </p:nvPicPr>
        <p:blipFill>
          <a:blip r:embed="rId3"/>
          <a:stretch>
            <a:fillRect/>
          </a:stretch>
        </p:blipFill>
        <p:spPr>
          <a:xfrm>
            <a:off x="0" y="6143644"/>
            <a:ext cx="714356" cy="714356"/>
          </a:xfrm>
          <a:prstGeom prst="rect">
            <a:avLst/>
          </a:prstGeom>
        </p:spPr>
      </p:pic>
    </p:spTree>
  </p:cSld>
  <p:clrMapOvr>
    <a:masterClrMapping/>
  </p:clrMapOvr>
  <p:transition>
    <p:fade thruBlk="1"/>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411"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4.bp.blogspot.com/-9hMCLv_KggY/TnOWMSLtH9I/AAAAAAAABSs/KObx23WNRqc/s1600/market.jpg"/>
          <p:cNvPicPr>
            <a:picLocks noChangeAspect="1" noChangeArrowheads="1"/>
          </p:cNvPicPr>
          <p:nvPr/>
        </p:nvPicPr>
        <p:blipFill>
          <a:blip r:embed="rId2"/>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85720" y="214290"/>
            <a:ext cx="8572560" cy="6247864"/>
          </a:xfrm>
          <a:prstGeom prst="rect">
            <a:avLst/>
          </a:prstGeom>
          <a:noFill/>
        </p:spPr>
        <p:txBody>
          <a:bodyPr wrap="square" rtlCol="0">
            <a:spAutoFit/>
          </a:bodyPr>
          <a:lstStyle/>
          <a:p>
            <a:r>
              <a:rPr lang="ru-RU" b="1" dirty="0" smtClean="0">
                <a:solidFill>
                  <a:srgbClr val="00B050"/>
                </a:solidFill>
                <a:effectLst>
                  <a:outerShdw blurRad="38100" dist="38100" dir="2700000" algn="tl">
                    <a:srgbClr val="000000">
                      <a:alpha val="43137"/>
                    </a:srgbClr>
                  </a:outerShdw>
                </a:effectLst>
              </a:rPr>
              <a:t> </a:t>
            </a:r>
            <a:r>
              <a:rPr lang="en-US" sz="4000" b="1" dirty="0" smtClean="0">
                <a:solidFill>
                  <a:srgbClr val="00B050"/>
                </a:solidFill>
                <a:effectLst>
                  <a:outerShdw blurRad="38100" dist="38100" dir="2700000" algn="tl">
                    <a:srgbClr val="000000">
                      <a:alpha val="43137"/>
                    </a:srgbClr>
                  </a:outerShdw>
                </a:effectLst>
              </a:rPr>
              <a:t>Most people in Britain now buy their fresh food in supermarkets and not in traditional markets. But markets are still important. In recent years farmer’s markets, where local farmers and others sell fruit, vegetables or homemade foods directly to the people, are more and more popular.</a:t>
            </a:r>
            <a:endParaRPr lang="ru-RU" sz="4000" dirty="0"/>
          </a:p>
        </p:txBody>
      </p:sp>
    </p:spTree>
  </p:cSld>
  <p:clrMapOvr>
    <a:masterClrMapping/>
  </p:clrMapOvr>
  <p:transition>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goista.com/wp-content/uploads/2015/02/Covent-Garden-Market-Apple-Market.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Содержимое 3"/>
          <p:cNvSpPr>
            <a:spLocks noGrp="1"/>
          </p:cNvSpPr>
          <p:nvPr>
            <p:ph idx="1"/>
          </p:nvPr>
        </p:nvSpPr>
        <p:spPr>
          <a:xfrm>
            <a:off x="0" y="0"/>
            <a:ext cx="9144000" cy="6858000"/>
          </a:xfrm>
        </p:spPr>
        <p:txBody>
          <a:bodyPr>
            <a:normAutofit/>
          </a:bodyPr>
          <a:lstStyle/>
          <a:p>
            <a:pPr>
              <a:buNone/>
            </a:pPr>
            <a:r>
              <a:rPr lang="ru-RU" sz="3600" b="1" dirty="0" smtClean="0">
                <a:solidFill>
                  <a:srgbClr val="FFC000"/>
                </a:solidFill>
                <a:effectLst>
                  <a:outerShdw blurRad="38100" dist="38100" dir="2700000" algn="tl">
                    <a:srgbClr val="000000">
                      <a:alpha val="43137"/>
                    </a:srgbClr>
                  </a:outerShdw>
                </a:effectLst>
              </a:rPr>
              <a:t>   </a:t>
            </a:r>
            <a:r>
              <a:rPr lang="en-US" sz="3600" b="1" dirty="0" smtClean="0">
                <a:solidFill>
                  <a:srgbClr val="FFC000"/>
                </a:solidFill>
                <a:effectLst>
                  <a:outerShdw blurRad="38100" dist="38100" dir="2700000" algn="tl">
                    <a:srgbClr val="000000">
                      <a:alpha val="43137"/>
                    </a:srgbClr>
                  </a:outerShdw>
                </a:effectLst>
              </a:rPr>
              <a:t>Covent Garden is one of the London’s biggest markets. For 200 years, Londoners bought their fruit and vegetables here, but in 1974 the market moved to another part of London. It is now the best place in London for entertainment. You can see clowns, mime artists, singers all for nothing. It’s also a great place for shopping. Clothes shops, music stores, art and design – you can find it all in the streets nearby.</a:t>
            </a:r>
            <a:endParaRPr lang="ru-RU" sz="3600" dirty="0">
              <a:solidFill>
                <a:srgbClr val="FFC000"/>
              </a:solidFill>
            </a:endParaRPr>
          </a:p>
        </p:txBody>
      </p:sp>
    </p:spTree>
  </p:cSld>
  <p:clrMapOvr>
    <a:masterClrMapping/>
  </p:clrMapOvr>
  <p:transition>
    <p:wedg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his is Great Britain - Shopping.mp4">
            <a:hlinkClick r:id="" action="ppaction://media"/>
          </p:cNvPr>
          <p:cNvPicPr>
            <a:picLocks noRot="1" noChangeAspect="1"/>
          </p:cNvPicPr>
          <p:nvPr>
            <a:videoFile r:link="rId1"/>
          </p:nvPr>
        </p:nvPicPr>
        <p:blipFill>
          <a:blip r:embed="rId3"/>
          <a:stretch>
            <a:fillRect/>
          </a:stretch>
        </p:blipFill>
        <p:spPr>
          <a:xfrm>
            <a:off x="0" y="928670"/>
            <a:ext cx="9144000" cy="5072098"/>
          </a:xfrm>
          <a:prstGeom prst="rect">
            <a:avLst/>
          </a:prstGeom>
        </p:spPr>
      </p:pic>
      <p:sp>
        <p:nvSpPr>
          <p:cNvPr id="5" name="TextBox 4"/>
          <p:cNvSpPr txBox="1"/>
          <p:nvPr/>
        </p:nvSpPr>
        <p:spPr>
          <a:xfrm>
            <a:off x="0" y="0"/>
            <a:ext cx="9144000" cy="707886"/>
          </a:xfrm>
          <a:prstGeom prst="rect">
            <a:avLst/>
          </a:prstGeom>
          <a:noFill/>
        </p:spPr>
        <p:txBody>
          <a:bodyPr wrap="square" rtlCol="0">
            <a:spAutoFit/>
          </a:bodyPr>
          <a:lstStyle/>
          <a:p>
            <a:pPr algn="ctr"/>
            <a:r>
              <a:rPr lang="en-US" sz="4000" b="1" dirty="0" smtClean="0">
                <a:solidFill>
                  <a:srgbClr val="00B050"/>
                </a:solidFill>
                <a:effectLst>
                  <a:outerShdw blurRad="38100" dist="38100" dir="2700000" algn="tl">
                    <a:srgbClr val="000000">
                      <a:alpha val="43137"/>
                    </a:srgbClr>
                  </a:outerShdw>
                </a:effectLst>
                <a:latin typeface="Algerian" pitchFamily="82" charset="0"/>
              </a:rPr>
              <a:t>This is Great Britain - Shopping</a:t>
            </a:r>
            <a:endParaRPr lang="ru-RU" sz="4000" b="1" dirty="0">
              <a:solidFill>
                <a:srgbClr val="00B05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lstStyle/>
          <a:p>
            <a:pPr algn="ctr">
              <a:buNone/>
            </a:pPr>
            <a:r>
              <a:rPr lang="en-US" b="1" dirty="0" smtClean="0">
                <a:effectLst>
                  <a:outerShdw blurRad="38100" dist="38100" dir="2700000" algn="tl">
                    <a:srgbClr val="000000">
                      <a:alpha val="43137"/>
                    </a:srgbClr>
                  </a:outerShdw>
                </a:effectLst>
              </a:rPr>
              <a:t> Watch the video about  the most famous shops in Britain.</a:t>
            </a:r>
            <a:endParaRPr lang="ru-RU" b="1" dirty="0" smtClean="0">
              <a:effectLst>
                <a:outerShdw blurRad="38100" dist="38100" dir="2700000" algn="tl">
                  <a:srgbClr val="000000">
                    <a:alpha val="43137"/>
                  </a:srgbClr>
                </a:outerShdw>
              </a:effectLst>
            </a:endParaRPr>
          </a:p>
          <a:p>
            <a:endParaRPr lang="ru-RU" dirty="0"/>
          </a:p>
        </p:txBody>
      </p:sp>
      <p:pic>
        <p:nvPicPr>
          <p:cNvPr id="4" name="Hamleys Toys Store - London 2011.mp4">
            <a:hlinkClick r:id="" action="ppaction://media"/>
          </p:cNvPr>
          <p:cNvPicPr>
            <a:picLocks noRot="1" noChangeAspect="1"/>
          </p:cNvPicPr>
          <p:nvPr>
            <a:videoFile r:link="rId1"/>
          </p:nvPr>
        </p:nvPicPr>
        <p:blipFill>
          <a:blip r:embed="rId3"/>
          <a:stretch>
            <a:fillRect/>
          </a:stretch>
        </p:blipFill>
        <p:spPr>
          <a:xfrm>
            <a:off x="428596" y="1000108"/>
            <a:ext cx="8358246" cy="5500726"/>
          </a:xfrm>
          <a:prstGeom prst="rect">
            <a:avLst/>
          </a:prstGeom>
        </p:spPr>
      </p:pic>
    </p:spTree>
  </p:cSld>
  <p:clrMapOvr>
    <a:masterClrMapping/>
  </p:clrMapOvr>
  <p:transition>
    <p:wedg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fontScale="92500" lnSpcReduction="10000"/>
          </a:bodyPr>
          <a:lstStyle/>
          <a:p>
            <a:pPr>
              <a:buNone/>
            </a:pPr>
            <a:r>
              <a:rPr lang="ru-RU" b="1" dirty="0" smtClean="0">
                <a:solidFill>
                  <a:srgbClr val="00B050"/>
                </a:solidFill>
                <a:effectLst>
                  <a:outerShdw blurRad="38100" dist="38100" dir="2700000" algn="tl">
                    <a:srgbClr val="000000">
                      <a:alpha val="43137"/>
                    </a:srgbClr>
                  </a:outerShdw>
                </a:effectLst>
              </a:rPr>
              <a:t>    </a:t>
            </a:r>
            <a:r>
              <a:rPr lang="en-US" b="1" dirty="0" smtClean="0">
                <a:solidFill>
                  <a:srgbClr val="00B050"/>
                </a:solidFill>
                <a:effectLst>
                  <a:outerShdw blurRad="38100" dist="38100" dir="2700000" algn="tl">
                    <a:srgbClr val="000000">
                      <a:alpha val="43137"/>
                    </a:srgbClr>
                  </a:outerShdw>
                </a:effectLst>
              </a:rPr>
              <a:t>Reading . You have to know some shopping peculiarities or rules in Britain. Find out and say when the British say ‘please’.</a:t>
            </a:r>
            <a:endParaRPr lang="ru-RU" b="1" dirty="0" smtClean="0">
              <a:solidFill>
                <a:srgbClr val="00B050"/>
              </a:solidFill>
              <a:effectLst>
                <a:outerShdw blurRad="38100" dist="38100" dir="2700000" algn="tl">
                  <a:srgbClr val="000000">
                    <a:alpha val="43137"/>
                  </a:srgbClr>
                </a:outerShdw>
              </a:effectLst>
            </a:endParaRPr>
          </a:p>
          <a:p>
            <a:pPr>
              <a:buNone/>
            </a:pPr>
            <a:r>
              <a:rPr lang="ru-RU" b="1" dirty="0" smtClean="0">
                <a:solidFill>
                  <a:srgbClr val="FFFF00"/>
                </a:solidFill>
                <a:effectLst>
                  <a:outerShdw blurRad="38100" dist="38100" dir="2700000" algn="tl">
                    <a:srgbClr val="000000">
                      <a:alpha val="43137"/>
                    </a:srgbClr>
                  </a:outerShdw>
                </a:effectLst>
              </a:rPr>
              <a:t>    </a:t>
            </a:r>
            <a:r>
              <a:rPr lang="en-US" b="1" dirty="0" smtClean="0">
                <a:solidFill>
                  <a:srgbClr val="FFFF00"/>
                </a:solidFill>
                <a:effectLst>
                  <a:outerShdw blurRad="38100" dist="38100" dir="2700000" algn="tl">
                    <a:srgbClr val="000000">
                      <a:alpha val="43137"/>
                    </a:srgbClr>
                  </a:outerShdw>
                </a:effectLst>
              </a:rPr>
              <a:t>In most countries the sign at the cash desk in a shop says something like “ Pay here.” In Britain , though, it nearly always says “Please pay HERE”. When you go shopping , you can often hear people say ‘ please’. Let’s say you’re buying a book which costs 10 pounds. You hand it to the cashier, who will probably say, “ Ten pounds, please.” This sounds like “ May I have the money, please?”, but it’s really just a way of talking. Even if you’ve got the money in your hand, and are giving it to the cashier, he or she will say the same thing! Remember, the cashier is always expected to be polite.</a:t>
            </a:r>
            <a:endParaRPr lang="ru-RU" b="1" dirty="0" smtClean="0">
              <a:solidFill>
                <a:srgbClr val="FFFF00"/>
              </a:solidFill>
              <a:effectLst>
                <a:outerShdw blurRad="38100" dist="38100" dir="2700000" algn="tl">
                  <a:srgbClr val="000000">
                    <a:alpha val="43137"/>
                  </a:srgbClr>
                </a:outerShdw>
              </a:effectLst>
            </a:endParaRPr>
          </a:p>
          <a:p>
            <a:endParaRPr lang="ru-RU" dirty="0">
              <a:solidFill>
                <a:srgbClr val="FFFF00"/>
              </a:solidFill>
            </a:endParaRPr>
          </a:p>
        </p:txBody>
      </p:sp>
    </p:spTree>
  </p:cSld>
  <p:clrMapOvr>
    <a:masterClrMapping/>
  </p:clrMapOvr>
  <p:transition>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rack26.mp3">
            <a:hlinkClick r:id="" action="ppaction://media"/>
          </p:cNvPr>
          <p:cNvPicPr>
            <a:picLocks noRot="1" noChangeAspect="1"/>
          </p:cNvPicPr>
          <p:nvPr>
            <a:audioFile r:link="rId1"/>
          </p:nvPr>
        </p:nvPicPr>
        <p:blipFill>
          <a:blip r:embed="rId3"/>
          <a:stretch>
            <a:fillRect/>
          </a:stretch>
        </p:blipFill>
        <p:spPr>
          <a:xfrm>
            <a:off x="0" y="6286520"/>
            <a:ext cx="571480" cy="571480"/>
          </a:xfrm>
          <a:prstGeom prst="rect">
            <a:avLst/>
          </a:prstGeom>
        </p:spPr>
      </p:pic>
      <p:pic>
        <p:nvPicPr>
          <p:cNvPr id="1026" name="Picture 2" descr="http://thetimes24.com/wp-content/uploads/2015/05/consumer-borrowing-soars-in-uk.jpg"/>
          <p:cNvPicPr>
            <a:picLocks noChangeAspect="1" noChangeArrowheads="1"/>
          </p:cNvPicPr>
          <p:nvPr/>
        </p:nvPicPr>
        <p:blipFill>
          <a:blip r:embed="rId4"/>
          <a:srcRect/>
          <a:stretch>
            <a:fillRect/>
          </a:stretch>
        </p:blipFill>
        <p:spPr bwMode="auto">
          <a:xfrm>
            <a:off x="500034" y="0"/>
            <a:ext cx="8643966" cy="6858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6489"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072158"/>
          </a:xfrm>
        </p:spPr>
        <p:txBody>
          <a:bodyPr>
            <a:normAutofit fontScale="85000" lnSpcReduction="20000"/>
          </a:bodyPr>
          <a:lstStyle/>
          <a:p>
            <a:pPr>
              <a:buNone/>
            </a:pPr>
            <a:r>
              <a:rPr lang="en-US" sz="2600" b="1" dirty="0" smtClean="0">
                <a:effectLst>
                  <a:outerShdw blurRad="38100" dist="38100" dir="2700000" algn="tl">
                    <a:srgbClr val="000000">
                      <a:alpha val="43137"/>
                    </a:srgbClr>
                  </a:outerShdw>
                </a:effectLst>
              </a:rPr>
              <a:t>  Grammar </a:t>
            </a:r>
            <a:endParaRPr lang="ru-RU" sz="2600" b="1" dirty="0" smtClean="0">
              <a:effectLst>
                <a:outerShdw blurRad="38100" dist="38100" dir="2700000" algn="tl">
                  <a:srgbClr val="000000">
                    <a:alpha val="43137"/>
                  </a:srgbClr>
                </a:outerShdw>
              </a:effectLst>
            </a:endParaRPr>
          </a:p>
          <a:p>
            <a:pPr>
              <a:buNone/>
            </a:pPr>
            <a:r>
              <a:rPr lang="en-US" sz="2600" b="1" dirty="0" smtClean="0">
                <a:effectLst>
                  <a:outerShdw blurRad="38100" dist="38100" dir="2700000" algn="tl">
                    <a:srgbClr val="000000">
                      <a:alpha val="43137"/>
                    </a:srgbClr>
                  </a:outerShdw>
                </a:effectLst>
              </a:rPr>
              <a:t>Let’s revise Past Simple Tense </a:t>
            </a:r>
            <a:endParaRPr lang="ru-RU" sz="2600" b="1" dirty="0" smtClean="0">
              <a:effectLst>
                <a:outerShdw blurRad="38100" dist="38100" dir="2700000" algn="tl">
                  <a:srgbClr val="000000">
                    <a:alpha val="43137"/>
                  </a:srgbClr>
                </a:outerShdw>
              </a:effectLst>
            </a:endParaRPr>
          </a:p>
          <a:p>
            <a:pPr>
              <a:buNone/>
            </a:pPr>
            <a:r>
              <a:rPr lang="en-US" sz="2600" b="1" dirty="0" smtClean="0">
                <a:effectLst>
                  <a:outerShdw blurRad="38100" dist="38100" dir="2700000" algn="tl">
                    <a:srgbClr val="000000">
                      <a:alpha val="43137"/>
                    </a:srgbClr>
                  </a:outerShdw>
                </a:effectLst>
              </a:rPr>
              <a:t>Pair Work </a:t>
            </a:r>
            <a:endParaRPr lang="ru-RU" sz="2600" b="1" dirty="0" smtClean="0">
              <a:effectLst>
                <a:outerShdw blurRad="38100" dist="38100" dir="2700000" algn="tl">
                  <a:srgbClr val="000000">
                    <a:alpha val="43137"/>
                  </a:srgbClr>
                </a:outerShdw>
              </a:effectLst>
            </a:endParaRPr>
          </a:p>
          <a:p>
            <a:pPr>
              <a:buNone/>
            </a:pPr>
            <a:endParaRPr lang="ru-RU" sz="2600" b="1" dirty="0" smtClean="0">
              <a:effectLst>
                <a:outerShdw blurRad="38100" dist="38100" dir="2700000" algn="tl">
                  <a:srgbClr val="000000">
                    <a:alpha val="43137"/>
                  </a:srgbClr>
                </a:outerShdw>
              </a:effectLst>
            </a:endParaRPr>
          </a:p>
          <a:p>
            <a:pPr>
              <a:buNone/>
            </a:pPr>
            <a:r>
              <a:rPr lang="en-US" sz="2600" b="1" dirty="0" smtClean="0">
                <a:effectLst>
                  <a:outerShdw blurRad="38100" dist="38100" dir="2700000" algn="tl">
                    <a:srgbClr val="000000">
                      <a:alpha val="43137"/>
                    </a:srgbClr>
                  </a:outerShdw>
                </a:effectLst>
              </a:rPr>
              <a:t>Match and read the pairs aloud.</a:t>
            </a:r>
            <a:endParaRPr lang="ru-RU" sz="2600" b="1" dirty="0" smtClean="0">
              <a:effectLst>
                <a:outerShdw blurRad="38100" dist="38100" dir="2700000" algn="tl">
                  <a:srgbClr val="000000">
                    <a:alpha val="43137"/>
                  </a:srgbClr>
                </a:outerShdw>
              </a:effectLst>
            </a:endParaRPr>
          </a:p>
          <a:p>
            <a:pPr marL="514350" lvl="0" indent="-514350">
              <a:buFont typeface="+mj-lt"/>
              <a:buAutoNum type="arabicParenR"/>
            </a:pPr>
            <a:r>
              <a:rPr lang="en-US" sz="3300" b="1" dirty="0" smtClean="0">
                <a:solidFill>
                  <a:schemeClr val="accent2">
                    <a:lumMod val="60000"/>
                    <a:lumOff val="40000"/>
                  </a:schemeClr>
                </a:solidFill>
                <a:effectLst>
                  <a:outerShdw blurRad="38100" dist="38100" dir="2700000" algn="tl">
                    <a:srgbClr val="000000">
                      <a:alpha val="43137"/>
                    </a:srgbClr>
                  </a:outerShdw>
                </a:effectLst>
              </a:rPr>
              <a:t>went                                        a) can</a:t>
            </a:r>
            <a:endParaRPr lang="ru-RU" sz="33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300" b="1" dirty="0" smtClean="0">
                <a:solidFill>
                  <a:schemeClr val="accent2">
                    <a:lumMod val="60000"/>
                    <a:lumOff val="40000"/>
                  </a:schemeClr>
                </a:solidFill>
                <a:effectLst>
                  <a:outerShdw blurRad="38100" dist="38100" dir="2700000" algn="tl">
                    <a:srgbClr val="000000">
                      <a:alpha val="43137"/>
                    </a:srgbClr>
                  </a:outerShdw>
                </a:effectLst>
              </a:rPr>
              <a:t>saw                                         b) see</a:t>
            </a:r>
            <a:endParaRPr lang="ru-RU" sz="33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300" b="1" dirty="0" smtClean="0">
                <a:solidFill>
                  <a:schemeClr val="accent2">
                    <a:lumMod val="60000"/>
                    <a:lumOff val="40000"/>
                  </a:schemeClr>
                </a:solidFill>
                <a:effectLst>
                  <a:outerShdw blurRad="38100" dist="38100" dir="2700000" algn="tl">
                    <a:srgbClr val="000000">
                      <a:alpha val="43137"/>
                    </a:srgbClr>
                  </a:outerShdw>
                </a:effectLst>
              </a:rPr>
              <a:t>could                                    </a:t>
            </a:r>
            <a:r>
              <a:rPr lang="ru-RU" sz="3300" b="1" dirty="0" smtClean="0">
                <a:solidFill>
                  <a:schemeClr val="accent2">
                    <a:lumMod val="60000"/>
                    <a:lumOff val="40000"/>
                  </a:schemeClr>
                </a:solidFill>
                <a:effectLst>
                  <a:outerShdw blurRad="38100" dist="38100" dir="2700000" algn="tl">
                    <a:srgbClr val="000000">
                      <a:alpha val="43137"/>
                    </a:srgbClr>
                  </a:outerShdw>
                </a:effectLst>
              </a:rPr>
              <a:t> </a:t>
            </a:r>
            <a:r>
              <a:rPr lang="en-US" sz="3300" b="1" dirty="0" smtClean="0">
                <a:solidFill>
                  <a:schemeClr val="accent2">
                    <a:lumMod val="60000"/>
                    <a:lumOff val="40000"/>
                  </a:schemeClr>
                </a:solidFill>
                <a:effectLst>
                  <a:outerShdw blurRad="38100" dist="38100" dir="2700000" algn="tl">
                    <a:srgbClr val="000000">
                      <a:alpha val="43137"/>
                    </a:srgbClr>
                  </a:outerShdw>
                </a:effectLst>
              </a:rPr>
              <a:t> c) get</a:t>
            </a:r>
            <a:endParaRPr lang="ru-RU" sz="33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300" b="1" dirty="0" smtClean="0">
                <a:solidFill>
                  <a:schemeClr val="accent2">
                    <a:lumMod val="60000"/>
                    <a:lumOff val="40000"/>
                  </a:schemeClr>
                </a:solidFill>
                <a:effectLst>
                  <a:outerShdw blurRad="38100" dist="38100" dir="2700000" algn="tl">
                    <a:srgbClr val="000000">
                      <a:alpha val="43137"/>
                    </a:srgbClr>
                  </a:outerShdw>
                </a:effectLst>
              </a:rPr>
              <a:t>said                                       </a:t>
            </a:r>
            <a:r>
              <a:rPr lang="ru-RU" sz="3300" b="1" dirty="0" smtClean="0">
                <a:solidFill>
                  <a:schemeClr val="accent2">
                    <a:lumMod val="60000"/>
                    <a:lumOff val="40000"/>
                  </a:schemeClr>
                </a:solidFill>
                <a:effectLst>
                  <a:outerShdw blurRad="38100" dist="38100" dir="2700000" algn="tl">
                    <a:srgbClr val="000000">
                      <a:alpha val="43137"/>
                    </a:srgbClr>
                  </a:outerShdw>
                </a:effectLst>
              </a:rPr>
              <a:t> </a:t>
            </a:r>
            <a:r>
              <a:rPr lang="en-US" sz="3300" b="1" dirty="0" smtClean="0">
                <a:solidFill>
                  <a:schemeClr val="accent2">
                    <a:lumMod val="60000"/>
                    <a:lumOff val="40000"/>
                  </a:schemeClr>
                </a:solidFill>
                <a:effectLst>
                  <a:outerShdw blurRad="38100" dist="38100" dir="2700000" algn="tl">
                    <a:srgbClr val="000000">
                      <a:alpha val="43137"/>
                    </a:srgbClr>
                  </a:outerShdw>
                </a:effectLst>
              </a:rPr>
              <a:t> d) go</a:t>
            </a:r>
            <a:endParaRPr lang="ru-RU" sz="33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300" b="1" dirty="0" smtClean="0">
                <a:solidFill>
                  <a:schemeClr val="accent2">
                    <a:lumMod val="60000"/>
                    <a:lumOff val="40000"/>
                  </a:schemeClr>
                </a:solidFill>
                <a:effectLst>
                  <a:outerShdw blurRad="38100" dist="38100" dir="2700000" algn="tl">
                    <a:srgbClr val="000000">
                      <a:alpha val="43137"/>
                    </a:srgbClr>
                  </a:outerShdw>
                </a:effectLst>
              </a:rPr>
              <a:t>got                                           e) say</a:t>
            </a:r>
            <a:endParaRPr lang="ru-RU" sz="33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300" b="1" dirty="0" smtClean="0">
                <a:solidFill>
                  <a:schemeClr val="accent2">
                    <a:lumMod val="60000"/>
                    <a:lumOff val="40000"/>
                  </a:schemeClr>
                </a:solidFill>
                <a:effectLst>
                  <a:outerShdw blurRad="38100" dist="38100" dir="2700000" algn="tl">
                    <a:srgbClr val="000000">
                      <a:alpha val="43137"/>
                    </a:srgbClr>
                  </a:outerShdw>
                </a:effectLst>
              </a:rPr>
              <a:t>had                                          f) read</a:t>
            </a:r>
            <a:endParaRPr lang="ru-RU" sz="33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300" b="1" dirty="0" smtClean="0">
                <a:solidFill>
                  <a:schemeClr val="accent2">
                    <a:lumMod val="60000"/>
                    <a:lumOff val="40000"/>
                  </a:schemeClr>
                </a:solidFill>
                <a:effectLst>
                  <a:outerShdw blurRad="38100" dist="38100" dir="2700000" algn="tl">
                    <a:srgbClr val="000000">
                      <a:alpha val="43137"/>
                    </a:srgbClr>
                  </a:outerShdw>
                </a:effectLst>
              </a:rPr>
              <a:t>read                                         g) have</a:t>
            </a:r>
            <a:endParaRPr lang="ru-RU" sz="33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300" b="1" dirty="0" smtClean="0">
                <a:solidFill>
                  <a:schemeClr val="accent2">
                    <a:lumMod val="60000"/>
                    <a:lumOff val="40000"/>
                  </a:schemeClr>
                </a:solidFill>
                <a:effectLst>
                  <a:outerShdw blurRad="38100" dist="38100" dir="2700000" algn="tl">
                    <a:srgbClr val="000000">
                      <a:alpha val="43137"/>
                    </a:srgbClr>
                  </a:outerShdw>
                </a:effectLst>
              </a:rPr>
              <a:t>came                                       h) become</a:t>
            </a:r>
            <a:endParaRPr lang="ru-RU" sz="3300" b="1" dirty="0" smtClean="0">
              <a:solidFill>
                <a:schemeClr val="accent2">
                  <a:lumMod val="60000"/>
                  <a:lumOff val="40000"/>
                </a:schemeClr>
              </a:solidFill>
              <a:effectLst>
                <a:outerShdw blurRad="38100" dist="38100" dir="2700000" algn="tl">
                  <a:srgbClr val="000000">
                    <a:alpha val="43137"/>
                  </a:srgbClr>
                </a:outerShdw>
              </a:effectLst>
            </a:endParaRPr>
          </a:p>
          <a:p>
            <a:pPr marL="514350" lvl="0" indent="-514350">
              <a:buFont typeface="+mj-lt"/>
              <a:buAutoNum type="arabicParenR"/>
            </a:pPr>
            <a:r>
              <a:rPr lang="en-US" sz="3300" b="1" dirty="0" smtClean="0">
                <a:solidFill>
                  <a:schemeClr val="accent2">
                    <a:lumMod val="60000"/>
                    <a:lumOff val="40000"/>
                  </a:schemeClr>
                </a:solidFill>
                <a:effectLst>
                  <a:outerShdw blurRad="38100" dist="38100" dir="2700000" algn="tl">
                    <a:srgbClr val="000000">
                      <a:alpha val="43137"/>
                    </a:srgbClr>
                  </a:outerShdw>
                </a:effectLst>
              </a:rPr>
              <a:t>became                                  </a:t>
            </a:r>
            <a:r>
              <a:rPr lang="en-US" sz="3300" b="1" dirty="0" err="1" smtClean="0">
                <a:solidFill>
                  <a:schemeClr val="accent2">
                    <a:lumMod val="60000"/>
                    <a:lumOff val="40000"/>
                  </a:schemeClr>
                </a:solidFill>
                <a:effectLst>
                  <a:outerShdw blurRad="38100" dist="38100" dir="2700000" algn="tl">
                    <a:srgbClr val="000000">
                      <a:alpha val="43137"/>
                    </a:srgbClr>
                  </a:outerShdw>
                </a:effectLst>
              </a:rPr>
              <a:t>i</a:t>
            </a:r>
            <a:r>
              <a:rPr lang="en-US" sz="3300" b="1" dirty="0" smtClean="0">
                <a:solidFill>
                  <a:schemeClr val="accent2">
                    <a:lumMod val="60000"/>
                    <a:lumOff val="40000"/>
                  </a:schemeClr>
                </a:solidFill>
                <a:effectLst>
                  <a:outerShdw blurRad="38100" dist="38100" dir="2700000" algn="tl">
                    <a:srgbClr val="000000">
                      <a:alpha val="43137"/>
                    </a:srgbClr>
                  </a:outerShdw>
                </a:effectLst>
              </a:rPr>
              <a:t>) come</a:t>
            </a:r>
            <a:endParaRPr lang="ru-RU" sz="3300" b="1" dirty="0" smtClean="0">
              <a:solidFill>
                <a:schemeClr val="accent2">
                  <a:lumMod val="60000"/>
                  <a:lumOff val="40000"/>
                </a:schemeClr>
              </a:solidFill>
              <a:effectLst>
                <a:outerShdw blurRad="38100" dist="38100" dir="2700000" algn="tl">
                  <a:srgbClr val="000000">
                    <a:alpha val="43137"/>
                  </a:srgbClr>
                </a:outerShdw>
              </a:effectLst>
            </a:endParaRPr>
          </a:p>
          <a:p>
            <a:pPr>
              <a:buNone/>
            </a:pPr>
            <a:endParaRPr lang="ru-RU" sz="3300" b="1" dirty="0" smtClean="0">
              <a:effectLst>
                <a:outerShdw blurRad="38100" dist="38100" dir="2700000" algn="tl">
                  <a:srgbClr val="000000">
                    <a:alpha val="43137"/>
                  </a:srgbClr>
                </a:outerShdw>
              </a:effectLst>
            </a:endParaRPr>
          </a:p>
          <a:p>
            <a:pPr>
              <a:buNone/>
            </a:pPr>
            <a:endParaRPr lang="ru-RU" sz="3300" b="1" dirty="0" smtClean="0">
              <a:effectLst>
                <a:outerShdw blurRad="38100" dist="38100" dir="2700000" algn="tl">
                  <a:srgbClr val="000000">
                    <a:alpha val="43137"/>
                  </a:srgbClr>
                </a:outerShdw>
              </a:effectLst>
            </a:endParaRPr>
          </a:p>
        </p:txBody>
      </p:sp>
      <p:sp>
        <p:nvSpPr>
          <p:cNvPr id="4" name="TextBox 3"/>
          <p:cNvSpPr txBox="1"/>
          <p:nvPr/>
        </p:nvSpPr>
        <p:spPr>
          <a:xfrm>
            <a:off x="0" y="6150114"/>
            <a:ext cx="9144000" cy="707886"/>
          </a:xfrm>
          <a:prstGeom prst="rect">
            <a:avLst/>
          </a:prstGeom>
          <a:noFill/>
        </p:spPr>
        <p:txBody>
          <a:bodyPr wrap="square" rtlCol="0">
            <a:spAutoFit/>
          </a:bodyPr>
          <a:lstStyle/>
          <a:p>
            <a:pPr algn="ctr">
              <a:buNone/>
            </a:pPr>
            <a:r>
              <a:rPr lang="en-US" sz="4000" b="1" dirty="0" smtClean="0">
                <a:solidFill>
                  <a:srgbClr val="FF0000"/>
                </a:solidFill>
                <a:effectLst>
                  <a:outerShdw blurRad="38100" dist="38100" dir="2700000" algn="tl">
                    <a:srgbClr val="000000">
                      <a:alpha val="43137"/>
                    </a:srgbClr>
                  </a:outerShdw>
                </a:effectLst>
              </a:rPr>
              <a:t>1d, 2b, 3a, 4e, 5c, 6g, 7f, 8i, 9h</a:t>
            </a:r>
            <a:endParaRPr lang="ru-RU" sz="4000" b="1" dirty="0" smtClean="0">
              <a:solidFill>
                <a:srgbClr val="FF0000"/>
              </a:solidFill>
              <a:effectLst>
                <a:outerShdw blurRad="38100" dist="38100" dir="2700000" algn="tl">
                  <a:srgbClr val="000000">
                    <a:alpha val="43137"/>
                  </a:srgbClr>
                </a:outerShdw>
              </a:effectLst>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fontScale="92500" lnSpcReduction="20000"/>
          </a:bodyPr>
          <a:lstStyle/>
          <a:p>
            <a:pPr>
              <a:buNone/>
            </a:pPr>
            <a:r>
              <a:rPr lang="en-US" b="1" dirty="0" smtClean="0">
                <a:effectLst>
                  <a:outerShdw blurRad="38100" dist="38100" dir="2700000" algn="tl">
                    <a:srgbClr val="000000">
                      <a:alpha val="43137"/>
                    </a:srgbClr>
                  </a:outerShdw>
                </a:effectLst>
              </a:rPr>
              <a:t>Listen to the rap and sing it along. </a:t>
            </a:r>
            <a:endParaRPr lang="ru-RU" b="1" dirty="0" smtClean="0">
              <a:effectLst>
                <a:outerShdw blurRad="38100" dist="38100" dir="2700000" algn="tl">
                  <a:srgbClr val="000000">
                    <a:alpha val="43137"/>
                  </a:srgbClr>
                </a:outerShdw>
              </a:effectLst>
            </a:endParaRPr>
          </a:p>
          <a:p>
            <a:pPr>
              <a:buNone/>
            </a:pPr>
            <a:r>
              <a:rPr lang="en-US" b="1" dirty="0" smtClean="0">
                <a:effectLst>
                  <a:outerShdw blurRad="38100" dist="38100" dir="2700000" algn="tl">
                    <a:srgbClr val="000000">
                      <a:alpha val="43137"/>
                    </a:srgbClr>
                  </a:outerShdw>
                </a:effectLst>
              </a:rPr>
              <a:t>Ex. 3, p. 120</a:t>
            </a:r>
            <a:endParaRPr lang="ru-RU" b="1" dirty="0" smtClean="0">
              <a:effectLst>
                <a:outerShdw blurRad="38100" dist="38100" dir="2700000" algn="tl">
                  <a:srgbClr val="000000">
                    <a:alpha val="43137"/>
                  </a:srgbClr>
                </a:outerShdw>
              </a:effectLst>
            </a:endParaRPr>
          </a:p>
          <a:p>
            <a:pPr>
              <a:buNone/>
            </a:pPr>
            <a:r>
              <a:rPr lang="en-US" b="1" dirty="0" smtClean="0">
                <a:effectLst>
                  <a:outerShdw blurRad="38100" dist="38100" dir="2700000" algn="tl">
                    <a:srgbClr val="000000">
                      <a:alpha val="43137"/>
                    </a:srgbClr>
                  </a:outerShdw>
                </a:effectLst>
              </a:rPr>
              <a:t>                         </a:t>
            </a:r>
            <a:r>
              <a:rPr lang="en-US" b="1" dirty="0" smtClean="0">
                <a:solidFill>
                  <a:schemeClr val="accent2"/>
                </a:solidFill>
                <a:effectLst>
                  <a:outerShdw blurRad="38100" dist="38100" dir="2700000" algn="tl">
                    <a:srgbClr val="000000">
                      <a:alpha val="43137"/>
                    </a:srgbClr>
                  </a:outerShdw>
                </a:effectLst>
              </a:rPr>
              <a:t>Great Past Simple Rap</a:t>
            </a:r>
            <a:endParaRPr lang="ru-RU" b="1" dirty="0" smtClean="0">
              <a:solidFill>
                <a:schemeClr val="accent2"/>
              </a:solidFill>
              <a:effectLst>
                <a:outerShdw blurRad="38100" dist="38100" dir="2700000" algn="tl">
                  <a:srgbClr val="000000">
                    <a:alpha val="43137"/>
                  </a:srgbClr>
                </a:outerShdw>
              </a:effectLst>
            </a:endParaRPr>
          </a:p>
          <a:p>
            <a:pPr>
              <a:buNone/>
            </a:pPr>
            <a:r>
              <a:rPr lang="en-US" b="1" dirty="0" smtClean="0">
                <a:solidFill>
                  <a:srgbClr val="92D050"/>
                </a:solidFill>
                <a:effectLst>
                  <a:outerShdw blurRad="38100" dist="38100" dir="2700000" algn="tl">
                    <a:srgbClr val="000000">
                      <a:alpha val="43137"/>
                    </a:srgbClr>
                  </a:outerShdw>
                </a:effectLst>
              </a:rPr>
              <a:t>  Anna read legends,     Anna read tales,</a:t>
            </a:r>
            <a:endParaRPr lang="ru-RU" b="1" dirty="0" smtClean="0">
              <a:solidFill>
                <a:srgbClr val="92D050"/>
              </a:solidFill>
              <a:effectLst>
                <a:outerShdw blurRad="38100" dist="38100" dir="2700000" algn="tl">
                  <a:srgbClr val="000000">
                    <a:alpha val="43137"/>
                  </a:srgbClr>
                </a:outerShdw>
              </a:effectLst>
            </a:endParaRPr>
          </a:p>
          <a:p>
            <a:pPr>
              <a:buNone/>
            </a:pPr>
            <a:r>
              <a:rPr lang="en-US" b="1" dirty="0" smtClean="0">
                <a:solidFill>
                  <a:srgbClr val="92D050"/>
                </a:solidFill>
                <a:effectLst>
                  <a:outerShdw blurRad="38100" dist="38100" dir="2700000" algn="tl">
                    <a:srgbClr val="000000">
                      <a:alpha val="43137"/>
                    </a:srgbClr>
                  </a:outerShdw>
                </a:effectLst>
              </a:rPr>
              <a:t> When she read her stories, Children said , “ Great!”</a:t>
            </a:r>
            <a:endParaRPr lang="ru-RU" b="1" dirty="0" smtClean="0">
              <a:solidFill>
                <a:srgbClr val="92D050"/>
              </a:solidFill>
              <a:effectLst>
                <a:outerShdw blurRad="38100" dist="38100" dir="2700000" algn="tl">
                  <a:srgbClr val="000000">
                    <a:alpha val="43137"/>
                  </a:srgbClr>
                </a:outerShdw>
              </a:effectLst>
            </a:endParaRPr>
          </a:p>
          <a:p>
            <a:pPr>
              <a:buNone/>
            </a:pPr>
            <a:r>
              <a:rPr lang="en-US" b="1" dirty="0" smtClean="0">
                <a:solidFill>
                  <a:srgbClr val="92D050"/>
                </a:solidFill>
                <a:effectLst>
                  <a:outerShdw blurRad="38100" dist="38100" dir="2700000" algn="tl">
                    <a:srgbClr val="000000">
                      <a:alpha val="43137"/>
                    </a:srgbClr>
                  </a:outerShdw>
                </a:effectLst>
              </a:rPr>
              <a:t>Charlie came from England, Charlie went to the USA,</a:t>
            </a:r>
            <a:endParaRPr lang="ru-RU" b="1" dirty="0" smtClean="0">
              <a:solidFill>
                <a:srgbClr val="92D050"/>
              </a:solidFill>
              <a:effectLst>
                <a:outerShdw blurRad="38100" dist="38100" dir="2700000" algn="tl">
                  <a:srgbClr val="000000">
                    <a:alpha val="43137"/>
                  </a:srgbClr>
                </a:outerShdw>
              </a:effectLst>
            </a:endParaRPr>
          </a:p>
          <a:p>
            <a:pPr>
              <a:buNone/>
            </a:pPr>
            <a:r>
              <a:rPr lang="en-US" b="1" dirty="0" smtClean="0">
                <a:solidFill>
                  <a:srgbClr val="92D050"/>
                </a:solidFill>
                <a:effectLst>
                  <a:outerShdw blurRad="38100" dist="38100" dir="2700000" algn="tl">
                    <a:srgbClr val="000000">
                      <a:alpha val="43137"/>
                    </a:srgbClr>
                  </a:outerShdw>
                </a:effectLst>
              </a:rPr>
              <a:t>His films got the Oscar, And people said , “ Great!”</a:t>
            </a:r>
            <a:endParaRPr lang="ru-RU" b="1" dirty="0" smtClean="0">
              <a:solidFill>
                <a:srgbClr val="92D050"/>
              </a:solidFill>
              <a:effectLst>
                <a:outerShdw blurRad="38100" dist="38100" dir="2700000" algn="tl">
                  <a:srgbClr val="000000">
                    <a:alpha val="43137"/>
                  </a:srgbClr>
                </a:outerShdw>
              </a:effectLst>
            </a:endParaRPr>
          </a:p>
          <a:p>
            <a:pPr>
              <a:buNone/>
            </a:pPr>
            <a:r>
              <a:rPr lang="en-US" b="1" dirty="0" smtClean="0">
                <a:solidFill>
                  <a:srgbClr val="92D050"/>
                </a:solidFill>
                <a:effectLst>
                  <a:outerShdw blurRad="38100" dist="38100" dir="2700000" algn="tl">
                    <a:srgbClr val="000000">
                      <a:alpha val="43137"/>
                    </a:srgbClr>
                  </a:outerShdw>
                </a:effectLst>
              </a:rPr>
              <a:t>When people saw Leo’s paintings, They said “ Great!”</a:t>
            </a:r>
            <a:endParaRPr lang="ru-RU" b="1" dirty="0" smtClean="0">
              <a:solidFill>
                <a:srgbClr val="92D050"/>
              </a:solidFill>
              <a:effectLst>
                <a:outerShdw blurRad="38100" dist="38100" dir="2700000" algn="tl">
                  <a:srgbClr val="000000">
                    <a:alpha val="43137"/>
                  </a:srgbClr>
                </a:outerShdw>
              </a:effectLst>
            </a:endParaRPr>
          </a:p>
          <a:p>
            <a:pPr>
              <a:buNone/>
            </a:pPr>
            <a:r>
              <a:rPr lang="en-US" b="1" dirty="0" smtClean="0">
                <a:solidFill>
                  <a:srgbClr val="92D050"/>
                </a:solidFill>
                <a:effectLst>
                  <a:outerShdw blurRad="38100" dist="38100" dir="2700000" algn="tl">
                    <a:srgbClr val="000000">
                      <a:alpha val="43137"/>
                    </a:srgbClr>
                  </a:outerShdw>
                </a:effectLst>
              </a:rPr>
              <a:t>When Leo saw Lisa, He said, “Great!”</a:t>
            </a:r>
            <a:endParaRPr lang="ru-RU" b="1" dirty="0" smtClean="0">
              <a:solidFill>
                <a:srgbClr val="92D050"/>
              </a:solidFill>
              <a:effectLst>
                <a:outerShdw blurRad="38100" dist="38100" dir="2700000" algn="tl">
                  <a:srgbClr val="000000">
                    <a:alpha val="43137"/>
                  </a:srgbClr>
                </a:outerShdw>
              </a:effectLst>
            </a:endParaRPr>
          </a:p>
          <a:p>
            <a:pPr>
              <a:buNone/>
            </a:pPr>
            <a:r>
              <a:rPr lang="en-US" b="1" dirty="0" smtClean="0">
                <a:solidFill>
                  <a:srgbClr val="92D050"/>
                </a:solidFill>
                <a:effectLst>
                  <a:outerShdw blurRad="38100" dist="38100" dir="2700000" algn="tl">
                    <a:srgbClr val="000000">
                      <a:alpha val="43137"/>
                    </a:srgbClr>
                  </a:outerShdw>
                </a:effectLst>
              </a:rPr>
              <a:t>Mozart could write music, He could sing and play.</a:t>
            </a:r>
            <a:endParaRPr lang="ru-RU" b="1" dirty="0" smtClean="0">
              <a:solidFill>
                <a:srgbClr val="92D050"/>
              </a:solidFill>
              <a:effectLst>
                <a:outerShdw blurRad="38100" dist="38100" dir="2700000" algn="tl">
                  <a:srgbClr val="000000">
                    <a:alpha val="43137"/>
                  </a:srgbClr>
                </a:outerShdw>
              </a:effectLst>
            </a:endParaRPr>
          </a:p>
          <a:p>
            <a:pPr>
              <a:buNone/>
            </a:pPr>
            <a:r>
              <a:rPr lang="en-US" b="1" dirty="0" smtClean="0">
                <a:solidFill>
                  <a:srgbClr val="92D050"/>
                </a:solidFill>
                <a:effectLst>
                  <a:outerShdw blurRad="38100" dist="38100" dir="2700000" algn="tl">
                    <a:srgbClr val="000000">
                      <a:alpha val="43137"/>
                    </a:srgbClr>
                  </a:outerShdw>
                </a:effectLst>
              </a:rPr>
              <a:t>When he became famous , People said, “Great!”</a:t>
            </a:r>
            <a:endParaRPr lang="ru-RU" b="1" dirty="0" smtClean="0">
              <a:solidFill>
                <a:srgbClr val="92D050"/>
              </a:solidFill>
              <a:effectLst>
                <a:outerShdw blurRad="38100" dist="38100" dir="2700000" algn="tl">
                  <a:srgbClr val="000000">
                    <a:alpha val="43137"/>
                  </a:srgbClr>
                </a:outerShdw>
              </a:effectLst>
            </a:endParaRPr>
          </a:p>
          <a:p>
            <a:pPr>
              <a:buNone/>
            </a:pPr>
            <a:r>
              <a:rPr lang="en-US" b="1" dirty="0" smtClean="0">
                <a:solidFill>
                  <a:srgbClr val="92D050"/>
                </a:solidFill>
                <a:effectLst>
                  <a:outerShdw blurRad="38100" dist="38100" dir="2700000" algn="tl">
                    <a:srgbClr val="000000">
                      <a:alpha val="43137"/>
                    </a:srgbClr>
                  </a:outerShdw>
                </a:effectLst>
              </a:rPr>
              <a:t>They all had good times, They all had bad times, </a:t>
            </a:r>
            <a:endParaRPr lang="ru-RU" b="1" dirty="0" smtClean="0">
              <a:solidFill>
                <a:srgbClr val="92D050"/>
              </a:solidFill>
              <a:effectLst>
                <a:outerShdw blurRad="38100" dist="38100" dir="2700000" algn="tl">
                  <a:srgbClr val="000000">
                    <a:alpha val="43137"/>
                  </a:srgbClr>
                </a:outerShdw>
              </a:effectLst>
            </a:endParaRPr>
          </a:p>
          <a:p>
            <a:pPr>
              <a:buNone/>
            </a:pPr>
            <a:r>
              <a:rPr lang="en-US" b="1" dirty="0" smtClean="0">
                <a:solidFill>
                  <a:srgbClr val="92D050"/>
                </a:solidFill>
                <a:effectLst>
                  <a:outerShdw blurRad="38100" dist="38100" dir="2700000" algn="tl">
                    <a:srgbClr val="000000">
                      <a:alpha val="43137"/>
                    </a:srgbClr>
                  </a:outerShdw>
                </a:effectLst>
              </a:rPr>
              <a:t>They all became famous, And people said, “ Great!”</a:t>
            </a:r>
            <a:endParaRPr lang="ru-RU" b="1" dirty="0" smtClean="0">
              <a:solidFill>
                <a:srgbClr val="92D050"/>
              </a:solidFill>
              <a:effectLst>
                <a:outerShdw blurRad="38100" dist="38100" dir="2700000" algn="tl">
                  <a:srgbClr val="000000">
                    <a:alpha val="43137"/>
                  </a:srgbClr>
                </a:outerShdw>
              </a:effectLst>
            </a:endParaRPr>
          </a:p>
          <a:p>
            <a:pPr>
              <a:buNone/>
            </a:pPr>
            <a:endParaRPr lang="ru-RU" dirty="0"/>
          </a:p>
        </p:txBody>
      </p:sp>
      <p:pic>
        <p:nvPicPr>
          <p:cNvPr id="4" name="Track29.mp3">
            <a:hlinkClick r:id="" action="ppaction://media"/>
          </p:cNvPr>
          <p:cNvPicPr>
            <a:picLocks noRot="1" noChangeAspect="1"/>
          </p:cNvPicPr>
          <p:nvPr>
            <a:audioFile r:link="rId1"/>
          </p:nvPr>
        </p:nvPicPr>
        <p:blipFill>
          <a:blip r:embed="rId3"/>
          <a:stretch>
            <a:fillRect/>
          </a:stretch>
        </p:blipFill>
        <p:spPr>
          <a:xfrm>
            <a:off x="8715396" y="6429396"/>
            <a:ext cx="428604" cy="428604"/>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4320"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214290"/>
            <a:ext cx="9144000" cy="6643710"/>
          </a:xfrm>
        </p:spPr>
        <p:txBody>
          <a:bodyPr/>
          <a:lstStyle/>
          <a:p>
            <a:pPr>
              <a:buNone/>
            </a:pPr>
            <a:r>
              <a:rPr lang="ru-RU" b="1" dirty="0" smtClean="0">
                <a:effectLst>
                  <a:outerShdw blurRad="38100" dist="38100" dir="2700000" algn="tl">
                    <a:srgbClr val="000000">
                      <a:alpha val="43137"/>
                    </a:srgbClr>
                  </a:outerShdw>
                </a:effectLst>
              </a:rPr>
              <a:t>  </a:t>
            </a:r>
            <a:r>
              <a:rPr lang="en-US" b="1" dirty="0" smtClean="0">
                <a:effectLst>
                  <a:outerShdw blurRad="38100" dist="38100" dir="2700000" algn="tl">
                    <a:srgbClr val="000000">
                      <a:alpha val="43137"/>
                    </a:srgbClr>
                  </a:outerShdw>
                </a:effectLst>
              </a:rPr>
              <a:t> There are some English proverbs. Can you find the right Ukrainian equivalent?</a:t>
            </a:r>
            <a:endParaRPr lang="ru-RU" b="1" dirty="0" smtClean="0">
              <a:effectLst>
                <a:outerShdw blurRad="38100" dist="38100" dir="2700000" algn="tl">
                  <a:srgbClr val="000000">
                    <a:alpha val="43137"/>
                  </a:srgbClr>
                </a:outerShdw>
              </a:effectLst>
            </a:endParaRPr>
          </a:p>
          <a:p>
            <a:pPr marL="514350" lvl="0" indent="-514350">
              <a:buFont typeface="+mj-lt"/>
              <a:buAutoNum type="arabicParenR"/>
            </a:pPr>
            <a:r>
              <a:rPr lang="en-US" b="1" dirty="0" smtClean="0">
                <a:solidFill>
                  <a:srgbClr val="002060"/>
                </a:solidFill>
                <a:effectLst>
                  <a:outerShdw blurRad="38100" dist="38100" dir="2700000" algn="tl">
                    <a:srgbClr val="000000">
                      <a:alpha val="43137"/>
                    </a:srgbClr>
                  </a:outerShdw>
                </a:effectLst>
              </a:rPr>
              <a:t>The buyer needs hundreds eyes, the seller but one.</a:t>
            </a:r>
            <a:endParaRPr lang="ru-RU" b="1" dirty="0" smtClean="0">
              <a:solidFill>
                <a:srgbClr val="002060"/>
              </a:solidFill>
              <a:effectLst>
                <a:outerShdw blurRad="38100" dist="38100" dir="2700000" algn="tl">
                  <a:srgbClr val="000000">
                    <a:alpha val="43137"/>
                  </a:srgbClr>
                </a:outerShdw>
              </a:effectLst>
            </a:endParaRPr>
          </a:p>
          <a:p>
            <a:pPr marL="514350" lvl="0" indent="-514350">
              <a:buFont typeface="+mj-lt"/>
              <a:buAutoNum type="arabicParenR"/>
            </a:pPr>
            <a:r>
              <a:rPr lang="en-US" b="1" dirty="0" smtClean="0">
                <a:solidFill>
                  <a:srgbClr val="002060"/>
                </a:solidFill>
                <a:effectLst>
                  <a:outerShdw blurRad="38100" dist="38100" dir="2700000" algn="tl">
                    <a:srgbClr val="000000">
                      <a:alpha val="43137"/>
                    </a:srgbClr>
                  </a:outerShdw>
                </a:effectLst>
              </a:rPr>
              <a:t>A food and his money are soon parted.</a:t>
            </a:r>
            <a:endParaRPr lang="ru-RU" b="1" dirty="0" smtClean="0">
              <a:solidFill>
                <a:srgbClr val="002060"/>
              </a:solidFill>
              <a:effectLst>
                <a:outerShdw blurRad="38100" dist="38100" dir="2700000" algn="tl">
                  <a:srgbClr val="000000">
                    <a:alpha val="43137"/>
                  </a:srgbClr>
                </a:outerShdw>
              </a:effectLst>
            </a:endParaRPr>
          </a:p>
          <a:p>
            <a:pPr marL="514350" lvl="0" indent="-514350">
              <a:buFont typeface="+mj-lt"/>
              <a:buAutoNum type="arabicParenR"/>
            </a:pPr>
            <a:r>
              <a:rPr lang="en-US" b="1" dirty="0" smtClean="0">
                <a:solidFill>
                  <a:srgbClr val="002060"/>
                </a:solidFill>
                <a:effectLst>
                  <a:outerShdw blurRad="38100" dist="38100" dir="2700000" algn="tl">
                    <a:srgbClr val="000000">
                      <a:alpha val="43137"/>
                    </a:srgbClr>
                  </a:outerShdw>
                </a:effectLst>
              </a:rPr>
              <a:t>Lend your money and lose your friend.</a:t>
            </a:r>
            <a:endParaRPr lang="ru-RU" b="1" dirty="0" smtClean="0">
              <a:solidFill>
                <a:srgbClr val="002060"/>
              </a:solidFill>
              <a:effectLst>
                <a:outerShdw blurRad="38100" dist="38100" dir="2700000" algn="tl">
                  <a:srgbClr val="000000">
                    <a:alpha val="43137"/>
                  </a:srgbClr>
                </a:outerShdw>
              </a:effectLst>
            </a:endParaRPr>
          </a:p>
          <a:p>
            <a:pPr marL="514350" lvl="0" indent="-514350">
              <a:buFont typeface="+mj-lt"/>
              <a:buAutoNum type="arabicParenR"/>
            </a:pPr>
            <a:r>
              <a:rPr lang="en-US" b="1" dirty="0" smtClean="0">
                <a:solidFill>
                  <a:srgbClr val="002060"/>
                </a:solidFill>
                <a:effectLst>
                  <a:outerShdw blurRad="38100" dist="38100" dir="2700000" algn="tl">
                    <a:srgbClr val="000000">
                      <a:alpha val="43137"/>
                    </a:srgbClr>
                  </a:outerShdw>
                </a:effectLst>
              </a:rPr>
              <a:t>Buy a pig in a poke.</a:t>
            </a:r>
            <a:endParaRPr lang="ru-RU" b="1" dirty="0" smtClean="0">
              <a:solidFill>
                <a:srgbClr val="002060"/>
              </a:solidFill>
              <a:effectLst>
                <a:outerShdw blurRad="38100" dist="38100" dir="2700000" algn="tl">
                  <a:srgbClr val="000000">
                    <a:alpha val="43137"/>
                  </a:srgbClr>
                </a:outerShdw>
              </a:effectLst>
            </a:endParaRPr>
          </a:p>
          <a:p>
            <a:pPr marL="514350" lvl="0" indent="-514350">
              <a:buFont typeface="+mj-lt"/>
              <a:buAutoNum type="arabicParenR"/>
            </a:pPr>
            <a:r>
              <a:rPr lang="en-US" b="1" dirty="0" smtClean="0">
                <a:solidFill>
                  <a:srgbClr val="002060"/>
                </a:solidFill>
                <a:effectLst>
                  <a:outerShdw blurRad="38100" dist="38100" dir="2700000" algn="tl">
                    <a:srgbClr val="000000">
                      <a:alpha val="43137"/>
                    </a:srgbClr>
                  </a:outerShdw>
                </a:effectLst>
              </a:rPr>
              <a:t>Sell what you have and buy what is really good. </a:t>
            </a:r>
            <a:endParaRPr lang="ru-RU" b="1" dirty="0" smtClean="0">
              <a:solidFill>
                <a:srgbClr val="002060"/>
              </a:solidFill>
              <a:effectLst>
                <a:outerShdw blurRad="38100" dist="38100" dir="2700000" algn="tl">
                  <a:srgbClr val="000000">
                    <a:alpha val="43137"/>
                  </a:srgbClr>
                </a:outerShdw>
              </a:effectLst>
            </a:endParaRPr>
          </a:p>
          <a:p>
            <a:pPr marL="514350" lvl="0" indent="-514350">
              <a:buFont typeface="+mj-lt"/>
              <a:buAutoNum type="arabicParenR"/>
            </a:pPr>
            <a:r>
              <a:rPr lang="en-US" b="1" dirty="0" smtClean="0">
                <a:solidFill>
                  <a:srgbClr val="002060"/>
                </a:solidFill>
                <a:effectLst>
                  <a:outerShdw blurRad="38100" dist="38100" dir="2700000" algn="tl">
                    <a:srgbClr val="000000">
                      <a:alpha val="43137"/>
                    </a:srgbClr>
                  </a:outerShdw>
                </a:effectLst>
              </a:rPr>
              <a:t>A man with a sour face should not open the shop.</a:t>
            </a:r>
            <a:endParaRPr lang="ru-RU" b="1" dirty="0" smtClean="0">
              <a:solidFill>
                <a:srgbClr val="002060"/>
              </a:solidFill>
              <a:effectLst>
                <a:outerShdw blurRad="38100" dist="38100" dir="2700000" algn="tl">
                  <a:srgbClr val="000000">
                    <a:alpha val="43137"/>
                  </a:srgbClr>
                </a:outerShdw>
              </a:effectLst>
            </a:endParaRPr>
          </a:p>
          <a:p>
            <a:endParaRPr lang="ru-RU" dirty="0">
              <a:solidFill>
                <a:srgbClr val="002060"/>
              </a:solidFill>
            </a:endParaRPr>
          </a:p>
        </p:txBody>
      </p:sp>
    </p:spTree>
  </p:cSld>
  <p:clrMapOvr>
    <a:masterClrMapping/>
  </p:clrMapOvr>
  <p:transition>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428604"/>
            <a:ext cx="9144000" cy="6429396"/>
          </a:xfrm>
        </p:spPr>
        <p:txBody>
          <a:bodyPr/>
          <a:lstStyle/>
          <a:p>
            <a:pPr>
              <a:buNone/>
            </a:pPr>
            <a:r>
              <a:rPr lang="en-US" b="1" dirty="0" smtClean="0">
                <a:solidFill>
                  <a:schemeClr val="tx1">
                    <a:lumMod val="85000"/>
                  </a:schemeClr>
                </a:solidFill>
                <a:effectLst>
                  <a:outerShdw blurRad="38100" dist="38100" dir="2700000" algn="tl">
                    <a:srgbClr val="000000">
                      <a:alpha val="43137"/>
                    </a:srgbClr>
                  </a:outerShdw>
                </a:effectLst>
              </a:rPr>
              <a:t>Homework </a:t>
            </a:r>
            <a:endParaRPr lang="ru-RU" b="1" dirty="0" smtClean="0">
              <a:solidFill>
                <a:schemeClr val="tx1">
                  <a:lumMod val="85000"/>
                </a:schemeClr>
              </a:solidFill>
              <a:effectLst>
                <a:outerShdw blurRad="38100" dist="38100" dir="2700000" algn="tl">
                  <a:srgbClr val="000000">
                    <a:alpha val="43137"/>
                  </a:srgbClr>
                </a:outerShdw>
              </a:effectLst>
            </a:endParaRPr>
          </a:p>
          <a:p>
            <a:pPr>
              <a:buNone/>
            </a:pPr>
            <a:r>
              <a:rPr lang="en-US" b="1" dirty="0" smtClean="0">
                <a:solidFill>
                  <a:schemeClr val="tx1">
                    <a:lumMod val="85000"/>
                  </a:schemeClr>
                </a:solidFill>
                <a:effectLst>
                  <a:outerShdw blurRad="38100" dist="38100" dir="2700000" algn="tl">
                    <a:srgbClr val="000000">
                      <a:alpha val="43137"/>
                    </a:srgbClr>
                  </a:outerShdw>
                </a:effectLst>
              </a:rPr>
              <a:t>Ex. 2, p. 128</a:t>
            </a:r>
            <a:endParaRPr lang="ru-RU" b="1" dirty="0" smtClean="0">
              <a:solidFill>
                <a:schemeClr val="tx1">
                  <a:lumMod val="85000"/>
                </a:schemeClr>
              </a:solidFill>
              <a:effectLst>
                <a:outerShdw blurRad="38100" dist="38100" dir="2700000" algn="tl">
                  <a:srgbClr val="000000">
                    <a:alpha val="43137"/>
                  </a:srgbClr>
                </a:outerShdw>
              </a:effectLst>
            </a:endParaRPr>
          </a:p>
          <a:p>
            <a:pPr marL="514350" lvl="0" indent="-514350">
              <a:buFont typeface="+mj-lt"/>
              <a:buAutoNum type="arabicPeriod"/>
            </a:pPr>
            <a:endParaRPr lang="ru-RU" b="1" dirty="0" smtClean="0">
              <a:effectLst>
                <a:outerShdw blurRad="38100" dist="38100" dir="2700000" algn="tl">
                  <a:srgbClr val="000000">
                    <a:alpha val="43137"/>
                  </a:srgbClr>
                </a:outerShdw>
              </a:effectLst>
            </a:endParaRPr>
          </a:p>
          <a:p>
            <a:pPr marL="514350" lvl="0" indent="-514350">
              <a:buFont typeface="+mj-lt"/>
              <a:buAutoNum type="arabicPeriod"/>
            </a:pPr>
            <a:r>
              <a:rPr lang="en-US" b="1" dirty="0" smtClean="0">
                <a:solidFill>
                  <a:schemeClr val="accent6">
                    <a:lumMod val="40000"/>
                    <a:lumOff val="60000"/>
                  </a:schemeClr>
                </a:solidFill>
                <a:effectLst>
                  <a:outerShdw blurRad="38100" dist="38100" dir="2700000" algn="tl">
                    <a:srgbClr val="000000">
                      <a:alpha val="43137"/>
                    </a:srgbClr>
                  </a:outerShdw>
                </a:effectLst>
              </a:rPr>
              <a:t>Make a poster about shops in your town. Work in a group of four or two.</a:t>
            </a:r>
            <a:endParaRPr lang="ru-RU" b="1" dirty="0" smtClean="0">
              <a:solidFill>
                <a:schemeClr val="accent6">
                  <a:lumMod val="40000"/>
                  <a:lumOff val="60000"/>
                </a:schemeClr>
              </a:solidFill>
              <a:effectLst>
                <a:outerShdw blurRad="38100" dist="38100" dir="2700000" algn="tl">
                  <a:srgbClr val="000000">
                    <a:alpha val="43137"/>
                  </a:srgbClr>
                </a:outerShdw>
              </a:effectLst>
            </a:endParaRPr>
          </a:p>
          <a:p>
            <a:pPr marL="514350" lvl="0" indent="-514350">
              <a:buFont typeface="+mj-lt"/>
              <a:buAutoNum type="arabicPeriod"/>
            </a:pPr>
            <a:r>
              <a:rPr lang="en-US" b="1" dirty="0" smtClean="0">
                <a:solidFill>
                  <a:schemeClr val="accent6">
                    <a:lumMod val="40000"/>
                    <a:lumOff val="60000"/>
                  </a:schemeClr>
                </a:solidFill>
                <a:effectLst>
                  <a:outerShdw blurRad="38100" dist="38100" dir="2700000" algn="tl">
                    <a:srgbClr val="000000">
                      <a:alpha val="43137"/>
                    </a:srgbClr>
                  </a:outerShdw>
                </a:effectLst>
              </a:rPr>
              <a:t>Speak about your last visit to a supermarket. Say what you saw there, what you bought there, what the prices were, how much money you spent there.</a:t>
            </a:r>
            <a:endParaRPr lang="ru-RU" b="1" dirty="0" smtClean="0">
              <a:solidFill>
                <a:schemeClr val="accent6">
                  <a:lumMod val="40000"/>
                  <a:lumOff val="60000"/>
                </a:schemeClr>
              </a:solidFill>
              <a:effectLst>
                <a:outerShdw blurRad="38100" dist="38100" dir="2700000" algn="tl">
                  <a:srgbClr val="000000">
                    <a:alpha val="43137"/>
                  </a:srgbClr>
                </a:outerShdw>
              </a:effectLst>
            </a:endParaRPr>
          </a:p>
          <a:p>
            <a:pPr marL="514350" indent="-514350">
              <a:buNone/>
            </a:pPr>
            <a:endParaRPr lang="ru-RU" dirty="0" smtClean="0"/>
          </a:p>
          <a:p>
            <a:endParaRPr lang="ru-RU"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utau.com.ua/storage/gallery/images/tours/ab3/ab3511f3458b8f56d351cbce5711a0da.jpg"/>
          <p:cNvPicPr>
            <a:picLocks noChangeAspect="1" noChangeArrowheads="1"/>
          </p:cNvPicPr>
          <p:nvPr/>
        </p:nvPicPr>
        <p:blipFill>
          <a:blip r:embed="rId2"/>
          <a:srcRect/>
          <a:stretch>
            <a:fillRect/>
          </a:stretch>
        </p:blipFill>
        <p:spPr bwMode="auto">
          <a:xfrm>
            <a:off x="-11712" y="0"/>
            <a:ext cx="9155712" cy="68580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0" y="0"/>
            <a:ext cx="9144000" cy="7048083"/>
          </a:xfrm>
          <a:prstGeom prst="rect">
            <a:avLst/>
          </a:prstGeom>
          <a:noFill/>
        </p:spPr>
        <p:txBody>
          <a:bodyPr wrap="square" rtlCol="0">
            <a:spAutoFit/>
          </a:bodyPr>
          <a:lstStyle/>
          <a:p>
            <a:pPr marL="578358" indent="-514350"/>
            <a:r>
              <a:rPr lang="en-US" sz="4000" b="1" dirty="0" smtClean="0">
                <a:solidFill>
                  <a:schemeClr val="accent2"/>
                </a:solidFill>
                <a:effectLst>
                  <a:outerShdw blurRad="38100" dist="38100" dir="2700000" algn="tl">
                    <a:srgbClr val="000000">
                      <a:alpha val="43137"/>
                    </a:srgbClr>
                  </a:outerShdw>
                </a:effectLst>
                <a:latin typeface="Arial Black" pitchFamily="34" charset="0"/>
              </a:rPr>
              <a:t>Vocabulary practice</a:t>
            </a:r>
            <a:endParaRPr lang="ru-RU" sz="4000" b="1" dirty="0" smtClean="0">
              <a:solidFill>
                <a:schemeClr val="accent2"/>
              </a:solidFill>
              <a:effectLst>
                <a:outerShdw blurRad="38100" dist="38100" dir="2700000" algn="tl">
                  <a:srgbClr val="000000">
                    <a:alpha val="43137"/>
                  </a:srgbClr>
                </a:outerShdw>
              </a:effectLst>
              <a:latin typeface="Arial Black" pitchFamily="34" charset="0"/>
            </a:endParaRPr>
          </a:p>
          <a:p>
            <a:pPr marL="578358" indent="-514350">
              <a:buNone/>
            </a:pPr>
            <a:r>
              <a:rPr lang="en-US" sz="3200" b="1" dirty="0" smtClean="0">
                <a:solidFill>
                  <a:srgbClr val="FFC000"/>
                </a:solidFill>
                <a:effectLst>
                  <a:outerShdw blurRad="38100" dist="38100" dir="2700000" algn="tl">
                    <a:srgbClr val="000000">
                      <a:alpha val="43137"/>
                    </a:srgbClr>
                  </a:outerShdw>
                </a:effectLst>
                <a:latin typeface="Arial Black" pitchFamily="34" charset="0"/>
              </a:rPr>
              <a:t> In order to buy products and different goods we go to different kinds of shops. </a:t>
            </a:r>
            <a:endParaRPr lang="ru-RU" sz="3200" b="1" dirty="0" smtClean="0">
              <a:solidFill>
                <a:srgbClr val="FFC000"/>
              </a:solidFill>
              <a:effectLst>
                <a:outerShdw blurRad="38100" dist="38100" dir="2700000" algn="tl">
                  <a:srgbClr val="000000">
                    <a:alpha val="43137"/>
                  </a:srgbClr>
                </a:outerShdw>
              </a:effectLst>
              <a:latin typeface="Arial Black" pitchFamily="34" charset="0"/>
            </a:endParaRPr>
          </a:p>
          <a:p>
            <a:pPr>
              <a:buNone/>
            </a:pPr>
            <a:r>
              <a:rPr lang="en-US" sz="3200" b="1" dirty="0" smtClean="0">
                <a:solidFill>
                  <a:srgbClr val="FFC000"/>
                </a:solidFill>
                <a:effectLst>
                  <a:outerShdw blurRad="38100" dist="38100" dir="2700000" algn="tl">
                    <a:srgbClr val="000000">
                      <a:alpha val="43137"/>
                    </a:srgbClr>
                  </a:outerShdw>
                </a:effectLst>
                <a:latin typeface="Arial Black" pitchFamily="34" charset="0"/>
              </a:rPr>
              <a:t>Look at the screen and say what kinds of shops are there? </a:t>
            </a:r>
            <a:endParaRPr lang="ru-RU" sz="3200" b="1" dirty="0" smtClean="0">
              <a:solidFill>
                <a:srgbClr val="FFC000"/>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chemeClr val="accent2"/>
                </a:solidFill>
                <a:effectLst>
                  <a:outerShdw blurRad="38100" dist="38100" dir="2700000" algn="tl">
                    <a:srgbClr val="000000">
                      <a:alpha val="43137"/>
                    </a:srgbClr>
                  </a:outerShdw>
                </a:effectLst>
                <a:latin typeface="Arial Black" pitchFamily="34" charset="0"/>
              </a:rPr>
              <a:t>What can we buy there?</a:t>
            </a:r>
            <a:endParaRPr lang="ru-RU" sz="3600" b="1" dirty="0" smtClean="0">
              <a:solidFill>
                <a:schemeClr val="accent2"/>
              </a:solidFill>
              <a:effectLst>
                <a:outerShdw blurRad="38100" dist="38100" dir="2700000" algn="tl">
                  <a:srgbClr val="000000">
                    <a:alpha val="43137"/>
                  </a:srgbClr>
                </a:outerShdw>
              </a:effectLst>
              <a:latin typeface="Arial Black" pitchFamily="34" charset="0"/>
            </a:endParaRPr>
          </a:p>
          <a:p>
            <a:pPr>
              <a:buNone/>
            </a:pPr>
            <a:endParaRPr lang="ru-RU" sz="3600" b="1" dirty="0" smtClean="0">
              <a:solidFill>
                <a:srgbClr val="FFC000"/>
              </a:solidFill>
              <a:effectLst>
                <a:outerShdw blurRad="38100" dist="38100" dir="2700000" algn="tl">
                  <a:srgbClr val="000000">
                    <a:alpha val="43137"/>
                  </a:srgbClr>
                </a:outerShdw>
              </a:effectLst>
              <a:latin typeface="Arial Black" pitchFamily="34" charset="0"/>
            </a:endParaRPr>
          </a:p>
          <a:p>
            <a:pPr>
              <a:buNone/>
            </a:pPr>
            <a:endParaRPr lang="ru-RU" sz="3600" b="1" dirty="0" smtClean="0">
              <a:solidFill>
                <a:srgbClr val="FFC000"/>
              </a:solidFill>
              <a:effectLst>
                <a:outerShdw blurRad="38100" dist="38100" dir="2700000" algn="tl">
                  <a:srgbClr val="000000">
                    <a:alpha val="43137"/>
                  </a:srgbClr>
                </a:outerShdw>
              </a:effectLst>
              <a:latin typeface="Arial Black" pitchFamily="34" charset="0"/>
            </a:endParaRPr>
          </a:p>
          <a:p>
            <a:pPr>
              <a:buNone/>
            </a:pPr>
            <a:endParaRPr lang="ru-RU" sz="3600" b="1" dirty="0" smtClean="0">
              <a:solidFill>
                <a:srgbClr val="FFC000"/>
              </a:solidFill>
              <a:effectLst>
                <a:outerShdw blurRad="38100" dist="38100" dir="2700000" algn="tl">
                  <a:srgbClr val="000000">
                    <a:alpha val="43137"/>
                  </a:srgbClr>
                </a:outerShdw>
              </a:effectLst>
              <a:latin typeface="Arial Black" pitchFamily="34" charset="0"/>
            </a:endParaRPr>
          </a:p>
          <a:p>
            <a:pPr>
              <a:buNone/>
            </a:pPr>
            <a:endParaRPr lang="ru-RU" sz="3600" b="1" dirty="0" smtClean="0">
              <a:solidFill>
                <a:schemeClr val="accent2"/>
              </a:solidFill>
              <a:effectLst>
                <a:outerShdw blurRad="38100" dist="38100" dir="2700000" algn="tl">
                  <a:srgbClr val="000000">
                    <a:alpha val="43137"/>
                  </a:srgbClr>
                </a:outerShdw>
              </a:effectLst>
              <a:latin typeface="Arial Black" pitchFamily="34" charset="0"/>
            </a:endParaRPr>
          </a:p>
          <a:p>
            <a:pPr>
              <a:buNone/>
            </a:pPr>
            <a:r>
              <a:rPr lang="en-US" sz="3600" b="1" dirty="0" smtClean="0">
                <a:solidFill>
                  <a:schemeClr val="accent2"/>
                </a:solidFill>
                <a:effectLst>
                  <a:outerShdw blurRad="38100" dist="38100" dir="2700000" algn="tl">
                    <a:srgbClr val="000000">
                      <a:alpha val="43137"/>
                    </a:srgbClr>
                  </a:outerShdw>
                </a:effectLst>
                <a:latin typeface="Arial Black" pitchFamily="34" charset="0"/>
              </a:rPr>
              <a:t>What other shops do you know?</a:t>
            </a:r>
            <a:endParaRPr lang="ru-RU" sz="3600" b="1" dirty="0" smtClean="0">
              <a:solidFill>
                <a:schemeClr val="accent2"/>
              </a:solidFill>
              <a:effectLst>
                <a:outerShdw blurRad="38100" dist="38100" dir="2700000" algn="tl">
                  <a:srgbClr val="000000">
                    <a:alpha val="43137"/>
                  </a:srgbClr>
                </a:outerShdw>
              </a:effectLst>
              <a:latin typeface="Arial Black" pitchFamily="34" charset="0"/>
            </a:endParaRPr>
          </a:p>
          <a:p>
            <a:endParaRPr lang="ru-RU" sz="3600" dirty="0"/>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68313" y="0"/>
            <a:ext cx="8229600" cy="1052513"/>
          </a:xfrm>
        </p:spPr>
        <p:txBody>
          <a:bodyPr/>
          <a:lstStyle/>
          <a:p>
            <a:pPr algn="ctr"/>
            <a:r>
              <a:rPr lang="en-US" sz="6000" b="1" dirty="0">
                <a:solidFill>
                  <a:srgbClr val="FF0000"/>
                </a:solidFill>
                <a:latin typeface="Algerian" pitchFamily="82" charset="0"/>
              </a:rPr>
              <a:t>A BAKER`S</a:t>
            </a:r>
            <a:endParaRPr lang="ru-RU" sz="6000" b="1" dirty="0">
              <a:solidFill>
                <a:srgbClr val="FF0000"/>
              </a:solidFill>
            </a:endParaRPr>
          </a:p>
        </p:txBody>
      </p:sp>
      <p:pic>
        <p:nvPicPr>
          <p:cNvPr id="3088" name="Picture 16" descr="cookies 28"/>
          <p:cNvPicPr>
            <a:picLocks noGrp="1" noChangeAspect="1" noChangeArrowheads="1"/>
          </p:cNvPicPr>
          <p:nvPr>
            <p:ph idx="1"/>
          </p:nvPr>
        </p:nvPicPr>
        <p:blipFill>
          <a:blip r:embed="rId2"/>
          <a:stretch>
            <a:fillRect/>
          </a:stretch>
        </p:blipFill>
        <p:spPr>
          <a:xfrm>
            <a:off x="906945" y="1882775"/>
            <a:ext cx="7330109" cy="4572000"/>
          </a:xfrm>
          <a:noFill/>
          <a:ln/>
        </p:spPr>
      </p:pic>
      <p:pic>
        <p:nvPicPr>
          <p:cNvPr id="3078" name="Picture 6" descr="bread 12"/>
          <p:cNvPicPr>
            <a:picLocks noChangeAspect="1" noChangeArrowheads="1"/>
          </p:cNvPicPr>
          <p:nvPr/>
        </p:nvPicPr>
        <p:blipFill>
          <a:blip r:embed="rId3"/>
          <a:srcRect/>
          <a:stretch>
            <a:fillRect/>
          </a:stretch>
        </p:blipFill>
        <p:spPr bwMode="auto">
          <a:xfrm>
            <a:off x="3708400" y="1557338"/>
            <a:ext cx="1866900" cy="1439862"/>
          </a:xfrm>
          <a:prstGeom prst="rect">
            <a:avLst/>
          </a:prstGeom>
          <a:noFill/>
        </p:spPr>
      </p:pic>
      <p:pic>
        <p:nvPicPr>
          <p:cNvPr id="3079" name="Picture 7" descr="cake"/>
          <p:cNvPicPr>
            <a:picLocks noChangeAspect="1" noChangeArrowheads="1"/>
          </p:cNvPicPr>
          <p:nvPr/>
        </p:nvPicPr>
        <p:blipFill>
          <a:blip r:embed="rId4"/>
          <a:srcRect/>
          <a:stretch>
            <a:fillRect/>
          </a:stretch>
        </p:blipFill>
        <p:spPr bwMode="auto">
          <a:xfrm>
            <a:off x="6732588" y="1700213"/>
            <a:ext cx="1770062" cy="1631950"/>
          </a:xfrm>
          <a:prstGeom prst="rect">
            <a:avLst/>
          </a:prstGeom>
          <a:noFill/>
        </p:spPr>
      </p:pic>
      <p:pic>
        <p:nvPicPr>
          <p:cNvPr id="3083" name="Picture 11" descr="loaf of bread"/>
          <p:cNvPicPr>
            <a:picLocks noChangeAspect="1" noChangeArrowheads="1"/>
          </p:cNvPicPr>
          <p:nvPr/>
        </p:nvPicPr>
        <p:blipFill>
          <a:blip r:embed="rId5" cstate="print"/>
          <a:srcRect/>
          <a:stretch>
            <a:fillRect/>
          </a:stretch>
        </p:blipFill>
        <p:spPr bwMode="auto">
          <a:xfrm>
            <a:off x="684213" y="1773238"/>
            <a:ext cx="1622425" cy="1039812"/>
          </a:xfrm>
          <a:prstGeom prst="rect">
            <a:avLst/>
          </a:prstGeom>
          <a:noFill/>
        </p:spPr>
      </p:pic>
      <p:pic>
        <p:nvPicPr>
          <p:cNvPr id="3085" name="Picture 13" descr="pizza 4"/>
          <p:cNvPicPr>
            <a:picLocks noChangeAspect="1" noChangeArrowheads="1"/>
          </p:cNvPicPr>
          <p:nvPr/>
        </p:nvPicPr>
        <p:blipFill>
          <a:blip r:embed="rId6"/>
          <a:srcRect/>
          <a:stretch>
            <a:fillRect/>
          </a:stretch>
        </p:blipFill>
        <p:spPr bwMode="auto">
          <a:xfrm>
            <a:off x="755650" y="4221163"/>
            <a:ext cx="2057400" cy="1508125"/>
          </a:xfrm>
          <a:prstGeom prst="rect">
            <a:avLst/>
          </a:prstGeom>
          <a:noFill/>
        </p:spPr>
      </p:pic>
      <p:pic>
        <p:nvPicPr>
          <p:cNvPr id="3089" name="Picture 17" descr="pastries 4"/>
          <p:cNvPicPr>
            <a:picLocks noChangeAspect="1" noChangeArrowheads="1"/>
          </p:cNvPicPr>
          <p:nvPr/>
        </p:nvPicPr>
        <p:blipFill>
          <a:blip r:embed="rId7"/>
          <a:srcRect/>
          <a:stretch>
            <a:fillRect/>
          </a:stretch>
        </p:blipFill>
        <p:spPr bwMode="auto">
          <a:xfrm>
            <a:off x="6443663" y="4365625"/>
            <a:ext cx="2519362" cy="1550988"/>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ppt_x</p:attrName>
                                        </p:attrNameLst>
                                      </p:cBhvr>
                                      <p:tavLst>
                                        <p:tav tm="0">
                                          <p:val>
                                            <p:strVal val="#ppt_x-.2"/>
                                          </p:val>
                                        </p:tav>
                                        <p:tav tm="100000">
                                          <p:val>
                                            <p:strVal val="#ppt_x"/>
                                          </p:val>
                                        </p:tav>
                                      </p:tavLst>
                                    </p:anim>
                                    <p:anim calcmode="lin" valueType="num">
                                      <p:cBhvr>
                                        <p:cTn id="8" dur="500" fill="hold"/>
                                        <p:tgtEl>
                                          <p:spTgt spid="3074"/>
                                        </p:tgtEl>
                                        <p:attrNameLst>
                                          <p:attrName>ppt_y</p:attrName>
                                        </p:attrNameLst>
                                      </p:cBhvr>
                                      <p:tavLst>
                                        <p:tav tm="0">
                                          <p:val>
                                            <p:strVal val="#ppt_y"/>
                                          </p:val>
                                        </p:tav>
                                        <p:tav tm="100000">
                                          <p:val>
                                            <p:strVal val="#ppt_y"/>
                                          </p:val>
                                        </p:tav>
                                      </p:tavLst>
                                    </p:anim>
                                    <p:animEffect transition="in" filter="wipe(right)" prLst="gradientSize: 0.1">
                                      <p:cBhvr>
                                        <p:cTn id="9" dur="500"/>
                                        <p:tgtEl>
                                          <p:spTgt spid="3074"/>
                                        </p:tgtEl>
                                      </p:cBhvr>
                                    </p:animEffect>
                                  </p:childTnLst>
                                </p:cTn>
                              </p:par>
                              <p:par>
                                <p:cTn id="10" presetID="21" presetClass="entr" presetSubtype="4" fill="hold" nodeType="withEffect">
                                  <p:stCondLst>
                                    <p:cond delay="0"/>
                                  </p:stCondLst>
                                  <p:childTnLst>
                                    <p:set>
                                      <p:cBhvr>
                                        <p:cTn id="11" dur="1" fill="hold">
                                          <p:stCondLst>
                                            <p:cond delay="0"/>
                                          </p:stCondLst>
                                        </p:cTn>
                                        <p:tgtEl>
                                          <p:spTgt spid="3078"/>
                                        </p:tgtEl>
                                        <p:attrNameLst>
                                          <p:attrName>style.visibility</p:attrName>
                                        </p:attrNameLst>
                                      </p:cBhvr>
                                      <p:to>
                                        <p:strVal val="visible"/>
                                      </p:to>
                                    </p:set>
                                    <p:animEffect transition="in" filter="wheel(4)">
                                      <p:cBhvr>
                                        <p:cTn id="12" dur="500"/>
                                        <p:tgtEl>
                                          <p:spTgt spid="3078"/>
                                        </p:tgtEl>
                                      </p:cBhvr>
                                    </p:animEffect>
                                  </p:childTnLst>
                                </p:cTn>
                              </p:par>
                              <p:par>
                                <p:cTn id="13" presetID="21" presetClass="entr" presetSubtype="4" fill="hold" nodeType="withEffect">
                                  <p:stCondLst>
                                    <p:cond delay="0"/>
                                  </p:stCondLst>
                                  <p:childTnLst>
                                    <p:set>
                                      <p:cBhvr>
                                        <p:cTn id="14" dur="1" fill="hold">
                                          <p:stCondLst>
                                            <p:cond delay="0"/>
                                          </p:stCondLst>
                                        </p:cTn>
                                        <p:tgtEl>
                                          <p:spTgt spid="3079"/>
                                        </p:tgtEl>
                                        <p:attrNameLst>
                                          <p:attrName>style.visibility</p:attrName>
                                        </p:attrNameLst>
                                      </p:cBhvr>
                                      <p:to>
                                        <p:strVal val="visible"/>
                                      </p:to>
                                    </p:set>
                                    <p:animEffect transition="in" filter="wheel(4)">
                                      <p:cBhvr>
                                        <p:cTn id="15" dur="500"/>
                                        <p:tgtEl>
                                          <p:spTgt spid="3079"/>
                                        </p:tgtEl>
                                      </p:cBhvr>
                                    </p:animEffect>
                                  </p:childTnLst>
                                </p:cTn>
                              </p:par>
                              <p:par>
                                <p:cTn id="16" presetID="21" presetClass="entr" presetSubtype="4" fill="hold" nodeType="withEffect">
                                  <p:stCondLst>
                                    <p:cond delay="0"/>
                                  </p:stCondLst>
                                  <p:childTnLst>
                                    <p:set>
                                      <p:cBhvr>
                                        <p:cTn id="17" dur="1" fill="hold">
                                          <p:stCondLst>
                                            <p:cond delay="0"/>
                                          </p:stCondLst>
                                        </p:cTn>
                                        <p:tgtEl>
                                          <p:spTgt spid="3083"/>
                                        </p:tgtEl>
                                        <p:attrNameLst>
                                          <p:attrName>style.visibility</p:attrName>
                                        </p:attrNameLst>
                                      </p:cBhvr>
                                      <p:to>
                                        <p:strVal val="visible"/>
                                      </p:to>
                                    </p:set>
                                    <p:animEffect transition="in" filter="wheel(4)">
                                      <p:cBhvr>
                                        <p:cTn id="18" dur="500"/>
                                        <p:tgtEl>
                                          <p:spTgt spid="3083"/>
                                        </p:tgtEl>
                                      </p:cBhvr>
                                    </p:animEffect>
                                  </p:childTnLst>
                                </p:cTn>
                              </p:par>
                              <p:par>
                                <p:cTn id="19" presetID="21" presetClass="entr" presetSubtype="4" fill="hold" nodeType="withEffect">
                                  <p:stCondLst>
                                    <p:cond delay="0"/>
                                  </p:stCondLst>
                                  <p:childTnLst>
                                    <p:set>
                                      <p:cBhvr>
                                        <p:cTn id="20" dur="1" fill="hold">
                                          <p:stCondLst>
                                            <p:cond delay="0"/>
                                          </p:stCondLst>
                                        </p:cTn>
                                        <p:tgtEl>
                                          <p:spTgt spid="3085"/>
                                        </p:tgtEl>
                                        <p:attrNameLst>
                                          <p:attrName>style.visibility</p:attrName>
                                        </p:attrNameLst>
                                      </p:cBhvr>
                                      <p:to>
                                        <p:strVal val="visible"/>
                                      </p:to>
                                    </p:set>
                                    <p:animEffect transition="in" filter="wheel(4)">
                                      <p:cBhvr>
                                        <p:cTn id="21" dur="500"/>
                                        <p:tgtEl>
                                          <p:spTgt spid="3085"/>
                                        </p:tgtEl>
                                      </p:cBhvr>
                                    </p:animEffect>
                                  </p:childTnLst>
                                </p:cTn>
                              </p:par>
                              <p:par>
                                <p:cTn id="22" presetID="21" presetClass="entr" presetSubtype="4" fill="hold" nodeType="withEffect">
                                  <p:stCondLst>
                                    <p:cond delay="0"/>
                                  </p:stCondLst>
                                  <p:childTnLst>
                                    <p:set>
                                      <p:cBhvr>
                                        <p:cTn id="23" dur="1" fill="hold">
                                          <p:stCondLst>
                                            <p:cond delay="0"/>
                                          </p:stCondLst>
                                        </p:cTn>
                                        <p:tgtEl>
                                          <p:spTgt spid="3089"/>
                                        </p:tgtEl>
                                        <p:attrNameLst>
                                          <p:attrName>style.visibility</p:attrName>
                                        </p:attrNameLst>
                                      </p:cBhvr>
                                      <p:to>
                                        <p:strVal val="visible"/>
                                      </p:to>
                                    </p:set>
                                    <p:animEffect transition="in" filter="wheel(4)">
                                      <p:cBhvr>
                                        <p:cTn id="24" dur="500"/>
                                        <p:tgtEl>
                                          <p:spTgt spid="3089"/>
                                        </p:tgtEl>
                                      </p:cBhvr>
                                    </p:animEffect>
                                  </p:childTnLst>
                                </p:cTn>
                              </p:par>
                              <p:par>
                                <p:cTn id="25" presetID="21" presetClass="entr" presetSubtype="4" fill="hold" nodeType="withEffect">
                                  <p:stCondLst>
                                    <p:cond delay="0"/>
                                  </p:stCondLst>
                                  <p:childTnLst>
                                    <p:set>
                                      <p:cBhvr>
                                        <p:cTn id="26" dur="1" fill="hold">
                                          <p:stCondLst>
                                            <p:cond delay="0"/>
                                          </p:stCondLst>
                                        </p:cTn>
                                        <p:tgtEl>
                                          <p:spTgt spid="3088"/>
                                        </p:tgtEl>
                                        <p:attrNameLst>
                                          <p:attrName>style.visibility</p:attrName>
                                        </p:attrNameLst>
                                      </p:cBhvr>
                                      <p:to>
                                        <p:strVal val="visible"/>
                                      </p:to>
                                    </p:set>
                                    <p:animEffect transition="in" filter="wheel(4)">
                                      <p:cBhvr>
                                        <p:cTn id="27" dur="500"/>
                                        <p:tgtEl>
                                          <p:spTgt spid="3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417638"/>
          </a:xfrm>
        </p:spPr>
        <p:txBody>
          <a:bodyPr/>
          <a:lstStyle/>
          <a:p>
            <a:pPr algn="ctr"/>
            <a:r>
              <a:rPr lang="en-US" sz="6000" b="1" dirty="0">
                <a:solidFill>
                  <a:srgbClr val="FF0000"/>
                </a:solidFill>
                <a:latin typeface="Algerian" pitchFamily="82" charset="0"/>
              </a:rPr>
              <a:t>A BUTHER`S</a:t>
            </a:r>
            <a:endParaRPr lang="ru-RU" sz="6000" b="1" dirty="0">
              <a:solidFill>
                <a:srgbClr val="FF0000"/>
              </a:solidFill>
            </a:endParaRPr>
          </a:p>
        </p:txBody>
      </p:sp>
      <p:pic>
        <p:nvPicPr>
          <p:cNvPr id="4101" name="Picture 5" descr="ham slices"/>
          <p:cNvPicPr>
            <a:picLocks noChangeAspect="1" noChangeArrowheads="1"/>
          </p:cNvPicPr>
          <p:nvPr/>
        </p:nvPicPr>
        <p:blipFill>
          <a:blip r:embed="rId2"/>
          <a:srcRect/>
          <a:stretch>
            <a:fillRect/>
          </a:stretch>
        </p:blipFill>
        <p:spPr bwMode="auto">
          <a:xfrm>
            <a:off x="3419475" y="1628775"/>
            <a:ext cx="2736850" cy="1128713"/>
          </a:xfrm>
          <a:prstGeom prst="rect">
            <a:avLst/>
          </a:prstGeom>
          <a:noFill/>
        </p:spPr>
      </p:pic>
      <p:pic>
        <p:nvPicPr>
          <p:cNvPr id="4102" name="Picture 6" descr="hot dog"/>
          <p:cNvPicPr>
            <a:picLocks noChangeAspect="1" noChangeArrowheads="1"/>
          </p:cNvPicPr>
          <p:nvPr/>
        </p:nvPicPr>
        <p:blipFill>
          <a:blip r:embed="rId3"/>
          <a:srcRect/>
          <a:stretch>
            <a:fillRect/>
          </a:stretch>
        </p:blipFill>
        <p:spPr bwMode="auto">
          <a:xfrm>
            <a:off x="900113" y="1484313"/>
            <a:ext cx="1601787" cy="1422400"/>
          </a:xfrm>
          <a:prstGeom prst="rect">
            <a:avLst/>
          </a:prstGeom>
          <a:noFill/>
        </p:spPr>
      </p:pic>
      <p:pic>
        <p:nvPicPr>
          <p:cNvPr id="4103" name="Picture 7" descr="meat 4"/>
          <p:cNvPicPr>
            <a:picLocks noChangeAspect="1" noChangeArrowheads="1"/>
          </p:cNvPicPr>
          <p:nvPr/>
        </p:nvPicPr>
        <p:blipFill>
          <a:blip r:embed="rId4"/>
          <a:srcRect/>
          <a:stretch>
            <a:fillRect/>
          </a:stretch>
        </p:blipFill>
        <p:spPr bwMode="auto">
          <a:xfrm>
            <a:off x="6011863" y="2492375"/>
            <a:ext cx="2916237" cy="2114550"/>
          </a:xfrm>
          <a:prstGeom prst="rect">
            <a:avLst/>
          </a:prstGeom>
          <a:noFill/>
        </p:spPr>
      </p:pic>
      <p:pic>
        <p:nvPicPr>
          <p:cNvPr id="4105" name="Picture 9" descr="salami"/>
          <p:cNvPicPr>
            <a:picLocks noChangeAspect="1" noChangeArrowheads="1"/>
          </p:cNvPicPr>
          <p:nvPr/>
        </p:nvPicPr>
        <p:blipFill>
          <a:blip r:embed="rId5"/>
          <a:srcRect/>
          <a:stretch>
            <a:fillRect/>
          </a:stretch>
        </p:blipFill>
        <p:spPr bwMode="auto">
          <a:xfrm>
            <a:off x="755650" y="4005263"/>
            <a:ext cx="2127250" cy="952500"/>
          </a:xfrm>
          <a:prstGeom prst="rect">
            <a:avLst/>
          </a:prstGeom>
          <a:noFill/>
        </p:spPr>
      </p:pic>
      <p:pic>
        <p:nvPicPr>
          <p:cNvPr id="4106" name="Picture 10" descr="packaged meat 35"/>
          <p:cNvPicPr>
            <a:picLocks noChangeAspect="1" noChangeArrowheads="1"/>
          </p:cNvPicPr>
          <p:nvPr/>
        </p:nvPicPr>
        <p:blipFill>
          <a:blip r:embed="rId6"/>
          <a:srcRect/>
          <a:stretch>
            <a:fillRect/>
          </a:stretch>
        </p:blipFill>
        <p:spPr bwMode="auto">
          <a:xfrm>
            <a:off x="3530600" y="3678238"/>
            <a:ext cx="2232025" cy="1731962"/>
          </a:xfrm>
          <a:prstGeom prst="rect">
            <a:avLst/>
          </a:prstGeom>
          <a:noFill/>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ppt_x</p:attrName>
                                        </p:attrNameLst>
                                      </p:cBhvr>
                                      <p:tavLst>
                                        <p:tav tm="0">
                                          <p:val>
                                            <p:strVal val="#ppt_x-.2"/>
                                          </p:val>
                                        </p:tav>
                                        <p:tav tm="100000">
                                          <p:val>
                                            <p:strVal val="#ppt_x"/>
                                          </p:val>
                                        </p:tav>
                                      </p:tavLst>
                                    </p:anim>
                                    <p:anim calcmode="lin" valueType="num">
                                      <p:cBhvr>
                                        <p:cTn id="8" dur="500" fill="hold"/>
                                        <p:tgtEl>
                                          <p:spTgt spid="4098"/>
                                        </p:tgtEl>
                                        <p:attrNameLst>
                                          <p:attrName>ppt_y</p:attrName>
                                        </p:attrNameLst>
                                      </p:cBhvr>
                                      <p:tavLst>
                                        <p:tav tm="0">
                                          <p:val>
                                            <p:strVal val="#ppt_y"/>
                                          </p:val>
                                        </p:tav>
                                        <p:tav tm="100000">
                                          <p:val>
                                            <p:strVal val="#ppt_y"/>
                                          </p:val>
                                        </p:tav>
                                      </p:tavLst>
                                    </p:anim>
                                    <p:animEffect transition="in" filter="wipe(right)" prLst="gradientSize: 0.1">
                                      <p:cBhvr>
                                        <p:cTn id="9" dur="500"/>
                                        <p:tgtEl>
                                          <p:spTgt spid="4098"/>
                                        </p:tgtEl>
                                      </p:cBhvr>
                                    </p:animEffect>
                                  </p:childTnLst>
                                </p:cTn>
                              </p:par>
                              <p:par>
                                <p:cTn id="10" presetID="21" presetClass="entr" presetSubtype="4" fill="hold" nodeType="withEffect">
                                  <p:stCondLst>
                                    <p:cond delay="0"/>
                                  </p:stCondLst>
                                  <p:childTnLst>
                                    <p:set>
                                      <p:cBhvr>
                                        <p:cTn id="11" dur="1" fill="hold">
                                          <p:stCondLst>
                                            <p:cond delay="0"/>
                                          </p:stCondLst>
                                        </p:cTn>
                                        <p:tgtEl>
                                          <p:spTgt spid="4101"/>
                                        </p:tgtEl>
                                        <p:attrNameLst>
                                          <p:attrName>style.visibility</p:attrName>
                                        </p:attrNameLst>
                                      </p:cBhvr>
                                      <p:to>
                                        <p:strVal val="visible"/>
                                      </p:to>
                                    </p:set>
                                    <p:animEffect transition="in" filter="wheel(4)">
                                      <p:cBhvr>
                                        <p:cTn id="12" dur="500"/>
                                        <p:tgtEl>
                                          <p:spTgt spid="4101"/>
                                        </p:tgtEl>
                                      </p:cBhvr>
                                    </p:animEffect>
                                  </p:childTnLst>
                                </p:cTn>
                              </p:par>
                              <p:par>
                                <p:cTn id="13" presetID="21" presetClass="entr" presetSubtype="4" fill="hold" nodeType="withEffect">
                                  <p:stCondLst>
                                    <p:cond delay="0"/>
                                  </p:stCondLst>
                                  <p:childTnLst>
                                    <p:set>
                                      <p:cBhvr>
                                        <p:cTn id="14" dur="1" fill="hold">
                                          <p:stCondLst>
                                            <p:cond delay="0"/>
                                          </p:stCondLst>
                                        </p:cTn>
                                        <p:tgtEl>
                                          <p:spTgt spid="4102"/>
                                        </p:tgtEl>
                                        <p:attrNameLst>
                                          <p:attrName>style.visibility</p:attrName>
                                        </p:attrNameLst>
                                      </p:cBhvr>
                                      <p:to>
                                        <p:strVal val="visible"/>
                                      </p:to>
                                    </p:set>
                                    <p:animEffect transition="in" filter="wheel(4)">
                                      <p:cBhvr>
                                        <p:cTn id="15" dur="500"/>
                                        <p:tgtEl>
                                          <p:spTgt spid="4102"/>
                                        </p:tgtEl>
                                      </p:cBhvr>
                                    </p:animEffect>
                                  </p:childTnLst>
                                </p:cTn>
                              </p:par>
                              <p:par>
                                <p:cTn id="16" presetID="21" presetClass="entr" presetSubtype="4" fill="hold" nodeType="withEffect">
                                  <p:stCondLst>
                                    <p:cond delay="0"/>
                                  </p:stCondLst>
                                  <p:childTnLst>
                                    <p:set>
                                      <p:cBhvr>
                                        <p:cTn id="17" dur="1" fill="hold">
                                          <p:stCondLst>
                                            <p:cond delay="0"/>
                                          </p:stCondLst>
                                        </p:cTn>
                                        <p:tgtEl>
                                          <p:spTgt spid="4103"/>
                                        </p:tgtEl>
                                        <p:attrNameLst>
                                          <p:attrName>style.visibility</p:attrName>
                                        </p:attrNameLst>
                                      </p:cBhvr>
                                      <p:to>
                                        <p:strVal val="visible"/>
                                      </p:to>
                                    </p:set>
                                    <p:animEffect transition="in" filter="wheel(4)">
                                      <p:cBhvr>
                                        <p:cTn id="18" dur="500"/>
                                        <p:tgtEl>
                                          <p:spTgt spid="4103"/>
                                        </p:tgtEl>
                                      </p:cBhvr>
                                    </p:animEffect>
                                  </p:childTnLst>
                                </p:cTn>
                              </p:par>
                              <p:par>
                                <p:cTn id="19" presetID="21" presetClass="entr" presetSubtype="4" fill="hold" nodeType="withEffect">
                                  <p:stCondLst>
                                    <p:cond delay="0"/>
                                  </p:stCondLst>
                                  <p:childTnLst>
                                    <p:set>
                                      <p:cBhvr>
                                        <p:cTn id="20" dur="1" fill="hold">
                                          <p:stCondLst>
                                            <p:cond delay="0"/>
                                          </p:stCondLst>
                                        </p:cTn>
                                        <p:tgtEl>
                                          <p:spTgt spid="4105"/>
                                        </p:tgtEl>
                                        <p:attrNameLst>
                                          <p:attrName>style.visibility</p:attrName>
                                        </p:attrNameLst>
                                      </p:cBhvr>
                                      <p:to>
                                        <p:strVal val="visible"/>
                                      </p:to>
                                    </p:set>
                                    <p:animEffect transition="in" filter="wheel(4)">
                                      <p:cBhvr>
                                        <p:cTn id="21" dur="500"/>
                                        <p:tgtEl>
                                          <p:spTgt spid="4105"/>
                                        </p:tgtEl>
                                      </p:cBhvr>
                                    </p:animEffect>
                                  </p:childTnLst>
                                </p:cTn>
                              </p:par>
                              <p:par>
                                <p:cTn id="22" presetID="21" presetClass="entr" presetSubtype="4" fill="hold" nodeType="withEffect">
                                  <p:stCondLst>
                                    <p:cond delay="0"/>
                                  </p:stCondLst>
                                  <p:childTnLst>
                                    <p:set>
                                      <p:cBhvr>
                                        <p:cTn id="23" dur="1" fill="hold">
                                          <p:stCondLst>
                                            <p:cond delay="0"/>
                                          </p:stCondLst>
                                        </p:cTn>
                                        <p:tgtEl>
                                          <p:spTgt spid="4106"/>
                                        </p:tgtEl>
                                        <p:attrNameLst>
                                          <p:attrName>style.visibility</p:attrName>
                                        </p:attrNameLst>
                                      </p:cBhvr>
                                      <p:to>
                                        <p:strVal val="visible"/>
                                      </p:to>
                                    </p:set>
                                    <p:animEffect transition="in" filter="wheel(4)">
                                      <p:cBhvr>
                                        <p:cTn id="24" dur="5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0"/>
            <a:ext cx="8229600" cy="1417638"/>
          </a:xfrm>
        </p:spPr>
        <p:txBody>
          <a:bodyPr/>
          <a:lstStyle/>
          <a:p>
            <a:pPr algn="ctr"/>
            <a:r>
              <a:rPr lang="en-US" sz="6000" b="1" dirty="0">
                <a:solidFill>
                  <a:srgbClr val="FF0000"/>
                </a:solidFill>
                <a:latin typeface="Algerian" pitchFamily="82" charset="0"/>
              </a:rPr>
              <a:t>A DAIRY</a:t>
            </a:r>
            <a:endParaRPr lang="ru-RU" sz="6000" b="1" dirty="0">
              <a:solidFill>
                <a:srgbClr val="FF0000"/>
              </a:solidFill>
            </a:endParaRPr>
          </a:p>
        </p:txBody>
      </p:sp>
      <p:pic>
        <p:nvPicPr>
          <p:cNvPr id="5128" name="Picture 8" descr="gouda"/>
          <p:cNvPicPr>
            <a:picLocks noChangeAspect="1" noChangeArrowheads="1"/>
          </p:cNvPicPr>
          <p:nvPr/>
        </p:nvPicPr>
        <p:blipFill>
          <a:blip r:embed="rId2"/>
          <a:srcRect/>
          <a:stretch>
            <a:fillRect/>
          </a:stretch>
        </p:blipFill>
        <p:spPr bwMode="auto">
          <a:xfrm>
            <a:off x="3714744" y="4214818"/>
            <a:ext cx="1855788" cy="1944687"/>
          </a:xfrm>
          <a:prstGeom prst="rect">
            <a:avLst/>
          </a:prstGeom>
          <a:ln>
            <a:noFill/>
          </a:ln>
          <a:effectLst>
            <a:outerShdw blurRad="292100" dist="139700" dir="2700000" algn="tl" rotWithShape="0">
              <a:srgbClr val="333333">
                <a:alpha val="65000"/>
              </a:srgbClr>
            </a:outerShdw>
          </a:effectLst>
        </p:spPr>
      </p:pic>
      <p:pic>
        <p:nvPicPr>
          <p:cNvPr id="5129" name="Picture 9" descr="milk bottle 2"/>
          <p:cNvPicPr>
            <a:picLocks noChangeAspect="1" noChangeArrowheads="1"/>
          </p:cNvPicPr>
          <p:nvPr/>
        </p:nvPicPr>
        <p:blipFill>
          <a:blip r:embed="rId3"/>
          <a:srcRect/>
          <a:stretch>
            <a:fillRect/>
          </a:stretch>
        </p:blipFill>
        <p:spPr bwMode="auto">
          <a:xfrm>
            <a:off x="900113" y="1628775"/>
            <a:ext cx="960437" cy="2973388"/>
          </a:xfrm>
          <a:prstGeom prst="rect">
            <a:avLst/>
          </a:prstGeom>
          <a:ln>
            <a:noFill/>
          </a:ln>
          <a:effectLst>
            <a:outerShdw blurRad="292100" dist="139700" dir="2700000" algn="tl" rotWithShape="0">
              <a:srgbClr val="333333">
                <a:alpha val="65000"/>
              </a:srgbClr>
            </a:outerShdw>
          </a:effectLst>
        </p:spPr>
      </p:pic>
      <p:pic>
        <p:nvPicPr>
          <p:cNvPr id="5130" name="Picture 10" descr="butter 4"/>
          <p:cNvPicPr>
            <a:picLocks noChangeAspect="1" noChangeArrowheads="1"/>
          </p:cNvPicPr>
          <p:nvPr/>
        </p:nvPicPr>
        <p:blipFill>
          <a:blip r:embed="rId4"/>
          <a:srcRect/>
          <a:stretch>
            <a:fillRect/>
          </a:stretch>
        </p:blipFill>
        <p:spPr bwMode="auto">
          <a:xfrm>
            <a:off x="6357950" y="2214554"/>
            <a:ext cx="2359213" cy="1803408"/>
          </a:xfrm>
          <a:prstGeom prst="rect">
            <a:avLst/>
          </a:prstGeom>
          <a:ln>
            <a:noFill/>
          </a:ln>
          <a:effectLst>
            <a:outerShdw blurRad="292100" dist="139700" dir="2700000" algn="tl" rotWithShape="0">
              <a:srgbClr val="333333">
                <a:alpha val="65000"/>
              </a:srgbClr>
            </a:outerShdw>
          </a:effectLst>
        </p:spPr>
      </p:pic>
      <p:pic>
        <p:nvPicPr>
          <p:cNvPr id="8194" name="Picture 2" descr="http://cs402120.vk.me/v402120371/84f6/q3FnE7TOp1c.jpg"/>
          <p:cNvPicPr>
            <a:picLocks noChangeAspect="1" noChangeArrowheads="1"/>
          </p:cNvPicPr>
          <p:nvPr/>
        </p:nvPicPr>
        <p:blipFill>
          <a:blip r:embed="rId5"/>
          <a:srcRect/>
          <a:stretch>
            <a:fillRect/>
          </a:stretch>
        </p:blipFill>
        <p:spPr bwMode="auto">
          <a:xfrm>
            <a:off x="3571868" y="1500174"/>
            <a:ext cx="1928826" cy="2196300"/>
          </a:xfrm>
          <a:prstGeom prst="rect">
            <a:avLst/>
          </a:prstGeom>
          <a:ln>
            <a:noFill/>
          </a:ln>
          <a:effectLst>
            <a:softEdge rad="112500"/>
          </a:effectLst>
        </p:spPr>
      </p:pic>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ppt_x</p:attrName>
                                        </p:attrNameLst>
                                      </p:cBhvr>
                                      <p:tavLst>
                                        <p:tav tm="0">
                                          <p:val>
                                            <p:strVal val="#ppt_x-.2"/>
                                          </p:val>
                                        </p:tav>
                                        <p:tav tm="100000">
                                          <p:val>
                                            <p:strVal val="#ppt_x"/>
                                          </p:val>
                                        </p:tav>
                                      </p:tavLst>
                                    </p:anim>
                                    <p:anim calcmode="lin" valueType="num">
                                      <p:cBhvr>
                                        <p:cTn id="8" dur="500" fill="hold"/>
                                        <p:tgtEl>
                                          <p:spTgt spid="5122"/>
                                        </p:tgtEl>
                                        <p:attrNameLst>
                                          <p:attrName>ppt_y</p:attrName>
                                        </p:attrNameLst>
                                      </p:cBhvr>
                                      <p:tavLst>
                                        <p:tav tm="0">
                                          <p:val>
                                            <p:strVal val="#ppt_y"/>
                                          </p:val>
                                        </p:tav>
                                        <p:tav tm="100000">
                                          <p:val>
                                            <p:strVal val="#ppt_y"/>
                                          </p:val>
                                        </p:tav>
                                      </p:tavLst>
                                    </p:anim>
                                    <p:animEffect transition="in" filter="wipe(right)" prLst="gradientSize: 0.1">
                                      <p:cBhvr>
                                        <p:cTn id="9" dur="500"/>
                                        <p:tgtEl>
                                          <p:spTgt spid="5122"/>
                                        </p:tgtEl>
                                      </p:cBhvr>
                                    </p:animEffect>
                                  </p:childTnLst>
                                </p:cTn>
                              </p:par>
                              <p:par>
                                <p:cTn id="10" presetID="21" presetClass="entr" presetSubtype="4" fill="hold" nodeType="withEffect">
                                  <p:stCondLst>
                                    <p:cond delay="0"/>
                                  </p:stCondLst>
                                  <p:childTnLst>
                                    <p:set>
                                      <p:cBhvr>
                                        <p:cTn id="11" dur="1" fill="hold">
                                          <p:stCondLst>
                                            <p:cond delay="0"/>
                                          </p:stCondLst>
                                        </p:cTn>
                                        <p:tgtEl>
                                          <p:spTgt spid="5128"/>
                                        </p:tgtEl>
                                        <p:attrNameLst>
                                          <p:attrName>style.visibility</p:attrName>
                                        </p:attrNameLst>
                                      </p:cBhvr>
                                      <p:to>
                                        <p:strVal val="visible"/>
                                      </p:to>
                                    </p:set>
                                    <p:animEffect transition="in" filter="wheel(4)">
                                      <p:cBhvr>
                                        <p:cTn id="12" dur="500"/>
                                        <p:tgtEl>
                                          <p:spTgt spid="5128"/>
                                        </p:tgtEl>
                                      </p:cBhvr>
                                    </p:animEffect>
                                  </p:childTnLst>
                                </p:cTn>
                              </p:par>
                              <p:par>
                                <p:cTn id="13" presetID="21" presetClass="entr" presetSubtype="4" fill="hold" nodeType="withEffect">
                                  <p:stCondLst>
                                    <p:cond delay="0"/>
                                  </p:stCondLst>
                                  <p:childTnLst>
                                    <p:set>
                                      <p:cBhvr>
                                        <p:cTn id="14" dur="1" fill="hold">
                                          <p:stCondLst>
                                            <p:cond delay="0"/>
                                          </p:stCondLst>
                                        </p:cTn>
                                        <p:tgtEl>
                                          <p:spTgt spid="5129"/>
                                        </p:tgtEl>
                                        <p:attrNameLst>
                                          <p:attrName>style.visibility</p:attrName>
                                        </p:attrNameLst>
                                      </p:cBhvr>
                                      <p:to>
                                        <p:strVal val="visible"/>
                                      </p:to>
                                    </p:set>
                                    <p:animEffect transition="in" filter="wheel(4)">
                                      <p:cBhvr>
                                        <p:cTn id="15" dur="500"/>
                                        <p:tgtEl>
                                          <p:spTgt spid="5129"/>
                                        </p:tgtEl>
                                      </p:cBhvr>
                                    </p:animEffect>
                                  </p:childTnLst>
                                </p:cTn>
                              </p:par>
                              <p:par>
                                <p:cTn id="16" presetID="21" presetClass="entr" presetSubtype="4" fill="hold" nodeType="withEffect">
                                  <p:stCondLst>
                                    <p:cond delay="0"/>
                                  </p:stCondLst>
                                  <p:childTnLst>
                                    <p:set>
                                      <p:cBhvr>
                                        <p:cTn id="17" dur="1" fill="hold">
                                          <p:stCondLst>
                                            <p:cond delay="0"/>
                                          </p:stCondLst>
                                        </p:cTn>
                                        <p:tgtEl>
                                          <p:spTgt spid="5130"/>
                                        </p:tgtEl>
                                        <p:attrNameLst>
                                          <p:attrName>style.visibility</p:attrName>
                                        </p:attrNameLst>
                                      </p:cBhvr>
                                      <p:to>
                                        <p:strVal val="visible"/>
                                      </p:to>
                                    </p:set>
                                    <p:animEffect transition="in" filter="wheel(4)">
                                      <p:cBhvr>
                                        <p:cTn id="18" dur="500"/>
                                        <p:tgtEl>
                                          <p:spTgt spid="5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0"/>
            <a:ext cx="8229600" cy="1417638"/>
          </a:xfrm>
        </p:spPr>
        <p:txBody>
          <a:bodyPr/>
          <a:lstStyle/>
          <a:p>
            <a:pPr algn="ctr"/>
            <a:r>
              <a:rPr lang="en-US" sz="6000" b="1" dirty="0">
                <a:solidFill>
                  <a:srgbClr val="FF0000"/>
                </a:solidFill>
                <a:latin typeface="Algerian" pitchFamily="82" charset="0"/>
              </a:rPr>
              <a:t>A FISHMONGER`S</a:t>
            </a:r>
            <a:endParaRPr lang="ru-RU" sz="6000" b="1" dirty="0">
              <a:solidFill>
                <a:srgbClr val="FF0000"/>
              </a:solidFill>
            </a:endParaRPr>
          </a:p>
        </p:txBody>
      </p:sp>
      <p:pic>
        <p:nvPicPr>
          <p:cNvPr id="6149" name="Picture 5" descr="lobster 3"/>
          <p:cNvPicPr>
            <a:picLocks noChangeAspect="1" noChangeArrowheads="1"/>
          </p:cNvPicPr>
          <p:nvPr/>
        </p:nvPicPr>
        <p:blipFill>
          <a:blip r:embed="rId2"/>
          <a:srcRect/>
          <a:stretch>
            <a:fillRect/>
          </a:stretch>
        </p:blipFill>
        <p:spPr bwMode="auto">
          <a:xfrm rot="648134">
            <a:off x="6372225" y="4508500"/>
            <a:ext cx="2346325" cy="1895475"/>
          </a:xfrm>
          <a:prstGeom prst="rect">
            <a:avLst/>
          </a:prstGeom>
          <a:noFill/>
        </p:spPr>
      </p:pic>
      <p:pic>
        <p:nvPicPr>
          <p:cNvPr id="6150" name="Picture 6" descr="rainbow trout 5"/>
          <p:cNvPicPr>
            <a:picLocks noChangeAspect="1" noChangeArrowheads="1"/>
          </p:cNvPicPr>
          <p:nvPr/>
        </p:nvPicPr>
        <p:blipFill>
          <a:blip r:embed="rId3"/>
          <a:srcRect/>
          <a:stretch>
            <a:fillRect/>
          </a:stretch>
        </p:blipFill>
        <p:spPr bwMode="auto">
          <a:xfrm rot="909703">
            <a:off x="1331913" y="1916113"/>
            <a:ext cx="6662737" cy="1808162"/>
          </a:xfrm>
          <a:prstGeom prst="rect">
            <a:avLst/>
          </a:prstGeom>
          <a:noFill/>
        </p:spPr>
      </p:pic>
      <p:pic>
        <p:nvPicPr>
          <p:cNvPr id="6151" name="Picture 7" descr="red fish 2"/>
          <p:cNvPicPr>
            <a:picLocks noChangeAspect="1" noChangeArrowheads="1"/>
          </p:cNvPicPr>
          <p:nvPr/>
        </p:nvPicPr>
        <p:blipFill>
          <a:blip r:embed="rId4"/>
          <a:srcRect/>
          <a:stretch>
            <a:fillRect/>
          </a:stretch>
        </p:blipFill>
        <p:spPr bwMode="auto">
          <a:xfrm>
            <a:off x="395288" y="3573463"/>
            <a:ext cx="2498725" cy="1954212"/>
          </a:xfrm>
          <a:prstGeom prst="rect">
            <a:avLst/>
          </a:prstGeom>
          <a:noFill/>
        </p:spPr>
      </p:pic>
      <p:pic>
        <p:nvPicPr>
          <p:cNvPr id="6152" name="Picture 8" descr="shrimp 5"/>
          <p:cNvPicPr>
            <a:picLocks noChangeAspect="1" noChangeArrowheads="1"/>
          </p:cNvPicPr>
          <p:nvPr/>
        </p:nvPicPr>
        <p:blipFill>
          <a:blip r:embed="rId5"/>
          <a:srcRect/>
          <a:stretch>
            <a:fillRect/>
          </a:stretch>
        </p:blipFill>
        <p:spPr bwMode="auto">
          <a:xfrm>
            <a:off x="3779838" y="4652963"/>
            <a:ext cx="2381250" cy="1638300"/>
          </a:xfrm>
          <a:prstGeom prst="rect">
            <a:avLst/>
          </a:prstGeom>
          <a:noFill/>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ppt_x</p:attrName>
                                        </p:attrNameLst>
                                      </p:cBhvr>
                                      <p:tavLst>
                                        <p:tav tm="0">
                                          <p:val>
                                            <p:strVal val="#ppt_x-.2"/>
                                          </p:val>
                                        </p:tav>
                                        <p:tav tm="100000">
                                          <p:val>
                                            <p:strVal val="#ppt_x"/>
                                          </p:val>
                                        </p:tav>
                                      </p:tavLst>
                                    </p:anim>
                                    <p:anim calcmode="lin" valueType="num">
                                      <p:cBhvr>
                                        <p:cTn id="8" dur="500" fill="hold"/>
                                        <p:tgtEl>
                                          <p:spTgt spid="6146"/>
                                        </p:tgtEl>
                                        <p:attrNameLst>
                                          <p:attrName>ppt_y</p:attrName>
                                        </p:attrNameLst>
                                      </p:cBhvr>
                                      <p:tavLst>
                                        <p:tav tm="0">
                                          <p:val>
                                            <p:strVal val="#ppt_y"/>
                                          </p:val>
                                        </p:tav>
                                        <p:tav tm="100000">
                                          <p:val>
                                            <p:strVal val="#ppt_y"/>
                                          </p:val>
                                        </p:tav>
                                      </p:tavLst>
                                    </p:anim>
                                    <p:animEffect transition="in" filter="wipe(right)" prLst="gradientSize: 0.1">
                                      <p:cBhvr>
                                        <p:cTn id="9" dur="500"/>
                                        <p:tgtEl>
                                          <p:spTgt spid="6146"/>
                                        </p:tgtEl>
                                      </p:cBhvr>
                                    </p:animEffect>
                                  </p:childTnLst>
                                </p:cTn>
                              </p:par>
                              <p:par>
                                <p:cTn id="10" presetID="21" presetClass="entr" presetSubtype="4" fill="hold" nodeType="with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wheel(4)">
                                      <p:cBhvr>
                                        <p:cTn id="12" dur="500"/>
                                        <p:tgtEl>
                                          <p:spTgt spid="6149"/>
                                        </p:tgtEl>
                                      </p:cBhvr>
                                    </p:animEffect>
                                  </p:childTnLst>
                                </p:cTn>
                              </p:par>
                              <p:par>
                                <p:cTn id="13" presetID="21" presetClass="entr" presetSubtype="4" fill="hold" nodeType="withEffect">
                                  <p:stCondLst>
                                    <p:cond delay="0"/>
                                  </p:stCondLst>
                                  <p:childTnLst>
                                    <p:set>
                                      <p:cBhvr>
                                        <p:cTn id="14" dur="1" fill="hold">
                                          <p:stCondLst>
                                            <p:cond delay="0"/>
                                          </p:stCondLst>
                                        </p:cTn>
                                        <p:tgtEl>
                                          <p:spTgt spid="6151"/>
                                        </p:tgtEl>
                                        <p:attrNameLst>
                                          <p:attrName>style.visibility</p:attrName>
                                        </p:attrNameLst>
                                      </p:cBhvr>
                                      <p:to>
                                        <p:strVal val="visible"/>
                                      </p:to>
                                    </p:set>
                                    <p:animEffect transition="in" filter="wheel(4)">
                                      <p:cBhvr>
                                        <p:cTn id="15" dur="500"/>
                                        <p:tgtEl>
                                          <p:spTgt spid="6151"/>
                                        </p:tgtEl>
                                      </p:cBhvr>
                                    </p:animEffect>
                                  </p:childTnLst>
                                </p:cTn>
                              </p:par>
                              <p:par>
                                <p:cTn id="16" presetID="21" presetClass="entr" presetSubtype="4" fill="hold" nodeType="withEffect">
                                  <p:stCondLst>
                                    <p:cond delay="0"/>
                                  </p:stCondLst>
                                  <p:childTnLst>
                                    <p:set>
                                      <p:cBhvr>
                                        <p:cTn id="17" dur="1" fill="hold">
                                          <p:stCondLst>
                                            <p:cond delay="0"/>
                                          </p:stCondLst>
                                        </p:cTn>
                                        <p:tgtEl>
                                          <p:spTgt spid="6152"/>
                                        </p:tgtEl>
                                        <p:attrNameLst>
                                          <p:attrName>style.visibility</p:attrName>
                                        </p:attrNameLst>
                                      </p:cBhvr>
                                      <p:to>
                                        <p:strVal val="visible"/>
                                      </p:to>
                                    </p:set>
                                    <p:animEffect transition="in" filter="wheel(4)">
                                      <p:cBhvr>
                                        <p:cTn id="18" dur="500"/>
                                        <p:tgtEl>
                                          <p:spTgt spid="6152"/>
                                        </p:tgtEl>
                                      </p:cBhvr>
                                    </p:animEffect>
                                  </p:childTnLst>
                                </p:cTn>
                              </p:par>
                              <p:par>
                                <p:cTn id="19" presetID="21" presetClass="entr" presetSubtype="4" fill="hold" nodeType="withEffect">
                                  <p:stCondLst>
                                    <p:cond delay="0"/>
                                  </p:stCondLst>
                                  <p:childTnLst>
                                    <p:set>
                                      <p:cBhvr>
                                        <p:cTn id="20" dur="1" fill="hold">
                                          <p:stCondLst>
                                            <p:cond delay="0"/>
                                          </p:stCondLst>
                                        </p:cTn>
                                        <p:tgtEl>
                                          <p:spTgt spid="6150"/>
                                        </p:tgtEl>
                                        <p:attrNameLst>
                                          <p:attrName>style.visibility</p:attrName>
                                        </p:attrNameLst>
                                      </p:cBhvr>
                                      <p:to>
                                        <p:strVal val="visible"/>
                                      </p:to>
                                    </p:set>
                                    <p:animEffect transition="in" filter="wheel(4)">
                                      <p:cBhvr>
                                        <p:cTn id="21"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0"/>
            <a:ext cx="8229600" cy="1417638"/>
          </a:xfrm>
        </p:spPr>
        <p:txBody>
          <a:bodyPr/>
          <a:lstStyle/>
          <a:p>
            <a:r>
              <a:rPr lang="en-US" sz="5400" b="1" dirty="0">
                <a:solidFill>
                  <a:srgbClr val="FF0000"/>
                </a:solidFill>
                <a:latin typeface="Algerian" pitchFamily="82" charset="0"/>
              </a:rPr>
              <a:t>A GREENGROCER`S</a:t>
            </a:r>
            <a:endParaRPr lang="ru-RU" sz="5400" b="1" dirty="0">
              <a:solidFill>
                <a:srgbClr val="FF0000"/>
              </a:solidFill>
            </a:endParaRPr>
          </a:p>
        </p:txBody>
      </p:sp>
      <p:pic>
        <p:nvPicPr>
          <p:cNvPr id="7172" name="Picture 4" descr="assorted vegetables"/>
          <p:cNvPicPr>
            <a:picLocks noChangeAspect="1" noChangeArrowheads="1"/>
          </p:cNvPicPr>
          <p:nvPr/>
        </p:nvPicPr>
        <p:blipFill>
          <a:blip r:embed="rId2"/>
          <a:srcRect/>
          <a:stretch>
            <a:fillRect/>
          </a:stretch>
        </p:blipFill>
        <p:spPr bwMode="auto">
          <a:xfrm>
            <a:off x="6227763" y="1196975"/>
            <a:ext cx="2560637" cy="3116263"/>
          </a:xfrm>
          <a:prstGeom prst="rect">
            <a:avLst/>
          </a:prstGeom>
          <a:noFill/>
        </p:spPr>
      </p:pic>
      <p:pic>
        <p:nvPicPr>
          <p:cNvPr id="7174" name="Picture 6" descr="assortment of fruits 3"/>
          <p:cNvPicPr>
            <a:picLocks noChangeAspect="1" noChangeArrowheads="1"/>
          </p:cNvPicPr>
          <p:nvPr/>
        </p:nvPicPr>
        <p:blipFill>
          <a:blip r:embed="rId3"/>
          <a:srcRect/>
          <a:stretch>
            <a:fillRect/>
          </a:stretch>
        </p:blipFill>
        <p:spPr bwMode="auto">
          <a:xfrm>
            <a:off x="3563938" y="3860800"/>
            <a:ext cx="3024187" cy="2246313"/>
          </a:xfrm>
          <a:prstGeom prst="rect">
            <a:avLst/>
          </a:prstGeom>
          <a:noFill/>
        </p:spPr>
      </p:pic>
      <p:pic>
        <p:nvPicPr>
          <p:cNvPr id="7175" name="Picture 7" descr="bananas 3"/>
          <p:cNvPicPr>
            <a:picLocks noChangeAspect="1" noChangeArrowheads="1"/>
          </p:cNvPicPr>
          <p:nvPr/>
        </p:nvPicPr>
        <p:blipFill>
          <a:blip r:embed="rId4"/>
          <a:srcRect/>
          <a:stretch>
            <a:fillRect/>
          </a:stretch>
        </p:blipFill>
        <p:spPr bwMode="auto">
          <a:xfrm>
            <a:off x="6732588" y="4437063"/>
            <a:ext cx="2411412" cy="1868487"/>
          </a:xfrm>
          <a:prstGeom prst="rect">
            <a:avLst/>
          </a:prstGeom>
          <a:noFill/>
        </p:spPr>
      </p:pic>
      <p:pic>
        <p:nvPicPr>
          <p:cNvPr id="7176" name="Picture 8" descr="basket of fruit 2"/>
          <p:cNvPicPr>
            <a:picLocks noChangeAspect="1" noChangeArrowheads="1"/>
          </p:cNvPicPr>
          <p:nvPr/>
        </p:nvPicPr>
        <p:blipFill>
          <a:blip r:embed="rId5"/>
          <a:srcRect/>
          <a:stretch>
            <a:fillRect/>
          </a:stretch>
        </p:blipFill>
        <p:spPr bwMode="auto">
          <a:xfrm>
            <a:off x="250825" y="4076700"/>
            <a:ext cx="3132138" cy="1858963"/>
          </a:xfrm>
          <a:prstGeom prst="rect">
            <a:avLst/>
          </a:prstGeom>
          <a:noFill/>
        </p:spPr>
      </p:pic>
      <p:pic>
        <p:nvPicPr>
          <p:cNvPr id="7178" name="Picture 10" descr="cabbage 5"/>
          <p:cNvPicPr>
            <a:picLocks noChangeAspect="1" noChangeArrowheads="1"/>
          </p:cNvPicPr>
          <p:nvPr/>
        </p:nvPicPr>
        <p:blipFill>
          <a:blip r:embed="rId6"/>
          <a:srcRect/>
          <a:stretch>
            <a:fillRect/>
          </a:stretch>
        </p:blipFill>
        <p:spPr bwMode="auto">
          <a:xfrm>
            <a:off x="7812088" y="3357563"/>
            <a:ext cx="1331912" cy="1274762"/>
          </a:xfrm>
          <a:prstGeom prst="rect">
            <a:avLst/>
          </a:prstGeom>
          <a:noFill/>
        </p:spPr>
      </p:pic>
      <p:pic>
        <p:nvPicPr>
          <p:cNvPr id="7179" name="Picture 11" descr="herb"/>
          <p:cNvPicPr>
            <a:picLocks noChangeAspect="1" noChangeArrowheads="1"/>
          </p:cNvPicPr>
          <p:nvPr/>
        </p:nvPicPr>
        <p:blipFill>
          <a:blip r:embed="rId7"/>
          <a:srcRect/>
          <a:stretch>
            <a:fillRect/>
          </a:stretch>
        </p:blipFill>
        <p:spPr bwMode="auto">
          <a:xfrm>
            <a:off x="3779838" y="1700213"/>
            <a:ext cx="2152650" cy="1568450"/>
          </a:xfrm>
          <a:prstGeom prst="rect">
            <a:avLst/>
          </a:prstGeom>
          <a:noFill/>
        </p:spPr>
      </p:pic>
      <p:pic>
        <p:nvPicPr>
          <p:cNvPr id="7180" name="Picture 12" descr="onion bulb 3"/>
          <p:cNvPicPr>
            <a:picLocks noChangeAspect="1" noChangeArrowheads="1"/>
          </p:cNvPicPr>
          <p:nvPr/>
        </p:nvPicPr>
        <p:blipFill>
          <a:blip r:embed="rId8"/>
          <a:srcRect/>
          <a:stretch>
            <a:fillRect/>
          </a:stretch>
        </p:blipFill>
        <p:spPr bwMode="auto">
          <a:xfrm>
            <a:off x="539750" y="1628775"/>
            <a:ext cx="2630488" cy="1765300"/>
          </a:xfrm>
          <a:prstGeom prst="rect">
            <a:avLst/>
          </a:prstGeom>
          <a:noFill/>
        </p:spPr>
      </p:pic>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ppt_x</p:attrName>
                                        </p:attrNameLst>
                                      </p:cBhvr>
                                      <p:tavLst>
                                        <p:tav tm="0">
                                          <p:val>
                                            <p:strVal val="#ppt_x-.2"/>
                                          </p:val>
                                        </p:tav>
                                        <p:tav tm="100000">
                                          <p:val>
                                            <p:strVal val="#ppt_x"/>
                                          </p:val>
                                        </p:tav>
                                      </p:tavLst>
                                    </p:anim>
                                    <p:anim calcmode="lin" valueType="num">
                                      <p:cBhvr>
                                        <p:cTn id="8" dur="500" fill="hold"/>
                                        <p:tgtEl>
                                          <p:spTgt spid="7170"/>
                                        </p:tgtEl>
                                        <p:attrNameLst>
                                          <p:attrName>ppt_y</p:attrName>
                                        </p:attrNameLst>
                                      </p:cBhvr>
                                      <p:tavLst>
                                        <p:tav tm="0">
                                          <p:val>
                                            <p:strVal val="#ppt_y"/>
                                          </p:val>
                                        </p:tav>
                                        <p:tav tm="100000">
                                          <p:val>
                                            <p:strVal val="#ppt_y"/>
                                          </p:val>
                                        </p:tav>
                                      </p:tavLst>
                                    </p:anim>
                                    <p:animEffect transition="in" filter="wipe(right)" prLst="gradientSize: 0.1">
                                      <p:cBhvr>
                                        <p:cTn id="9" dur="500"/>
                                        <p:tgtEl>
                                          <p:spTgt spid="7170"/>
                                        </p:tgtEl>
                                      </p:cBhvr>
                                    </p:animEffect>
                                  </p:childTnLst>
                                </p:cTn>
                              </p:par>
                              <p:par>
                                <p:cTn id="10" presetID="21" presetClass="entr" presetSubtype="4" fill="hold" nodeType="with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wheel(4)">
                                      <p:cBhvr>
                                        <p:cTn id="12" dur="500"/>
                                        <p:tgtEl>
                                          <p:spTgt spid="7172"/>
                                        </p:tgtEl>
                                      </p:cBhvr>
                                    </p:animEffect>
                                  </p:childTnLst>
                                </p:cTn>
                              </p:par>
                              <p:par>
                                <p:cTn id="13" presetID="21" presetClass="entr" presetSubtype="4"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animEffect transition="in" filter="wheel(4)">
                                      <p:cBhvr>
                                        <p:cTn id="15" dur="500"/>
                                        <p:tgtEl>
                                          <p:spTgt spid="7174"/>
                                        </p:tgtEl>
                                      </p:cBhvr>
                                    </p:animEffect>
                                  </p:childTnLst>
                                </p:cTn>
                              </p:par>
                              <p:par>
                                <p:cTn id="16" presetID="21" presetClass="entr" presetSubtype="4" fill="hold" nodeType="withEffect">
                                  <p:stCondLst>
                                    <p:cond delay="0"/>
                                  </p:stCondLst>
                                  <p:childTnLst>
                                    <p:set>
                                      <p:cBhvr>
                                        <p:cTn id="17" dur="1" fill="hold">
                                          <p:stCondLst>
                                            <p:cond delay="0"/>
                                          </p:stCondLst>
                                        </p:cTn>
                                        <p:tgtEl>
                                          <p:spTgt spid="7175"/>
                                        </p:tgtEl>
                                        <p:attrNameLst>
                                          <p:attrName>style.visibility</p:attrName>
                                        </p:attrNameLst>
                                      </p:cBhvr>
                                      <p:to>
                                        <p:strVal val="visible"/>
                                      </p:to>
                                    </p:set>
                                    <p:animEffect transition="in" filter="wheel(4)">
                                      <p:cBhvr>
                                        <p:cTn id="18" dur="500"/>
                                        <p:tgtEl>
                                          <p:spTgt spid="7175"/>
                                        </p:tgtEl>
                                      </p:cBhvr>
                                    </p:animEffect>
                                  </p:childTnLst>
                                </p:cTn>
                              </p:par>
                              <p:par>
                                <p:cTn id="19" presetID="21" presetClass="entr" presetSubtype="4" fill="hold" nodeType="withEffect">
                                  <p:stCondLst>
                                    <p:cond delay="0"/>
                                  </p:stCondLst>
                                  <p:childTnLst>
                                    <p:set>
                                      <p:cBhvr>
                                        <p:cTn id="20" dur="1" fill="hold">
                                          <p:stCondLst>
                                            <p:cond delay="0"/>
                                          </p:stCondLst>
                                        </p:cTn>
                                        <p:tgtEl>
                                          <p:spTgt spid="7176"/>
                                        </p:tgtEl>
                                        <p:attrNameLst>
                                          <p:attrName>style.visibility</p:attrName>
                                        </p:attrNameLst>
                                      </p:cBhvr>
                                      <p:to>
                                        <p:strVal val="visible"/>
                                      </p:to>
                                    </p:set>
                                    <p:animEffect transition="in" filter="wheel(4)">
                                      <p:cBhvr>
                                        <p:cTn id="21" dur="500"/>
                                        <p:tgtEl>
                                          <p:spTgt spid="7176"/>
                                        </p:tgtEl>
                                      </p:cBhvr>
                                    </p:animEffect>
                                  </p:childTnLst>
                                </p:cTn>
                              </p:par>
                              <p:par>
                                <p:cTn id="22" presetID="21" presetClass="entr" presetSubtype="4" fill="hold" nodeType="withEffect">
                                  <p:stCondLst>
                                    <p:cond delay="0"/>
                                  </p:stCondLst>
                                  <p:childTnLst>
                                    <p:set>
                                      <p:cBhvr>
                                        <p:cTn id="23" dur="1" fill="hold">
                                          <p:stCondLst>
                                            <p:cond delay="0"/>
                                          </p:stCondLst>
                                        </p:cTn>
                                        <p:tgtEl>
                                          <p:spTgt spid="7178"/>
                                        </p:tgtEl>
                                        <p:attrNameLst>
                                          <p:attrName>style.visibility</p:attrName>
                                        </p:attrNameLst>
                                      </p:cBhvr>
                                      <p:to>
                                        <p:strVal val="visible"/>
                                      </p:to>
                                    </p:set>
                                    <p:animEffect transition="in" filter="wheel(4)">
                                      <p:cBhvr>
                                        <p:cTn id="24" dur="500"/>
                                        <p:tgtEl>
                                          <p:spTgt spid="7178"/>
                                        </p:tgtEl>
                                      </p:cBhvr>
                                    </p:animEffect>
                                  </p:childTnLst>
                                </p:cTn>
                              </p:par>
                              <p:par>
                                <p:cTn id="25" presetID="21" presetClass="entr" presetSubtype="4" fill="hold" nodeType="withEffect">
                                  <p:stCondLst>
                                    <p:cond delay="0"/>
                                  </p:stCondLst>
                                  <p:childTnLst>
                                    <p:set>
                                      <p:cBhvr>
                                        <p:cTn id="26" dur="1" fill="hold">
                                          <p:stCondLst>
                                            <p:cond delay="0"/>
                                          </p:stCondLst>
                                        </p:cTn>
                                        <p:tgtEl>
                                          <p:spTgt spid="7179"/>
                                        </p:tgtEl>
                                        <p:attrNameLst>
                                          <p:attrName>style.visibility</p:attrName>
                                        </p:attrNameLst>
                                      </p:cBhvr>
                                      <p:to>
                                        <p:strVal val="visible"/>
                                      </p:to>
                                    </p:set>
                                    <p:animEffect transition="in" filter="wheel(4)">
                                      <p:cBhvr>
                                        <p:cTn id="27" dur="500"/>
                                        <p:tgtEl>
                                          <p:spTgt spid="7179"/>
                                        </p:tgtEl>
                                      </p:cBhvr>
                                    </p:animEffect>
                                  </p:childTnLst>
                                </p:cTn>
                              </p:par>
                              <p:par>
                                <p:cTn id="28" presetID="21" presetClass="entr" presetSubtype="4" fill="hold" nodeType="withEffect">
                                  <p:stCondLst>
                                    <p:cond delay="0"/>
                                  </p:stCondLst>
                                  <p:childTnLst>
                                    <p:set>
                                      <p:cBhvr>
                                        <p:cTn id="29" dur="1" fill="hold">
                                          <p:stCondLst>
                                            <p:cond delay="0"/>
                                          </p:stCondLst>
                                        </p:cTn>
                                        <p:tgtEl>
                                          <p:spTgt spid="7180"/>
                                        </p:tgtEl>
                                        <p:attrNameLst>
                                          <p:attrName>style.visibility</p:attrName>
                                        </p:attrNameLst>
                                      </p:cBhvr>
                                      <p:to>
                                        <p:strVal val="visible"/>
                                      </p:to>
                                    </p:set>
                                    <p:animEffect transition="in" filter="wheel(4)">
                                      <p:cBhvr>
                                        <p:cTn id="30" dur="500"/>
                                        <p:tgtEl>
                                          <p:spTgt spid="7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318</TotalTime>
  <Words>1802</Words>
  <PresentationFormat>Экран (4:3)</PresentationFormat>
  <Paragraphs>124</Paragraphs>
  <Slides>39</Slides>
  <Notes>1</Notes>
  <HiddenSlides>0</HiddenSlides>
  <MMClips>6</MMClips>
  <ScaleCrop>false</ScaleCrop>
  <HeadingPairs>
    <vt:vector size="4" baseType="variant">
      <vt:variant>
        <vt:lpstr>Тема</vt:lpstr>
      </vt:variant>
      <vt:variant>
        <vt:i4>1</vt:i4>
      </vt:variant>
      <vt:variant>
        <vt:lpstr>Заголовки слайдов</vt:lpstr>
      </vt:variant>
      <vt:variant>
        <vt:i4>39</vt:i4>
      </vt:variant>
    </vt:vector>
  </HeadingPairs>
  <TitlesOfParts>
    <vt:vector size="40" baseType="lpstr">
      <vt:lpstr>Яркая</vt:lpstr>
      <vt:lpstr>Слайд 1</vt:lpstr>
      <vt:lpstr>Слайд 2</vt:lpstr>
      <vt:lpstr>Слайд 3</vt:lpstr>
      <vt:lpstr>Слайд 4</vt:lpstr>
      <vt:lpstr>A BAKER`S</vt:lpstr>
      <vt:lpstr>A BUTHER`S</vt:lpstr>
      <vt:lpstr>A DAIRY</vt:lpstr>
      <vt:lpstr>A FISHMONGER`S</vt:lpstr>
      <vt:lpstr>A GREENGROCER`S</vt:lpstr>
      <vt:lpstr>A GROCER`S</vt:lpstr>
      <vt:lpstr>A TOYSHOP</vt:lpstr>
      <vt:lpstr>A SHOE SHOP</vt:lpstr>
      <vt:lpstr>A CLOTHES SHOP</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Гапон</dc:creator>
  <cp:lastModifiedBy>Гапон</cp:lastModifiedBy>
  <cp:revision>42</cp:revision>
  <dcterms:created xsi:type="dcterms:W3CDTF">2016-02-23T09:27:27Z</dcterms:created>
  <dcterms:modified xsi:type="dcterms:W3CDTF">2016-03-24T13:17:23Z</dcterms:modified>
</cp:coreProperties>
</file>