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4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heme" Target="theme/theme1.xml" /><Relationship Id="rId5" Type="http://schemas.openxmlformats.org/officeDocument/2006/relationships/slide" Target="slides/slide4.xml" /><Relationship Id="rId1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 /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9.jpeg" /><Relationship Id="rId5" Type="http://schemas.openxmlformats.org/officeDocument/2006/relationships/image" Target="../media/image8.jpeg" /><Relationship Id="rId4" Type="http://schemas.openxmlformats.org/officeDocument/2006/relationships/image" Target="../media/image7.jpeg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A14947-0E38-132E-874C-E1C4EADF2D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06153" y="3638745"/>
            <a:ext cx="4353971" cy="746985"/>
          </a:xfrm>
        </p:spPr>
        <p:txBody>
          <a:bodyPr>
            <a:normAutofit fontScale="90000"/>
          </a:bodyPr>
          <a:lstStyle/>
          <a:p>
            <a:r>
              <a:rPr lang="en-US" b="0" i="0" dirty="0">
                <a:solidFill>
                  <a:srgbClr val="FFFFFF"/>
                </a:solidFill>
                <a:effectLst/>
              </a:rPr>
              <a:t>1. Introduction</a:t>
            </a: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AE99CB8-4886-3E5B-288F-0CA5313D85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2400" b="0" i="0" dirty="0">
                <a:solidFill>
                  <a:srgbClr val="FFFFFF"/>
                </a:solidFill>
                <a:effectLst/>
              </a:rPr>
              <a:t>Adjective – </a:t>
            </a:r>
            <a:r>
              <a:rPr lang="uk-UA" sz="2400" b="0" i="0" dirty="0">
                <a:solidFill>
                  <a:srgbClr val="FFFFFF"/>
                </a:solidFill>
                <a:effectLst/>
              </a:rPr>
              <a:t>це слово, яке описує або уточнює іменник</a:t>
            </a:r>
            <a:r>
              <a:rPr lang="en-US" sz="2400" b="0" i="0" dirty="0">
                <a:solidFill>
                  <a:srgbClr val="FFFFFF"/>
                </a:solidFill>
                <a:effectLst/>
              </a:rPr>
              <a:t>.</a:t>
            </a:r>
            <a:r>
              <a:rPr lang="uk-UA" sz="2400" b="0" i="0" dirty="0">
                <a:solidFill>
                  <a:srgbClr val="FFFFFF"/>
                </a:solidFill>
                <a:effectLst/>
              </a:rPr>
              <a:t> Відповідає на питання "Який?</a:t>
            </a:r>
            <a:endParaRPr lang="en-US" sz="2400" b="0" i="0" dirty="0">
              <a:solidFill>
                <a:srgbClr val="FFFFFF"/>
              </a:solidFill>
              <a:effectLst/>
            </a:endParaRPr>
          </a:p>
          <a:p>
            <a:r>
              <a:rPr lang="en-US" sz="2400" b="0" i="0" dirty="0">
                <a:solidFill>
                  <a:srgbClr val="FFFFFF"/>
                </a:solidFill>
                <a:effectLst/>
              </a:rPr>
              <a:t>Adverb – </a:t>
            </a:r>
            <a:r>
              <a:rPr lang="uk-UA" sz="2400" b="0" i="0" dirty="0">
                <a:solidFill>
                  <a:srgbClr val="FFFFFF"/>
                </a:solidFill>
                <a:effectLst/>
              </a:rPr>
              <a:t>це слово, яке описує або уточнює дієслово </a:t>
            </a:r>
            <a:r>
              <a:rPr lang="en-US" sz="2400" b="0" i="0" dirty="0">
                <a:solidFill>
                  <a:srgbClr val="FFFFFF"/>
                </a:solidFill>
                <a:effectLst/>
              </a:rPr>
              <a:t>, </a:t>
            </a:r>
            <a:r>
              <a:rPr lang="uk-UA" sz="2400" b="0" i="0" dirty="0">
                <a:solidFill>
                  <a:srgbClr val="FFFFFF"/>
                </a:solidFill>
                <a:effectLst/>
              </a:rPr>
              <a:t>прикметник (</a:t>
            </a:r>
            <a:r>
              <a:rPr lang="en-US" sz="2400" b="0" i="0" dirty="0">
                <a:solidFill>
                  <a:srgbClr val="FFFFFF"/>
                </a:solidFill>
                <a:effectLst/>
              </a:rPr>
              <a:t>adjective) </a:t>
            </a:r>
            <a:r>
              <a:rPr lang="uk-UA" sz="2400" b="0" i="0" dirty="0">
                <a:solidFill>
                  <a:srgbClr val="FFFFFF"/>
                </a:solidFill>
                <a:effectLst/>
              </a:rPr>
              <a:t>або інший прислівник. Відповідає на питання "Як?""</a:t>
            </a:r>
            <a:endParaRPr lang="uk-UA" sz="2400" dirty="0"/>
          </a:p>
        </p:txBody>
      </p:sp>
      <p:pic>
        <p:nvPicPr>
          <p:cNvPr id="2052" name="Picture 4" descr="10 Tips To Top Your Next Virtual Interview">
            <a:extLst>
              <a:ext uri="{FF2B5EF4-FFF2-40B4-BE49-F238E27FC236}">
                <a16:creationId xmlns:a16="http://schemas.microsoft.com/office/drawing/2014/main" id="{B8DD877F-EB00-7569-D17E-FE92B2378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51863">
            <a:off x="665670" y="798652"/>
            <a:ext cx="5175315" cy="367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030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0BB42A-E06D-3572-E7A2-60E061154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0" i="0" dirty="0">
                <a:solidFill>
                  <a:srgbClr val="FFFFFF"/>
                </a:solidFill>
                <a:effectLst/>
              </a:rPr>
              <a:t>2. Прикметники</a:t>
            </a: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B9CCEA3-E3F1-9B52-3A8F-144C9E29AE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588659"/>
            <a:ext cx="10994009" cy="5169324"/>
          </a:xfrm>
        </p:spPr>
        <p:txBody>
          <a:bodyPr>
            <a:normAutofit fontScale="92500" lnSpcReduction="20000"/>
          </a:bodyPr>
          <a:lstStyle/>
          <a:p>
            <a:r>
              <a:rPr lang="en-US" sz="2000" b="0" i="0" dirty="0">
                <a:solidFill>
                  <a:srgbClr val="FFFFFF"/>
                </a:solidFill>
                <a:effectLst/>
                <a:latin typeface="YAFdJvSyp_k 2"/>
              </a:rPr>
              <a:t> Definition</a:t>
            </a:r>
            <a:endParaRPr lang="en-US" sz="2000" dirty="0">
              <a:solidFill>
                <a:srgbClr val="FFFFFF"/>
              </a:solidFill>
              <a:effectLst/>
              <a:latin typeface="YAFdJvSyp_k 2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FFFFFF"/>
                </a:solidFill>
                <a:effectLst/>
              </a:rPr>
              <a:t>Adjectives describe nouns or pronouns, giving more information about them.</a:t>
            </a:r>
            <a:endParaRPr lang="en-US" sz="2000" dirty="0"/>
          </a:p>
          <a:p>
            <a:r>
              <a:rPr lang="en-US" sz="2000" b="0" i="0" dirty="0">
                <a:solidFill>
                  <a:srgbClr val="FFFFFF"/>
                </a:solidFill>
                <a:effectLst/>
                <a:latin typeface="YAFdJvSyp_k 2"/>
              </a:rPr>
              <a:t> Examples:</a:t>
            </a:r>
            <a:endParaRPr lang="en-US" sz="2000" dirty="0">
              <a:solidFill>
                <a:srgbClr val="FFFFFF"/>
              </a:solidFill>
              <a:effectLst/>
              <a:latin typeface="YAFdJvSyp_k 2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FFFFFF"/>
                </a:solidFill>
                <a:effectLst/>
              </a:rPr>
              <a:t>The big house.</a:t>
            </a: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FFFFFF"/>
                </a:solidFill>
                <a:effectLst/>
              </a:rPr>
              <a:t>A happy child.</a:t>
            </a: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FFFFFF"/>
                </a:solidFill>
                <a:effectLst/>
              </a:rPr>
              <a:t>She is smart.</a:t>
            </a:r>
            <a:endParaRPr lang="en-US" sz="2000" dirty="0"/>
          </a:p>
          <a:p>
            <a:r>
              <a:rPr lang="en-US" sz="2000" b="0" i="0" dirty="0">
                <a:solidFill>
                  <a:srgbClr val="FFFFFF"/>
                </a:solidFill>
                <a:effectLst/>
                <a:latin typeface="YAFdJvSyp_k 2"/>
              </a:rPr>
              <a:t>Types of Adjectives</a:t>
            </a:r>
            <a:endParaRPr lang="en-US" sz="2000" dirty="0">
              <a:solidFill>
                <a:srgbClr val="FFFFFF"/>
              </a:solidFill>
              <a:effectLst/>
              <a:latin typeface="YAFdJvSyp_k 2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FFFFFF"/>
                </a:solidFill>
                <a:effectLst/>
              </a:rPr>
              <a:t>Descriptive: Describes a quality (e.g., beautiful, old).</a:t>
            </a: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FFFFFF"/>
                </a:solidFill>
                <a:effectLst/>
              </a:rPr>
              <a:t>Quantitative: Refers to quantity (e.g., some, few).</a:t>
            </a: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FFFFFF"/>
                </a:solidFill>
                <a:effectLst/>
              </a:rPr>
              <a:t>Demonstrative: Points out specific items (e.g., this, those).</a:t>
            </a: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FFFFFF"/>
                </a:solidFill>
                <a:effectLst/>
              </a:rPr>
              <a:t>Possessive: Shows ownership (e.g., my, his).</a:t>
            </a:r>
            <a:endParaRPr lang="en-US" sz="2000" dirty="0"/>
          </a:p>
          <a:p>
            <a:r>
              <a:rPr lang="en-US" sz="2000" b="0" i="0" dirty="0">
                <a:solidFill>
                  <a:srgbClr val="FFFFFF"/>
                </a:solidFill>
                <a:effectLst/>
                <a:latin typeface="YAFdJvSyp_k 2"/>
              </a:rPr>
              <a:t> Position of Adjectives</a:t>
            </a:r>
            <a:endParaRPr lang="en-US" sz="2000" dirty="0">
              <a:solidFill>
                <a:srgbClr val="FFFFFF"/>
              </a:solidFill>
              <a:effectLst/>
              <a:latin typeface="YAFdJvSyp_k 2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FFFFFF"/>
                </a:solidFill>
                <a:effectLst/>
              </a:rPr>
              <a:t>Before the noun: "She has a small car."</a:t>
            </a: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FFFFFF"/>
                </a:solidFill>
                <a:effectLst/>
              </a:rPr>
              <a:t>After the verb "to be": "The car is small."</a:t>
            </a:r>
            <a:endParaRPr lang="en-US" sz="2000" dirty="0"/>
          </a:p>
          <a:p>
            <a:endParaRPr lang="uk-UA" dirty="0"/>
          </a:p>
        </p:txBody>
      </p:sp>
      <p:pic>
        <p:nvPicPr>
          <p:cNvPr id="3074" name="Picture 2" descr="смайлики картинки: 5 тыс изображений найдено в Яндекс.Картинках ...">
            <a:extLst>
              <a:ext uri="{FF2B5EF4-FFF2-40B4-BE49-F238E27FC236}">
                <a16:creationId xmlns:a16="http://schemas.microsoft.com/office/drawing/2014/main" id="{A50F000D-9B1E-EADF-92FB-74061C4265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9090">
            <a:off x="6218428" y="415395"/>
            <a:ext cx="2556646" cy="1909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Картинки смайлики — разные настроения, веселые, грустные, радостные смайлы">
            <a:extLst>
              <a:ext uri="{FF2B5EF4-FFF2-40B4-BE49-F238E27FC236}">
                <a16:creationId xmlns:a16="http://schemas.microsoft.com/office/drawing/2014/main" id="{3F3C00F3-93A0-6CD3-E5E9-BF998306F2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93952">
            <a:off x="8801540" y="740492"/>
            <a:ext cx="2550209" cy="1965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Vermut App - La red social para personas con experiencia de vida.">
            <a:extLst>
              <a:ext uri="{FF2B5EF4-FFF2-40B4-BE49-F238E27FC236}">
                <a16:creationId xmlns:a16="http://schemas.microsoft.com/office/drawing/2014/main" id="{A6038EF1-B5E6-0734-C7E6-3E3ECE451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9834">
            <a:off x="6476715" y="2552776"/>
            <a:ext cx="2585897" cy="203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картинки : колесо, оч.сл., фольксваген, старый, средство передвижения ...">
            <a:extLst>
              <a:ext uri="{FF2B5EF4-FFF2-40B4-BE49-F238E27FC236}">
                <a16:creationId xmlns:a16="http://schemas.microsoft.com/office/drawing/2014/main" id="{08709FAC-0AAC-9958-D5F4-E75ADE81E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1036">
            <a:off x="9089618" y="2782359"/>
            <a:ext cx="2921566" cy="22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All-New Chevy FNR-XE Concept Sedan Debuts In China | VW Vortex ...">
            <a:extLst>
              <a:ext uri="{FF2B5EF4-FFF2-40B4-BE49-F238E27FC236}">
                <a16:creationId xmlns:a16="http://schemas.microsoft.com/office/drawing/2014/main" id="{9DC9C1F3-B876-7509-D7C6-C52A1F44E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267" y="4768379"/>
            <a:ext cx="3168192" cy="1992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8872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8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8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7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7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7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7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7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583E81-13D8-8400-6660-133EE0056C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402" y="293802"/>
            <a:ext cx="10131425" cy="691299"/>
          </a:xfrm>
        </p:spPr>
        <p:txBody>
          <a:bodyPr/>
          <a:lstStyle/>
          <a:p>
            <a:r>
              <a:rPr lang="uk-UA" b="0" i="0" dirty="0">
                <a:solidFill>
                  <a:srgbClr val="E4D8BC"/>
                </a:solidFill>
                <a:effectLst/>
              </a:rPr>
              <a:t>3. Прислівники</a:t>
            </a: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639DB16-6EFD-5AEE-8570-A582CF8D33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402" y="985101"/>
            <a:ext cx="12050597" cy="5519394"/>
          </a:xfrm>
        </p:spPr>
        <p:txBody>
          <a:bodyPr>
            <a:normAutofit/>
          </a:bodyPr>
          <a:lstStyle/>
          <a:p>
            <a:r>
              <a:rPr lang="en-US" sz="2400" dirty="0"/>
              <a:t> </a:t>
            </a:r>
            <a:r>
              <a:rPr lang="en-US" sz="2400" b="0" i="0" dirty="0">
                <a:solidFill>
                  <a:srgbClr val="FFFFFF"/>
                </a:solidFill>
                <a:effectLst/>
              </a:rPr>
              <a:t>Adverbs modify verbs, adjectives, or other adverbs, describing how, when, where, or to what extent something happens.</a:t>
            </a:r>
          </a:p>
          <a:p>
            <a:r>
              <a:rPr lang="en-US" sz="2400" b="0" i="0" dirty="0">
                <a:solidFill>
                  <a:srgbClr val="FFFFFF"/>
                </a:solidFill>
                <a:effectLst/>
              </a:rPr>
              <a:t>She runs quickly. (Modifies verb "runs"), It’s very hot. (Modifies adjective "hot"), He spoke quite clearly. (Modifies adverb "clearly")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FFFFFF"/>
                </a:solidFill>
                <a:effectLst/>
              </a:rPr>
              <a:t>Adverbs of Manner: Describe how something happens (e.g., quickly, slowly).</a:t>
            </a:r>
            <a:endParaRPr lang="en-US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FFFFFF"/>
                </a:solidFill>
                <a:effectLst/>
              </a:rPr>
              <a:t>Adverbs of Time: Indicate when something happens (e.g., yesterday, now).</a:t>
            </a:r>
            <a:endParaRPr lang="en-US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FFFFFF"/>
                </a:solidFill>
                <a:effectLst/>
              </a:rPr>
              <a:t>Adverbs of Place: Indicate where something happens (e.g., here, there).</a:t>
            </a:r>
            <a:endParaRPr lang="en-US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FFFFFF"/>
                </a:solidFill>
                <a:effectLst/>
              </a:rPr>
              <a:t>Adverbs of Frequency: Indicate how often something happens (e.g., always, never).</a:t>
            </a:r>
            <a:endParaRPr lang="en-US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FFFFFF"/>
                </a:solidFill>
                <a:effectLst/>
              </a:rPr>
              <a:t>Adverbs of Degree: Indicate the intensity of an action or adjective (e.g., very, too).</a:t>
            </a:r>
            <a:endParaRPr lang="en-US" sz="2400" dirty="0"/>
          </a:p>
          <a:p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b="0" i="0" dirty="0">
                <a:solidFill>
                  <a:srgbClr val="FFFFFF"/>
                </a:solidFill>
                <a:effectLst/>
              </a:rPr>
              <a:t>Forming Adverbs Quick → Quickly Happy → Happily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925619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08860E-0447-FC83-BF63-2CCAF6E259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197964"/>
            <a:ext cx="10131425" cy="1434445"/>
          </a:xfrm>
        </p:spPr>
        <p:txBody>
          <a:bodyPr>
            <a:noAutofit/>
          </a:bodyPr>
          <a:lstStyle/>
          <a:p>
            <a:pPr algn="ctr"/>
            <a:r>
              <a:rPr lang="en-US" sz="5400" b="1" i="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</a:rPr>
              <a:t>4. Difference between Adjectives and Adverbs</a:t>
            </a:r>
            <a:endParaRPr lang="uk-UA" sz="54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93FA6AA0-8525-2464-ED12-61B4067136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607" y="3091991"/>
            <a:ext cx="9384352" cy="3485790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</a:rPr>
              <a:t>Adjective                                                                                                   Adverb</a:t>
            </a:r>
          </a:p>
          <a:p>
            <a:r>
              <a:rPr lang="en-US" sz="4000" b="1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</a:rPr>
              <a:t>Describes nouns or pronouns                                                                 Modifies verbs, adjectives, adverbs</a:t>
            </a:r>
            <a:endParaRPr lang="en-US" sz="40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r>
              <a:rPr lang="en-US" sz="4000" b="1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</a:rPr>
              <a:t>Example: She is beautiful.    </a:t>
            </a:r>
            <a:endParaRPr lang="uk-UA" sz="4000" b="1" dirty="0">
              <a:solidFill>
                <a:schemeClr val="accent1">
                  <a:lumMod val="20000"/>
                  <a:lumOff val="80000"/>
                </a:schemeClr>
              </a:solidFill>
              <a:effectLst/>
            </a:endParaRPr>
          </a:p>
          <a:p>
            <a:r>
              <a:rPr lang="en-US" sz="4000" b="1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</a:rPr>
              <a:t>Example: She sings</a:t>
            </a:r>
            <a:r>
              <a:rPr lang="uk-UA" sz="4000" b="1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4000" b="1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</a:rPr>
              <a:t>beautifully.</a:t>
            </a:r>
            <a:r>
              <a:rPr lang="en-US" sz="40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                                                                                                          </a:t>
            </a:r>
            <a:endParaRPr lang="uk-UA" sz="4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endParaRPr lang="en-US" sz="4000" b="1" dirty="0">
              <a:solidFill>
                <a:schemeClr val="accent1">
                  <a:lumMod val="20000"/>
                  <a:lumOff val="80000"/>
                </a:schemeClr>
              </a:solidFill>
              <a:effectLst/>
            </a:endParaRPr>
          </a:p>
          <a:p>
            <a:pPr marL="0" indent="0">
              <a:buNone/>
            </a:pPr>
            <a:endParaRPr lang="uk-UA" sz="4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r>
              <a:rPr lang="en-US" sz="4000" b="1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</a:rPr>
              <a:t>                                                                   </a:t>
            </a:r>
            <a:endParaRPr lang="uk-UA" sz="4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535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BC7861-624C-8C6F-09E4-B4D6A2751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72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latin typeface="Bahnschrift Condensed" panose="020B0502040204020203" pitchFamily="34" charset="0"/>
              </a:rPr>
              <a:t>5. Common Mistakes</a:t>
            </a:r>
            <a:endParaRPr lang="uk-UA" sz="7200" b="1" i="1" dirty="0">
              <a:solidFill>
                <a:schemeClr val="accent6">
                  <a:lumMod val="40000"/>
                  <a:lumOff val="60000"/>
                </a:schemeClr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6067BFF-5CFD-50E3-DC2A-EF2503CFCE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4800" b="0" i="0" dirty="0"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latin typeface="YAFdJvSyp_k 2"/>
              </a:rPr>
              <a:t>Using an adjective instead of an adverb:</a:t>
            </a:r>
            <a:endParaRPr lang="en-US" sz="4800" dirty="0">
              <a:solidFill>
                <a:schemeClr val="accent6">
                  <a:lumMod val="40000"/>
                  <a:lumOff val="60000"/>
                </a:schemeClr>
              </a:solidFill>
              <a:effectLst/>
              <a:latin typeface="YAFdJvSyp_k 2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4800" b="0" i="0" dirty="0">
                <a:solidFill>
                  <a:schemeClr val="accent6">
                    <a:lumMod val="40000"/>
                    <a:lumOff val="60000"/>
                  </a:schemeClr>
                </a:solidFill>
                <a:effectLst/>
              </a:rPr>
              <a:t>Incorrect: She runs quick.</a:t>
            </a:r>
            <a:endParaRPr lang="en-US" sz="48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4800" b="0" i="0" dirty="0">
                <a:solidFill>
                  <a:schemeClr val="accent6">
                    <a:lumMod val="40000"/>
                    <a:lumOff val="60000"/>
                  </a:schemeClr>
                </a:solidFill>
                <a:effectLst/>
              </a:rPr>
              <a:t>Correct: She runs quickly.</a:t>
            </a:r>
            <a:endParaRPr lang="en-US" sz="48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r>
              <a:rPr lang="en-US" sz="4800" b="0" i="0" dirty="0"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latin typeface="YAFdJvSyp_k 2"/>
              </a:rPr>
              <a:t>Confusing adjectives and adverbs in comparative forms</a:t>
            </a:r>
            <a:r>
              <a:rPr lang="en-US" b="0" i="0" dirty="0">
                <a:solidFill>
                  <a:srgbClr val="263D2A"/>
                </a:solidFill>
                <a:effectLst/>
                <a:latin typeface="YAFdJvSyp_k 2"/>
              </a:rPr>
              <a:t>.</a:t>
            </a:r>
            <a:endParaRPr lang="en-US" dirty="0">
              <a:solidFill>
                <a:srgbClr val="263D2A"/>
              </a:solidFill>
              <a:effectLst/>
              <a:latin typeface="YAFdJvSyp_k 2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21116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506B2A-0F05-5FD0-44FB-2CD2812CE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800" b="0" i="1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Bahnschrift SemiBold SemiConden" panose="020B0502040204020203" pitchFamily="34" charset="0"/>
              </a:rPr>
              <a:t>6. Practice Exercise</a:t>
            </a:r>
            <a:endParaRPr lang="uk-UA" sz="8800" i="1" dirty="0">
              <a:solidFill>
                <a:schemeClr val="accent5">
                  <a:lumMod val="40000"/>
                  <a:lumOff val="60000"/>
                </a:schemeClr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700D6D2-58E0-B5B8-6A93-C822D602B4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2300" y="2065867"/>
            <a:ext cx="9938207" cy="4182533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4800" b="0" i="0" dirty="0">
                <a:solidFill>
                  <a:srgbClr val="FFFFFF"/>
                </a:solidFill>
                <a:effectLst/>
              </a:rPr>
              <a:t>She walks __ (slow/slowly).</a:t>
            </a:r>
            <a:endParaRPr lang="en-US" sz="48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4800" b="0" i="0" dirty="0">
                <a:solidFill>
                  <a:srgbClr val="FFFFFF"/>
                </a:solidFill>
                <a:effectLst/>
              </a:rPr>
              <a:t>The movie was __ (good/well).</a:t>
            </a:r>
            <a:endParaRPr lang="en-US" sz="48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4800" b="0" i="0" dirty="0">
                <a:solidFill>
                  <a:srgbClr val="FFFFFF"/>
                </a:solidFill>
                <a:effectLst/>
              </a:rPr>
              <a:t>He speaks __ (clear/clearly).</a:t>
            </a:r>
            <a:endParaRPr lang="en-US" sz="48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7558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6DEDCE-C699-FF67-F06B-E29399641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9600" b="0" i="0" dirty="0">
                <a:solidFill>
                  <a:srgbClr val="FFFFFF"/>
                </a:solidFill>
                <a:effectLst/>
              </a:rPr>
              <a:t>7. Conclusion</a:t>
            </a:r>
            <a:endParaRPr lang="uk-UA" sz="9600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B150217-3AF0-26A0-D7DA-D80E6A4854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3205113"/>
            <a:ext cx="10305853" cy="1244339"/>
          </a:xfrm>
        </p:spPr>
        <p:txBody>
          <a:bodyPr>
            <a:noAutofit/>
          </a:bodyPr>
          <a:lstStyle/>
          <a:p>
            <a:r>
              <a:rPr lang="en-US" sz="4800" b="0" i="0" dirty="0">
                <a:solidFill>
                  <a:srgbClr val="FFFFFF"/>
                </a:solidFill>
                <a:effectLst/>
              </a:rPr>
              <a:t>Importance of knowing the difference between adjectives and adverbs for clear and accurate communication.</a:t>
            </a:r>
            <a:endParaRPr lang="uk-UA" sz="4800" dirty="0"/>
          </a:p>
        </p:txBody>
      </p:sp>
    </p:spTree>
    <p:extLst>
      <p:ext uri="{BB962C8B-B14F-4D97-AF65-F5344CB8AC3E}">
        <p14:creationId xmlns:p14="http://schemas.microsoft.com/office/powerpoint/2010/main" val="3714471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Небеса">
  <a:themeElements>
    <a:clrScheme name="Celestial">
      <a:dk1>
        <a:sysClr val="windowText" lastClr="000000"/>
      </a:dk1>
      <a:lt1>
        <a:sysClr val="window" lastClr="FFFFFF"/>
      </a:lt1>
      <a:dk2>
        <a:srgbClr val="16476F"/>
      </a:dk2>
      <a:lt2>
        <a:srgbClr val="EBEBEB"/>
      </a:lt2>
      <a:accent1>
        <a:srgbClr val="E5B458"/>
      </a:accent1>
      <a:accent2>
        <a:srgbClr val="F77754"/>
      </a:accent2>
      <a:accent3>
        <a:srgbClr val="D8507E"/>
      </a:accent3>
      <a:accent4>
        <a:srgbClr val="BC70EE"/>
      </a:accent4>
      <a:accent5>
        <a:srgbClr val="3CA2E2"/>
      </a:accent5>
      <a:accent6>
        <a:srgbClr val="91BF77"/>
      </a:accent6>
      <a:hlink>
        <a:srgbClr val="71DDAB"/>
      </a:hlink>
      <a:folHlink>
        <a:srgbClr val="A6E4C7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B36E0D05-787B-4C61-8268-2D6C1FBEDA3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</Template>
  <TotalTime>1</TotalTime>
  <Words>433</Words>
  <Application>Microsoft Office PowerPoint</Application>
  <PresentationFormat>Широкий екран</PresentationFormat>
  <Paragraphs>47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8" baseType="lpstr">
      <vt:lpstr>Небеса</vt:lpstr>
      <vt:lpstr>1. Introduction</vt:lpstr>
      <vt:lpstr>2. Прикметники</vt:lpstr>
      <vt:lpstr>3. Прислівники</vt:lpstr>
      <vt:lpstr>4. Difference between Adjectives and Adverbs</vt:lpstr>
      <vt:lpstr>5. Common Mistakes</vt:lpstr>
      <vt:lpstr>6. Practice Exercise</vt:lpstr>
      <vt:lpstr>7. 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Introduction</dc:title>
  <dc:creator>Іван Вернигора</dc:creator>
  <cp:lastModifiedBy>Іван Вернигора</cp:lastModifiedBy>
  <cp:revision>4</cp:revision>
  <dcterms:created xsi:type="dcterms:W3CDTF">2024-10-16T21:43:19Z</dcterms:created>
  <dcterms:modified xsi:type="dcterms:W3CDTF">2024-10-19T11:52:28Z</dcterms:modified>
</cp:coreProperties>
</file>