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notesMasterIdLst>
    <p:notesMasterId r:id="rId38"/>
  </p:notesMasterIdLst>
  <p:sldIdLst>
    <p:sldId id="256" r:id="rId2"/>
    <p:sldId id="277" r:id="rId3"/>
    <p:sldId id="282" r:id="rId4"/>
    <p:sldId id="283" r:id="rId5"/>
    <p:sldId id="284" r:id="rId6"/>
    <p:sldId id="285" r:id="rId7"/>
    <p:sldId id="286" r:id="rId8"/>
    <p:sldId id="287" r:id="rId9"/>
    <p:sldId id="288" r:id="rId10"/>
    <p:sldId id="289" r:id="rId11"/>
    <p:sldId id="290" r:id="rId12"/>
    <p:sldId id="291" r:id="rId13"/>
    <p:sldId id="260" r:id="rId14"/>
    <p:sldId id="261" r:id="rId15"/>
    <p:sldId id="262" r:id="rId16"/>
    <p:sldId id="263" r:id="rId17"/>
    <p:sldId id="264" r:id="rId18"/>
    <p:sldId id="265" r:id="rId19"/>
    <p:sldId id="266" r:id="rId20"/>
    <p:sldId id="292" r:id="rId21"/>
    <p:sldId id="293" r:id="rId22"/>
    <p:sldId id="278" r:id="rId23"/>
    <p:sldId id="272" r:id="rId24"/>
    <p:sldId id="273" r:id="rId25"/>
    <p:sldId id="274" r:id="rId26"/>
    <p:sldId id="275" r:id="rId27"/>
    <p:sldId id="276" r:id="rId28"/>
    <p:sldId id="279" r:id="rId29"/>
    <p:sldId id="267" r:id="rId30"/>
    <p:sldId id="269" r:id="rId31"/>
    <p:sldId id="270" r:id="rId32"/>
    <p:sldId id="268" r:id="rId33"/>
    <p:sldId id="271" r:id="rId34"/>
    <p:sldId id="281" r:id="rId35"/>
    <p:sldId id="294" r:id="rId36"/>
    <p:sldId id="280" r:id="rId3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1446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x-none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4517B1-0155-4A03-81FA-51A99953C8A9}" type="datetimeFigureOut">
              <a:rPr lang="x-none" smtClean="0"/>
              <a:pPr/>
              <a:t>22.02.2019</a:t>
            </a:fld>
            <a:endParaRPr lang="x-none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x-none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x-none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x-none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685E5E-9A48-4021-90A3-E9C5E2F069C3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5406592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"/>
            <a:ext cx="9144002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66" name="Group 65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67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68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9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0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71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2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3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4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5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6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7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8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9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0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1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2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3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4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5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6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7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8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9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0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1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2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3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4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5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96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7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8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9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0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1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2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3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4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5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6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7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08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9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0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1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2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3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4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5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6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7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8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9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20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00238" y="1122363"/>
            <a:ext cx="6593681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00238" y="3602038"/>
            <a:ext cx="6593681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801052" y="5410202"/>
            <a:ext cx="2057400" cy="365125"/>
          </a:xfrm>
        </p:spPr>
        <p:txBody>
          <a:bodyPr/>
          <a:lstStyle/>
          <a:p>
            <a:fld id="{4A5F08DC-2D1B-427F-A85F-E6AEF69FE3D5}" type="datetimeFigureOut">
              <a:rPr lang="x-none" smtClean="0"/>
              <a:pPr/>
              <a:t>22.02.2019</a:t>
            </a:fld>
            <a:endParaRPr lang="x-non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00237" y="5410202"/>
            <a:ext cx="3843665" cy="365125"/>
          </a:xfrm>
        </p:spPr>
        <p:txBody>
          <a:bodyPr/>
          <a:lstStyle/>
          <a:p>
            <a:endParaRPr lang="x-non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15603" y="5410200"/>
            <a:ext cx="578317" cy="365125"/>
          </a:xfrm>
        </p:spPr>
        <p:txBody>
          <a:bodyPr/>
          <a:lstStyle/>
          <a:p>
            <a:fld id="{1C284AF4-9C66-4541-92A9-96D0C6427437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4593735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itle 1"/>
          <p:cNvSpPr>
            <a:spLocks noGrp="1"/>
          </p:cNvSpPr>
          <p:nvPr>
            <p:ph type="title"/>
          </p:nvPr>
        </p:nvSpPr>
        <p:spPr>
          <a:xfrm>
            <a:off x="856060" y="618518"/>
            <a:ext cx="7429499" cy="147857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8" name="Content Placeholder 2"/>
          <p:cNvSpPr>
            <a:spLocks noGrp="1"/>
          </p:cNvSpPr>
          <p:nvPr>
            <p:ph idx="1"/>
          </p:nvPr>
        </p:nvSpPr>
        <p:spPr>
          <a:xfrm>
            <a:off x="856060" y="2249487"/>
            <a:ext cx="7429499" cy="354171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9" name="Date Placeholder 3"/>
          <p:cNvSpPr>
            <a:spLocks noGrp="1"/>
          </p:cNvSpPr>
          <p:nvPr>
            <p:ph type="dt" sz="half" idx="10"/>
          </p:nvPr>
        </p:nvSpPr>
        <p:spPr>
          <a:xfrm>
            <a:off x="5592691" y="5883277"/>
            <a:ext cx="2057400" cy="365125"/>
          </a:xfrm>
        </p:spPr>
        <p:txBody>
          <a:bodyPr/>
          <a:lstStyle/>
          <a:p>
            <a:fld id="{4A5F08DC-2D1B-427F-A85F-E6AEF69FE3D5}" type="datetimeFigureOut">
              <a:rPr lang="x-none" smtClean="0"/>
              <a:pPr/>
              <a:t>22.02.2019</a:t>
            </a:fld>
            <a:endParaRPr lang="x-none"/>
          </a:p>
        </p:txBody>
      </p:sp>
      <p:sp>
        <p:nvSpPr>
          <p:cNvPr id="5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56059" y="5883276"/>
            <a:ext cx="4679482" cy="365125"/>
          </a:xfrm>
        </p:spPr>
        <p:txBody>
          <a:bodyPr/>
          <a:lstStyle/>
          <a:p>
            <a:endParaRPr lang="x-none"/>
          </a:p>
        </p:txBody>
      </p:sp>
      <p:sp>
        <p:nvSpPr>
          <p:cNvPr id="5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07241" y="5883275"/>
            <a:ext cx="578317" cy="365125"/>
          </a:xfrm>
        </p:spPr>
        <p:txBody>
          <a:bodyPr/>
          <a:lstStyle/>
          <a:p>
            <a:fld id="{1C284AF4-9C66-4541-92A9-96D0C6427437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6787670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8" y="1419227"/>
            <a:ext cx="74295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6058" y="4424362"/>
            <a:ext cx="74295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F08DC-2D1B-427F-A85F-E6AEF69FE3D5}" type="datetimeFigureOut">
              <a:rPr lang="x-none" smtClean="0"/>
              <a:pPr/>
              <a:t>22.02.2019</a:t>
            </a:fld>
            <a:endParaRPr lang="x-non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84AF4-9C66-4541-92A9-96D0C6427437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8539548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56058" y="2249486"/>
            <a:ext cx="3658792" cy="354171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1" y="2249486"/>
            <a:ext cx="3656408" cy="354171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F08DC-2D1B-427F-A85F-E6AEF69FE3D5}" type="datetimeFigureOut">
              <a:rPr lang="x-none" smtClean="0"/>
              <a:pPr/>
              <a:t>22.02.2019</a:t>
            </a:fld>
            <a:endParaRPr lang="x-non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84AF4-9C66-4541-92A9-96D0C6427437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7254795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8" y="619127"/>
            <a:ext cx="7429500" cy="1477961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78902" y="2249486"/>
            <a:ext cx="3435949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56058" y="3073398"/>
            <a:ext cx="3658793" cy="271780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1992" y="2249485"/>
            <a:ext cx="3433565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3073398"/>
            <a:ext cx="3656408" cy="271780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F08DC-2D1B-427F-A85F-E6AEF69FE3D5}" type="datetimeFigureOut">
              <a:rPr lang="x-none" smtClean="0"/>
              <a:pPr/>
              <a:t>22.02.2019</a:t>
            </a:fld>
            <a:endParaRPr lang="x-non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84AF4-9C66-4541-92A9-96D0C6427437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4744723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F08DC-2D1B-427F-A85F-E6AEF69FE3D5}" type="datetimeFigureOut">
              <a:rPr lang="x-none" smtClean="0"/>
              <a:pPr/>
              <a:t>22.02.2019</a:t>
            </a:fld>
            <a:endParaRPr lang="x-non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84AF4-9C66-4541-92A9-96D0C6427437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9950531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F08DC-2D1B-427F-A85F-E6AEF69FE3D5}" type="datetimeFigureOut">
              <a:rPr lang="x-none" smtClean="0"/>
              <a:pPr/>
              <a:t>22.02.2019</a:t>
            </a:fld>
            <a:endParaRPr lang="x-non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84AF4-9C66-4541-92A9-96D0C6427437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0978696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029" y="609601"/>
            <a:ext cx="2892028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7150" y="592666"/>
            <a:ext cx="4418407" cy="5198534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029" y="2249486"/>
            <a:ext cx="2892028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F08DC-2D1B-427F-A85F-E6AEF69FE3D5}" type="datetimeFigureOut">
              <a:rPr lang="x-none" smtClean="0"/>
              <a:pPr/>
              <a:t>22.02.2019</a:t>
            </a:fld>
            <a:endParaRPr lang="x-non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84AF4-9C66-4541-92A9-96D0C6427437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5338220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61" y="609600"/>
            <a:ext cx="3753962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32866" y="609600"/>
            <a:ext cx="3452693" cy="5181602"/>
          </a:xfrm>
          <a:prstGeom prst="round2DiagRect">
            <a:avLst>
              <a:gd name="adj1" fmla="val 6074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320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6059" y="2249486"/>
            <a:ext cx="3753964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F08DC-2D1B-427F-A85F-E6AEF69FE3D5}" type="datetimeFigureOut">
              <a:rPr lang="x-none" smtClean="0"/>
              <a:pPr/>
              <a:t>22.02.2019</a:t>
            </a:fld>
            <a:endParaRPr lang="x-non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84AF4-9C66-4541-92A9-96D0C6427437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8117596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8" y="4304665"/>
            <a:ext cx="7434266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56058" y="606426"/>
            <a:ext cx="7434266" cy="3299778"/>
          </a:xfrm>
          <a:prstGeom prst="round2DiagRect">
            <a:avLst>
              <a:gd name="adj1" fmla="val 5101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6024" y="5124020"/>
            <a:ext cx="7433144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F08DC-2D1B-427F-A85F-E6AEF69FE3D5}" type="datetimeFigureOut">
              <a:rPr lang="x-none" smtClean="0"/>
              <a:pPr/>
              <a:t>22.02.2019</a:t>
            </a:fld>
            <a:endParaRPr lang="x-non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84AF4-9C66-4541-92A9-96D0C6427437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6951204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93" y="609600"/>
            <a:ext cx="7429466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6058" y="4419600"/>
            <a:ext cx="7428344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F08DC-2D1B-427F-A85F-E6AEF69FE3D5}" type="datetimeFigureOut">
              <a:rPr lang="x-none" smtClean="0"/>
              <a:pPr/>
              <a:t>22.02.2019</a:t>
            </a:fld>
            <a:endParaRPr lang="x-non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84AF4-9C66-4541-92A9-96D0C6427437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71122254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609600"/>
            <a:ext cx="6977064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365557"/>
            <a:ext cx="6564224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6058" y="4309919"/>
            <a:ext cx="74295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F08DC-2D1B-427F-A85F-E6AEF69FE3D5}" type="datetimeFigureOut">
              <a:rPr lang="x-none" smtClean="0"/>
              <a:pPr/>
              <a:t>22.02.2019</a:t>
            </a:fld>
            <a:endParaRPr lang="x-non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84AF4-9C66-4541-92A9-96D0C6427437}" type="slidenum">
              <a:rPr lang="x-none" smtClean="0"/>
              <a:pPr/>
              <a:t>‹#›</a:t>
            </a:fld>
            <a:endParaRPr lang="x-none"/>
          </a:p>
        </p:txBody>
      </p:sp>
      <p:sp>
        <p:nvSpPr>
          <p:cNvPr id="52" name="TextBox 51"/>
          <p:cNvSpPr txBox="1"/>
          <p:nvPr/>
        </p:nvSpPr>
        <p:spPr>
          <a:xfrm>
            <a:off x="696579" y="718458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7817473" y="2764972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5946363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8" y="2134042"/>
            <a:ext cx="74295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6023" y="4657655"/>
            <a:ext cx="7428379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F08DC-2D1B-427F-A85F-E6AEF69FE3D5}" type="datetimeFigureOut">
              <a:rPr lang="x-none" smtClean="0"/>
              <a:pPr/>
              <a:t>22.02.2019</a:t>
            </a:fld>
            <a:endParaRPr lang="x-non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84AF4-9C66-4541-92A9-96D0C6427437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6036458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56060" y="609600"/>
            <a:ext cx="7429499" cy="1905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856058" y="2674463"/>
            <a:ext cx="2397674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856059" y="3360263"/>
            <a:ext cx="2396432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86075" y="2677635"/>
            <a:ext cx="238828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86075" y="3363435"/>
            <a:ext cx="238895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889332" y="2674463"/>
            <a:ext cx="2396226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889332" y="3360263"/>
            <a:ext cx="2396226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F08DC-2D1B-427F-A85F-E6AEF69FE3D5}" type="datetimeFigureOut">
              <a:rPr lang="x-none" smtClean="0"/>
              <a:pPr/>
              <a:t>22.02.2019</a:t>
            </a:fld>
            <a:endParaRPr lang="x-non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84AF4-9C66-4541-92A9-96D0C6427437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83756608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856059" y="609600"/>
            <a:ext cx="7429499" cy="1905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856060" y="4404596"/>
            <a:ext cx="239643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856060" y="2666998"/>
            <a:ext cx="239643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1800" dirty="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856060" y="4980859"/>
            <a:ext cx="239643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66790" y="4404596"/>
            <a:ext cx="24003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366790" y="2666998"/>
            <a:ext cx="2399205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1800" dirty="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65695" y="4980857"/>
            <a:ext cx="24003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889426" y="4404595"/>
            <a:ext cx="2393056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889332" y="2666998"/>
            <a:ext cx="2396227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1800" dirty="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889332" y="4980855"/>
            <a:ext cx="2396226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F08DC-2D1B-427F-A85F-E6AEF69FE3D5}" type="datetimeFigureOut">
              <a:rPr lang="x-none" smtClean="0"/>
              <a:pPr/>
              <a:t>22.02.2019</a:t>
            </a:fld>
            <a:endParaRPr lang="x-non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cap="all" baseline="0"/>
            </a:lvl1pPr>
          </a:lstStyle>
          <a:p>
            <a:endParaRPr lang="x-non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84AF4-9C66-4541-92A9-96D0C6427437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34112335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F08DC-2D1B-427F-A85F-E6AEF69FE3D5}" type="datetimeFigureOut">
              <a:rPr lang="x-none" smtClean="0"/>
              <a:pPr/>
              <a:t>22.02.2019</a:t>
            </a:fld>
            <a:endParaRPr lang="x-non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84AF4-9C66-4541-92A9-96D0C6427437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83793602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1" y="609600"/>
            <a:ext cx="1503758" cy="5181601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56057" y="609600"/>
            <a:ext cx="5811443" cy="5181601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F08DC-2D1B-427F-A85F-E6AEF69FE3D5}" type="datetimeFigureOut">
              <a:rPr lang="x-none" smtClean="0"/>
              <a:pPr/>
              <a:t>22.02.2019</a:t>
            </a:fld>
            <a:endParaRPr lang="x-non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84AF4-9C66-4541-92A9-96D0C6427437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6102518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"/>
            <a:ext cx="9144002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9041774" cy="6858001"/>
            <a:chOff x="-14288" y="0"/>
            <a:chExt cx="9041774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8352798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56060" y="618518"/>
            <a:ext cx="7429499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6060" y="2249487"/>
            <a:ext cx="74294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592691" y="5883277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5F08DC-2D1B-427F-A85F-E6AEF69FE3D5}" type="datetimeFigureOut">
              <a:rPr lang="x-none" smtClean="0"/>
              <a:pPr/>
              <a:t>22.02.2019</a:t>
            </a:fld>
            <a:endParaRPr lang="x-non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56059" y="5883276"/>
            <a:ext cx="467948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x-non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07241" y="5883275"/>
            <a:ext cx="5783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284AF4-9C66-4541-92A9-96D0C6427437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38055540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20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0.jpeg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FB4A2AB-1767-4099-B2B2-CFF5D1890DA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23888" y="180109"/>
            <a:ext cx="7821637" cy="6108149"/>
          </a:xfrm>
        </p:spPr>
        <p:txBody>
          <a:bodyPr>
            <a:normAutofit fontScale="90000"/>
          </a:bodyPr>
          <a:lstStyle/>
          <a:p>
            <a:pPr algn="ctr"/>
            <a:r>
              <a:rPr lang="uk-UA" sz="3200" dirty="0">
                <a:solidFill>
                  <a:srgbClr val="FF0000"/>
                </a:solidFill>
              </a:rPr>
              <a:t>   </a:t>
            </a:r>
            <a:br>
              <a:rPr lang="en-US" sz="3200" dirty="0">
                <a:solidFill>
                  <a:srgbClr val="FF0000"/>
                </a:solidFill>
              </a:rPr>
            </a:br>
            <a:br>
              <a:rPr lang="en-US" sz="3200" dirty="0">
                <a:solidFill>
                  <a:srgbClr val="FF0000"/>
                </a:solidFill>
              </a:rPr>
            </a:br>
            <a:br>
              <a:rPr lang="uk-UA" sz="3200" dirty="0">
                <a:solidFill>
                  <a:srgbClr val="FF0000"/>
                </a:solidFill>
              </a:rPr>
            </a:br>
            <a:br>
              <a:rPr lang="uk-UA" sz="3200" dirty="0">
                <a:solidFill>
                  <a:srgbClr val="FF0000"/>
                </a:solidFill>
              </a:rPr>
            </a:br>
            <a:br>
              <a:rPr lang="uk-UA" sz="3200" dirty="0">
                <a:solidFill>
                  <a:srgbClr val="FF0000"/>
                </a:solidFill>
              </a:rPr>
            </a:br>
            <a:br>
              <a:rPr lang="uk-UA" sz="3200" dirty="0">
                <a:solidFill>
                  <a:srgbClr val="FF0000"/>
                </a:solidFill>
              </a:rPr>
            </a:br>
            <a:br>
              <a:rPr lang="uk-UA" sz="3200" dirty="0">
                <a:solidFill>
                  <a:srgbClr val="FF0000"/>
                </a:solidFill>
              </a:rPr>
            </a:br>
            <a:br>
              <a:rPr lang="uk-UA" sz="3200" dirty="0">
                <a:solidFill>
                  <a:srgbClr val="FF0000"/>
                </a:solidFill>
              </a:rPr>
            </a:br>
            <a:br>
              <a:rPr lang="uk-UA" sz="3200" dirty="0">
                <a:solidFill>
                  <a:srgbClr val="FF0000"/>
                </a:solidFill>
              </a:rPr>
            </a:br>
            <a:br>
              <a:rPr lang="uk-UA" sz="3200" dirty="0">
                <a:solidFill>
                  <a:srgbClr val="FF0000"/>
                </a:solidFill>
              </a:rPr>
            </a:br>
            <a:br>
              <a:rPr lang="uk-UA" sz="3200" dirty="0">
                <a:solidFill>
                  <a:srgbClr val="FF0000"/>
                </a:solidFill>
              </a:rPr>
            </a:br>
            <a:br>
              <a:rPr lang="uk-UA" sz="3200" dirty="0">
                <a:solidFill>
                  <a:srgbClr val="FF0000"/>
                </a:solidFill>
              </a:rPr>
            </a:br>
            <a:br>
              <a:rPr lang="uk-UA" sz="3200" dirty="0">
                <a:solidFill>
                  <a:srgbClr val="FF0000"/>
                </a:solidFill>
              </a:rPr>
            </a:br>
            <a:br>
              <a:rPr lang="uk-UA" sz="3200" dirty="0">
                <a:solidFill>
                  <a:srgbClr val="FF0000"/>
                </a:solidFill>
              </a:rPr>
            </a:br>
            <a:br>
              <a:rPr lang="uk-UA" sz="3200" dirty="0">
                <a:solidFill>
                  <a:srgbClr val="FF0000"/>
                </a:solidFill>
              </a:rPr>
            </a:br>
            <a:br>
              <a:rPr lang="uk-UA" sz="3200" dirty="0">
                <a:solidFill>
                  <a:srgbClr val="FF0000"/>
                </a:solidFill>
              </a:rPr>
            </a:br>
            <a:br>
              <a:rPr lang="uk-UA" sz="3200" dirty="0">
                <a:solidFill>
                  <a:srgbClr val="FF0000"/>
                </a:solidFill>
              </a:rPr>
            </a:br>
            <a:br>
              <a:rPr lang="uk-UA" sz="3200" dirty="0">
                <a:solidFill>
                  <a:srgbClr val="FF0000"/>
                </a:solidFill>
              </a:rPr>
            </a:br>
            <a:br>
              <a:rPr lang="uk-UA" sz="3200" dirty="0">
                <a:solidFill>
                  <a:srgbClr val="FF0000"/>
                </a:solidFill>
              </a:rPr>
            </a:br>
            <a:br>
              <a:rPr lang="uk-UA" sz="3200" dirty="0">
                <a:solidFill>
                  <a:srgbClr val="FF0000"/>
                </a:solidFill>
              </a:rPr>
            </a:br>
            <a:r>
              <a:rPr lang="uk-UA" sz="3200" dirty="0">
                <a:solidFill>
                  <a:schemeClr val="bg1">
                    <a:lumMod val="75000"/>
                    <a:lumOff val="25000"/>
                  </a:schemeClr>
                </a:solidFill>
              </a:rPr>
              <a:t>Майстер- Клас </a:t>
            </a:r>
            <a:br>
              <a:rPr lang="uk-UA" sz="3200" dirty="0">
                <a:solidFill>
                  <a:schemeClr val="bg1">
                    <a:lumMod val="75000"/>
                    <a:lumOff val="25000"/>
                  </a:schemeClr>
                </a:solidFill>
              </a:rPr>
            </a:br>
            <a:r>
              <a:rPr lang="uk-UA" sz="3200" dirty="0">
                <a:solidFill>
                  <a:schemeClr val="bg1">
                    <a:lumMod val="75000"/>
                    <a:lumOff val="25000"/>
                  </a:schemeClr>
                </a:solidFill>
              </a:rPr>
              <a:t>ВЧИТЕЛІВ АНГЛІЙСЬКОЇ МОВИ</a:t>
            </a:r>
            <a:br>
              <a:rPr lang="uk-UA" sz="3200" dirty="0">
                <a:solidFill>
                  <a:schemeClr val="bg1">
                    <a:lumMod val="75000"/>
                    <a:lumOff val="25000"/>
                  </a:schemeClr>
                </a:solidFill>
              </a:rPr>
            </a:br>
            <a:r>
              <a:rPr lang="uk-UA" sz="3200" dirty="0">
                <a:solidFill>
                  <a:schemeClr val="bg1">
                    <a:lumMod val="75000"/>
                    <a:lumOff val="25000"/>
                  </a:schemeClr>
                </a:solidFill>
              </a:rPr>
              <a:t>    ПОЧАТКОВОЇ ШКОЛИ</a:t>
            </a:r>
            <a:br>
              <a:rPr lang="uk-UA" sz="3200" dirty="0">
                <a:solidFill>
                  <a:srgbClr val="FF0000"/>
                </a:solidFill>
              </a:rPr>
            </a:br>
            <a:br>
              <a:rPr lang="uk-UA" sz="3200" dirty="0">
                <a:solidFill>
                  <a:srgbClr val="FF0000"/>
                </a:solidFill>
              </a:rPr>
            </a:br>
            <a:br>
              <a:rPr lang="uk-UA" sz="3200" dirty="0">
                <a:solidFill>
                  <a:srgbClr val="FF0000"/>
                </a:solidFill>
              </a:rPr>
            </a:br>
            <a:r>
              <a:rPr lang="uk-UA" sz="3200" dirty="0">
                <a:solidFill>
                  <a:srgbClr val="FF0000"/>
                </a:solidFill>
              </a:rPr>
              <a:t>Інтерактивне міні-заняття</a:t>
            </a:r>
            <a:br>
              <a:rPr lang="uk-UA" sz="3200" dirty="0">
                <a:solidFill>
                  <a:srgbClr val="FF0000"/>
                </a:solidFill>
              </a:rPr>
            </a:br>
            <a:r>
              <a:rPr lang="uk-UA" sz="3200" dirty="0">
                <a:solidFill>
                  <a:srgbClr val="FF0000"/>
                </a:solidFill>
              </a:rPr>
              <a:t>з англійської мови</a:t>
            </a:r>
            <a:br>
              <a:rPr lang="uk-UA" sz="3200" dirty="0">
                <a:solidFill>
                  <a:srgbClr val="FF0000"/>
                </a:solidFill>
              </a:rPr>
            </a:br>
            <a:br>
              <a:rPr lang="uk-UA" sz="3200" dirty="0">
                <a:solidFill>
                  <a:srgbClr val="FF0000"/>
                </a:solidFill>
              </a:rPr>
            </a:br>
            <a:r>
              <a:rPr lang="uk-UA" sz="3200" dirty="0">
                <a:solidFill>
                  <a:srgbClr val="FF0000"/>
                </a:solidFill>
              </a:rPr>
              <a:t>“ казкова подорож </a:t>
            </a:r>
            <a:br>
              <a:rPr lang="uk-UA" sz="3200" dirty="0">
                <a:solidFill>
                  <a:srgbClr val="FF0000"/>
                </a:solidFill>
              </a:rPr>
            </a:br>
            <a:r>
              <a:rPr lang="uk-UA" sz="3200" dirty="0">
                <a:solidFill>
                  <a:srgbClr val="FF0000"/>
                </a:solidFill>
              </a:rPr>
              <a:t>   до країни англійської мови ” </a:t>
            </a:r>
            <a:br>
              <a:rPr lang="uk-UA" sz="3200" dirty="0">
                <a:solidFill>
                  <a:srgbClr val="FF0000"/>
                </a:solidFill>
              </a:rPr>
            </a:br>
            <a:br>
              <a:rPr lang="uk-UA" sz="3600" dirty="0">
                <a:solidFill>
                  <a:srgbClr val="FF0000"/>
                </a:solidFill>
              </a:rPr>
            </a:br>
            <a:br>
              <a:rPr lang="uk-UA" sz="3600" dirty="0">
                <a:solidFill>
                  <a:srgbClr val="FF0000"/>
                </a:solidFill>
              </a:rPr>
            </a:br>
            <a:endParaRPr lang="x-none" sz="3600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29C0E12-9895-43FA-93B5-C4AB63FBC98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78522" y="4614203"/>
            <a:ext cx="9589478" cy="643597"/>
          </a:xfrm>
        </p:spPr>
        <p:txBody>
          <a:bodyPr/>
          <a:lstStyle/>
          <a:p>
            <a:r>
              <a:rPr lang="uk-UA" dirty="0"/>
              <a:t>  </a:t>
            </a:r>
            <a:endParaRPr lang="x-none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D591EA7-F6CD-41AE-A391-4C6FEE1F544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062"/>
          <a:stretch/>
        </p:blipFill>
        <p:spPr>
          <a:xfrm>
            <a:off x="0" y="1360712"/>
            <a:ext cx="1842868" cy="5497287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21DA185-2823-4231-A3E9-85C8F4EEFB3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062"/>
          <a:stretch/>
        </p:blipFill>
        <p:spPr>
          <a:xfrm>
            <a:off x="0" y="1"/>
            <a:ext cx="1842868" cy="5497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96144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A5061DE6-6BAC-4C20-8CB6-3F06BB6AF3F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02891" y="0"/>
            <a:ext cx="8613058" cy="6857999"/>
          </a:xfrm>
        </p:spPr>
        <p:txBody>
          <a:bodyPr>
            <a:normAutofit fontScale="90000"/>
          </a:bodyPr>
          <a:lstStyle/>
          <a:p>
            <a:r>
              <a:rPr lang="uk-UA" sz="3600" cap="none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uk-UA" sz="3600" u="sng" cap="none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Предметні компетентності майстер-класу:</a:t>
            </a:r>
            <a:br>
              <a:rPr lang="uk-UA" sz="3600" u="sng" cap="none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600" cap="none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-введення та оволодіння новою лексикою;</a:t>
            </a:r>
            <a:br>
              <a:rPr lang="uk-UA" sz="3600" cap="none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600" cap="none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-розвиток мотивації її вживання на основі</a:t>
            </a:r>
            <a:br>
              <a:rPr lang="uk-UA" sz="3600" cap="none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600" cap="none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метода візуалізації через ігри та імітацію  </a:t>
            </a:r>
            <a:br>
              <a:rPr lang="uk-UA" sz="3600" cap="none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600" cap="none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у комунікативних ситуаціях.                      </a:t>
            </a:r>
            <a:br>
              <a:rPr lang="uk-UA" sz="3600" cap="small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600" cap="small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</a:t>
            </a:r>
            <a:r>
              <a:rPr lang="uk-UA" sz="3600" u="sng" cap="none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Громадянська компетентність:</a:t>
            </a:r>
            <a:br>
              <a:rPr lang="uk-UA" sz="3600" u="sng" cap="none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600" cap="none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-робота в парах та групах, співпраця з  </a:t>
            </a:r>
            <a:br>
              <a:rPr lang="uk-UA" sz="3600" cap="none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600" cap="none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іншими на результат. </a:t>
            </a:r>
            <a:br>
              <a:rPr lang="uk-UA" sz="3600" cap="small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600" cap="small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</a:t>
            </a:r>
            <a:r>
              <a:rPr lang="uk-UA" sz="3600" u="sng" cap="none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Здоров'язберігаючі компетентності:</a:t>
            </a:r>
            <a:br>
              <a:rPr lang="uk-UA" sz="3600" cap="none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600" cap="none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-рухливі ігри (пантоміма), </a:t>
            </a:r>
            <a:br>
              <a:rPr lang="uk-UA" sz="3600" cap="none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600" cap="none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-фізкультхвилинка.</a:t>
            </a:r>
            <a:br>
              <a:rPr lang="uk-UA" sz="3600" cap="none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600" cap="none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</a:t>
            </a:r>
            <a:r>
              <a:rPr lang="uk-UA" sz="3600" u="sng" cap="none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Соціальна компетентність:</a:t>
            </a:r>
            <a:br>
              <a:rPr lang="uk-UA" sz="3600" cap="none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600" cap="none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-усвідомлення важливості знань про </a:t>
            </a:r>
            <a:br>
              <a:rPr lang="uk-UA" sz="3600" cap="none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600" cap="none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культуру України.</a:t>
            </a:r>
            <a:br>
              <a:rPr lang="uk-UA" sz="4000" u="sng" cap="none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4000" cap="none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x-none" sz="4000" cap="none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3407597-C602-4FF8-A555-F6086BF4A06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062" t="521" r="7062" b="-521"/>
          <a:stretch/>
        </p:blipFill>
        <p:spPr>
          <a:xfrm>
            <a:off x="-218199" y="0"/>
            <a:ext cx="1866912" cy="4409768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D591EA7-F6CD-41AE-A391-4C6FEE1F544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062"/>
          <a:stretch/>
        </p:blipFill>
        <p:spPr>
          <a:xfrm>
            <a:off x="-75631" y="2316163"/>
            <a:ext cx="1724344" cy="4541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8242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C65CABFE-ED31-4ABE-9077-92BFEBB37D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060" y="1702191"/>
            <a:ext cx="7429499" cy="4670474"/>
          </a:xfrm>
          <a:ln w="28575">
            <a:solidFill>
              <a:srgbClr val="FFFF00"/>
            </a:solidFill>
          </a:ln>
        </p:spPr>
      </p:pic>
      <p:sp>
        <p:nvSpPr>
          <p:cNvPr id="7" name="Заголовок 6">
            <a:extLst>
              <a:ext uri="{FF2B5EF4-FFF2-40B4-BE49-F238E27FC236}">
                <a16:creationId xmlns:a16="http://schemas.microsoft.com/office/drawing/2014/main" id="{2669C437-070A-4170-B428-365CAB98A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6060" y="295422"/>
            <a:ext cx="7429499" cy="1406769"/>
          </a:xfrm>
        </p:spPr>
        <p:txBody>
          <a:bodyPr/>
          <a:lstStyle/>
          <a:p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</a:t>
            </a:r>
            <a:r>
              <a:rPr lang="uk-UA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Фонетична казка</a:t>
            </a:r>
            <a:b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Phonetic Fairy tale</a:t>
            </a:r>
            <a:endParaRPr lang="x-none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51373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143709-AE70-4927-B4D8-B52619B0FE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5662" y="265824"/>
            <a:ext cx="7429499" cy="1478570"/>
          </a:xfrm>
        </p:spPr>
        <p:txBody>
          <a:bodyPr/>
          <a:lstStyle/>
          <a:p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Great Britain</a:t>
            </a:r>
            <a:endParaRPr lang="x-none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 descr="Изображение выглядит как внешний, небо, здание, дорога&#10;&#10;Описание создано автоматически">
            <a:extLst>
              <a:ext uri="{FF2B5EF4-FFF2-40B4-BE49-F238E27FC236}">
                <a16:creationId xmlns:a16="http://schemas.microsoft.com/office/drawing/2014/main" id="{FB6BC530-C5DF-4B00-8CEE-CCD04C6C2C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776" y="1744393"/>
            <a:ext cx="7990450" cy="4684541"/>
          </a:xfrm>
          <a:ln w="28575">
            <a:solidFill>
              <a:schemeClr val="accent5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9270048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22EF6AD-4772-425D-8462-94A0BBF822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50830" y="167351"/>
            <a:ext cx="3840481" cy="1112809"/>
          </a:xfrm>
        </p:spPr>
        <p:txBody>
          <a:bodyPr/>
          <a:lstStyle/>
          <a:p>
            <a:endParaRPr lang="x-none" dirty="0"/>
          </a:p>
        </p:txBody>
      </p:sp>
      <p:pic>
        <p:nvPicPr>
          <p:cNvPr id="5" name="Объект 4" descr="Изображение выглядит как одежда&#10;&#10;Описание создано автоматически">
            <a:extLst>
              <a:ext uri="{FF2B5EF4-FFF2-40B4-BE49-F238E27FC236}">
                <a16:creationId xmlns:a16="http://schemas.microsoft.com/office/drawing/2014/main" id="{9620CCA0-A8F1-427A-A0D9-BB9F2D526F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7279" y="167351"/>
            <a:ext cx="7005711" cy="6523298"/>
          </a:xfrm>
          <a:ln w="38100">
            <a:solidFill>
              <a:schemeClr val="accent1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41179457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D9C9E2F-0121-45C8-9F36-18F1C99C47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x-none"/>
          </a:p>
        </p:txBody>
      </p:sp>
      <p:pic>
        <p:nvPicPr>
          <p:cNvPr id="11" name="Объект 10" descr="Изображение выглядит как дерево, вода, трава, растение&#10;&#10;Описание создано автоматически">
            <a:extLst>
              <a:ext uri="{FF2B5EF4-FFF2-40B4-BE49-F238E27FC236}">
                <a16:creationId xmlns:a16="http://schemas.microsoft.com/office/drawing/2014/main" id="{67603C00-7DE5-4CB3-AFC2-C016D73261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59" y="379828"/>
            <a:ext cx="8370277" cy="6105378"/>
          </a:xfrm>
          <a:ln w="38100">
            <a:solidFill>
              <a:schemeClr val="accent5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8673391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793A7D5-95E7-4863-96B8-D450087F8F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x-none" dirty="0"/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D642FB49-339B-497F-A793-1F42D5D12E3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166" y="253218"/>
            <a:ext cx="8229600" cy="6344530"/>
          </a:xfrm>
          <a:ln w="38100">
            <a:solidFill>
              <a:schemeClr val="bg2">
                <a:lumMod val="60000"/>
                <a:lumOff val="40000"/>
              </a:schemeClr>
            </a:solidFill>
          </a:ln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232B176-B82B-4B2E-9E3D-4DDE6AA2D0B5}"/>
              </a:ext>
            </a:extLst>
          </p:cNvPr>
          <p:cNvSpPr txBox="1"/>
          <p:nvPr/>
        </p:nvSpPr>
        <p:spPr>
          <a:xfrm rot="19313290">
            <a:off x="2342261" y="3147473"/>
            <a:ext cx="275687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[u-u-u]</a:t>
            </a:r>
            <a:endParaRPr lang="x-none" sz="6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14864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D445E21-8E56-4ACA-B78A-FC308C848A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x-none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A6F3ACCC-BF29-48FF-B9AC-247E2697B2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843" y="281354"/>
            <a:ext cx="8145194" cy="6231988"/>
          </a:xfrm>
          <a:ln w="28575">
            <a:solidFill>
              <a:schemeClr val="accent5">
                <a:lumMod val="20000"/>
                <a:lumOff val="80000"/>
              </a:schemeClr>
            </a:solidFill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F15ACAA-10D9-4166-9F0A-C026C3A6998E}"/>
              </a:ext>
            </a:extLst>
          </p:cNvPr>
          <p:cNvSpPr txBox="1"/>
          <p:nvPr/>
        </p:nvSpPr>
        <p:spPr>
          <a:xfrm>
            <a:off x="1280161" y="4656406"/>
            <a:ext cx="580995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b="1" dirty="0">
                <a:solidFill>
                  <a:schemeClr val="bg2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[b-b-b]</a:t>
            </a:r>
            <a:endParaRPr lang="x-none" sz="6600" b="1" dirty="0">
              <a:solidFill>
                <a:schemeClr val="bg2">
                  <a:lumMod val="20000"/>
                  <a:lumOff val="8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10597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Изображение выглядит как коллекция картинок&#10;&#10;Описание создано автоматически">
            <a:extLst>
              <a:ext uri="{FF2B5EF4-FFF2-40B4-BE49-F238E27FC236}">
                <a16:creationId xmlns:a16="http://schemas.microsoft.com/office/drawing/2014/main" id="{3FC9D216-8DC4-4DE6-9AD8-1CF4C8D2FF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827" y="323558"/>
            <a:ext cx="8342141" cy="6260122"/>
          </a:xfrm>
          <a:prstGeom prst="rect">
            <a:avLst/>
          </a:prstGeom>
          <a:ln w="28575">
            <a:solidFill>
              <a:schemeClr val="accent2">
                <a:lumMod val="20000"/>
                <a:lumOff val="80000"/>
              </a:schemeClr>
            </a:solidFill>
          </a:ln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773D5BA-369B-47F5-B00F-027805D32029}"/>
              </a:ext>
            </a:extLst>
          </p:cNvPr>
          <p:cNvSpPr txBox="1"/>
          <p:nvPr/>
        </p:nvSpPr>
        <p:spPr>
          <a:xfrm>
            <a:off x="267285" y="4037427"/>
            <a:ext cx="250405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b="1" dirty="0">
                <a:solidFill>
                  <a:schemeClr val="bg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[r-r-r]</a:t>
            </a:r>
            <a:endParaRPr lang="x-none" sz="6600" b="1" dirty="0">
              <a:solidFill>
                <a:schemeClr val="bg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07616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Изображение выглядит как гриб, земля, внешний, трава&#10;&#10;Описание создано автоматически">
            <a:extLst>
              <a:ext uri="{FF2B5EF4-FFF2-40B4-BE49-F238E27FC236}">
                <a16:creationId xmlns:a16="http://schemas.microsoft.com/office/drawing/2014/main" id="{1595D2F9-04AF-444B-8C15-B84B9118DA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218" y="249701"/>
            <a:ext cx="8637563" cy="6358597"/>
          </a:xfrm>
          <a:prstGeom prst="rect">
            <a:avLst/>
          </a:prstGeom>
          <a:ln w="28575">
            <a:solidFill>
              <a:srgbClr val="FFFF00"/>
            </a:solidFill>
          </a:ln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8083F91-3868-4FEB-9E04-75F191F08004}"/>
              </a:ext>
            </a:extLst>
          </p:cNvPr>
          <p:cNvSpPr txBox="1"/>
          <p:nvPr/>
        </p:nvSpPr>
        <p:spPr>
          <a:xfrm>
            <a:off x="872197" y="1167619"/>
            <a:ext cx="492369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ru-RU" sz="6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ʃ</a:t>
            </a:r>
            <a:r>
              <a:rPr lang="ru-RU" sz="6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6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ʃ</a:t>
            </a:r>
            <a:r>
              <a:rPr lang="ru-RU" sz="6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6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ʃ</a:t>
            </a:r>
            <a:r>
              <a:rPr lang="ru-RU" sz="6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]</a:t>
            </a:r>
            <a:endParaRPr lang="x-none" sz="6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31800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Изображение выглядит как птица, дерево, внешний, сидит&#10;&#10;Описание создано автоматически">
            <a:extLst>
              <a:ext uri="{FF2B5EF4-FFF2-40B4-BE49-F238E27FC236}">
                <a16:creationId xmlns:a16="http://schemas.microsoft.com/office/drawing/2014/main" id="{048F288F-A91B-4ED6-943A-D5A2E42C65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218" y="200464"/>
            <a:ext cx="8637563" cy="6457072"/>
          </a:xfrm>
          <a:prstGeom prst="rect">
            <a:avLst/>
          </a:prstGeom>
          <a:ln w="28575">
            <a:solidFill>
              <a:schemeClr val="tx1">
                <a:lumMod val="65000"/>
              </a:schemeClr>
            </a:solidFill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46DD735-1AA2-4BF2-A921-98F02FBD3259}"/>
              </a:ext>
            </a:extLst>
          </p:cNvPr>
          <p:cNvSpPr txBox="1"/>
          <p:nvPr/>
        </p:nvSpPr>
        <p:spPr>
          <a:xfrm>
            <a:off x="5683348" y="956602"/>
            <a:ext cx="346065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b="1" dirty="0">
                <a:solidFill>
                  <a:schemeClr val="bg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[vi-vi-vi]</a:t>
            </a:r>
            <a:endParaRPr lang="x-none" sz="6600" b="1" dirty="0">
              <a:solidFill>
                <a:schemeClr val="bg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12558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Изображение выглядит как коллекция картинок&#10;&#10;Описание создано автоматически">
            <a:extLst>
              <a:ext uri="{FF2B5EF4-FFF2-40B4-BE49-F238E27FC236}">
                <a16:creationId xmlns:a16="http://schemas.microsoft.com/office/drawing/2014/main" id="{660446AE-C664-41C0-8707-9FCBBD02C1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219" y="211015"/>
            <a:ext cx="8651630" cy="6344529"/>
          </a:xfrm>
          <a:prstGeom prst="rect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36E11EC-A476-4800-8DA6-2DC621535A2C}"/>
              </a:ext>
            </a:extLst>
          </p:cNvPr>
          <p:cNvSpPr txBox="1"/>
          <p:nvPr/>
        </p:nvSpPr>
        <p:spPr>
          <a:xfrm>
            <a:off x="5978769" y="956604"/>
            <a:ext cx="336217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6600" b="1" dirty="0">
                <a:solidFill>
                  <a:schemeClr val="bg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[θ</a:t>
            </a:r>
            <a:r>
              <a:rPr lang="en-US" sz="6600" b="1" dirty="0">
                <a:solidFill>
                  <a:schemeClr val="bg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l-GR" sz="6600" b="1" dirty="0">
                <a:solidFill>
                  <a:schemeClr val="bg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θ</a:t>
            </a:r>
            <a:r>
              <a:rPr lang="en-US" sz="6600" b="1" dirty="0">
                <a:solidFill>
                  <a:schemeClr val="bg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l-GR" sz="6600" b="1" dirty="0">
                <a:solidFill>
                  <a:schemeClr val="bg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θ]</a:t>
            </a:r>
            <a:endParaRPr lang="x-none" sz="6600" b="1" dirty="0">
              <a:solidFill>
                <a:schemeClr val="bg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18945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Изображение выглядит как стол, оружие&#10;&#10;Описание создано с высокой степенью достоверности">
            <a:extLst>
              <a:ext uri="{FF2B5EF4-FFF2-40B4-BE49-F238E27FC236}">
                <a16:creationId xmlns:a16="http://schemas.microsoft.com/office/drawing/2014/main" id="{DF0A3EEA-B7C0-4290-B24A-909A0B92635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453" y="543365"/>
            <a:ext cx="2264900" cy="2045091"/>
          </a:xfrm>
          <a:prstGeom prst="rect">
            <a:avLst/>
          </a:prstGeom>
          <a:ln w="28575">
            <a:solidFill>
              <a:srgbClr val="FFFF00"/>
            </a:solidFill>
          </a:ln>
        </p:spPr>
      </p:pic>
      <p:pic>
        <p:nvPicPr>
          <p:cNvPr id="10" name="Рисунок 9" descr="Изображение выглядит как одежда&#10;&#10;Описание создано с высокой степенью достоверности">
            <a:extLst>
              <a:ext uri="{FF2B5EF4-FFF2-40B4-BE49-F238E27FC236}">
                <a16:creationId xmlns:a16="http://schemas.microsoft.com/office/drawing/2014/main" id="{4922B017-C9A1-4F19-AD0A-AFAA792F0F5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8006" y="2726709"/>
            <a:ext cx="2264900" cy="2045091"/>
          </a:xfrm>
          <a:prstGeom prst="rect">
            <a:avLst/>
          </a:prstGeom>
          <a:ln w="28575">
            <a:solidFill>
              <a:srgbClr val="FFFF00"/>
            </a:solidFill>
          </a:ln>
        </p:spPr>
      </p:pic>
      <p:pic>
        <p:nvPicPr>
          <p:cNvPr id="12" name="Рисунок 11" descr="Изображение выглядит как цветок, растение, букет&#10;&#10;Описание создано с очень высокой степенью достоверности">
            <a:extLst>
              <a:ext uri="{FF2B5EF4-FFF2-40B4-BE49-F238E27FC236}">
                <a16:creationId xmlns:a16="http://schemas.microsoft.com/office/drawing/2014/main" id="{AC306F4B-285C-42F5-A890-427256DD003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2842" y="543365"/>
            <a:ext cx="2264900" cy="2045091"/>
          </a:xfrm>
          <a:prstGeom prst="rect">
            <a:avLst/>
          </a:prstGeom>
          <a:ln w="28575">
            <a:solidFill>
              <a:srgbClr val="FFFF00"/>
            </a:solidFill>
          </a:ln>
        </p:spPr>
      </p:pic>
      <p:pic>
        <p:nvPicPr>
          <p:cNvPr id="14" name="Рисунок 13" descr="Изображение выглядит как стена, внутренний&#10;&#10;Описание создано с очень высокой степенью достоверности">
            <a:extLst>
              <a:ext uri="{FF2B5EF4-FFF2-40B4-BE49-F238E27FC236}">
                <a16:creationId xmlns:a16="http://schemas.microsoft.com/office/drawing/2014/main" id="{A1FA57A0-90A0-4083-BE90-A60F6F27838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7149" y="2713389"/>
            <a:ext cx="2264898" cy="2045091"/>
          </a:xfrm>
          <a:prstGeom prst="rect">
            <a:avLst/>
          </a:prstGeom>
          <a:ln w="28575">
            <a:solidFill>
              <a:srgbClr val="FFFF00"/>
            </a:solidFill>
          </a:ln>
        </p:spPr>
      </p:pic>
      <p:pic>
        <p:nvPicPr>
          <p:cNvPr id="16" name="Рисунок 15" descr="Изображение выглядит как одежда, обувь&#10;&#10;Описание создано с высокой степенью достоверности">
            <a:extLst>
              <a:ext uri="{FF2B5EF4-FFF2-40B4-BE49-F238E27FC236}">
                <a16:creationId xmlns:a16="http://schemas.microsoft.com/office/drawing/2014/main" id="{4DFB925E-3F84-4AFF-8CF2-285A761FB43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3609" y="513812"/>
            <a:ext cx="2264899" cy="2042820"/>
          </a:xfrm>
          <a:prstGeom prst="rect">
            <a:avLst/>
          </a:prstGeom>
          <a:ln w="28575">
            <a:solidFill>
              <a:srgbClr val="FFFF00"/>
            </a:solidFill>
          </a:ln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52357FC-B507-4226-BF9A-754FBD5EBCE4}"/>
              </a:ext>
            </a:extLst>
          </p:cNvPr>
          <p:cNvSpPr txBox="1"/>
          <p:nvPr/>
        </p:nvSpPr>
        <p:spPr>
          <a:xfrm>
            <a:off x="-1427188" y="3973650"/>
            <a:ext cx="1199837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uk-UA" sz="4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4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en-US" sz="4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4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а) </a:t>
            </a:r>
            <a:r>
              <a:rPr lang="en-US" sz="4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wreath  </a:t>
            </a:r>
            <a:r>
              <a:rPr lang="uk-UA" sz="4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б) </a:t>
            </a:r>
            <a:r>
              <a:rPr lang="en-US" sz="4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vyshyvanka  </a:t>
            </a:r>
            <a:r>
              <a:rPr lang="uk-UA" sz="4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в)</a:t>
            </a:r>
            <a:r>
              <a:rPr lang="en-US" sz="4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sucker                                          </a:t>
            </a:r>
            <a:r>
              <a:rPr lang="uk-UA" sz="4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en-US" sz="4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</a:t>
            </a:r>
            <a:r>
              <a:rPr lang="uk-UA" sz="4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endParaRPr lang="en-US" sz="4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</a:t>
            </a:r>
            <a:r>
              <a:rPr lang="uk-UA" sz="4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sz="4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uk-UA" sz="4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г) </a:t>
            </a:r>
            <a:r>
              <a:rPr lang="en-US" sz="4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boots            </a:t>
            </a:r>
            <a:r>
              <a:rPr lang="uk-UA" sz="4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д) </a:t>
            </a:r>
            <a:r>
              <a:rPr lang="en-US" sz="4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Bulova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974831B-7D3A-4BF3-AE0E-0AD4D792545F}"/>
              </a:ext>
            </a:extLst>
          </p:cNvPr>
          <p:cNvSpPr txBox="1"/>
          <p:nvPr/>
        </p:nvSpPr>
        <p:spPr>
          <a:xfrm>
            <a:off x="-117986" y="855406"/>
            <a:ext cx="90407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>
              <a:buAutoNum type="arabicPeriod"/>
            </a:pPr>
            <a:r>
              <a:rPr lang="uk-UA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2.                       3.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0E3BD67-5AA3-4C39-B878-3D3DF2B1A0B8}"/>
              </a:ext>
            </a:extLst>
          </p:cNvPr>
          <p:cNvSpPr txBox="1"/>
          <p:nvPr/>
        </p:nvSpPr>
        <p:spPr>
          <a:xfrm>
            <a:off x="324465" y="3429000"/>
            <a:ext cx="83623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4.                      5.</a:t>
            </a:r>
            <a:endParaRPr lang="x-none" sz="4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17238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Изображение выглядит как стол, оружие&#10;&#10;Описание создано с высокой степенью достоверности">
            <a:extLst>
              <a:ext uri="{FF2B5EF4-FFF2-40B4-BE49-F238E27FC236}">
                <a16:creationId xmlns:a16="http://schemas.microsoft.com/office/drawing/2014/main" id="{DF0A3EEA-B7C0-4290-B24A-909A0B92635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935" y="300621"/>
            <a:ext cx="2264900" cy="2045091"/>
          </a:xfrm>
          <a:prstGeom prst="rect">
            <a:avLst/>
          </a:prstGeom>
          <a:ln w="28575">
            <a:solidFill>
              <a:srgbClr val="FFFF00"/>
            </a:solidFill>
          </a:ln>
        </p:spPr>
      </p:pic>
      <p:pic>
        <p:nvPicPr>
          <p:cNvPr id="10" name="Рисунок 9" descr="Изображение выглядит как одежда&#10;&#10;Описание создано с высокой степенью достоверности">
            <a:extLst>
              <a:ext uri="{FF2B5EF4-FFF2-40B4-BE49-F238E27FC236}">
                <a16:creationId xmlns:a16="http://schemas.microsoft.com/office/drawing/2014/main" id="{4922B017-C9A1-4F19-AD0A-AFAA792F0F5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5361" y="3608729"/>
            <a:ext cx="2264900" cy="2045091"/>
          </a:xfrm>
          <a:prstGeom prst="rect">
            <a:avLst/>
          </a:prstGeom>
          <a:ln w="28575">
            <a:solidFill>
              <a:srgbClr val="FFFF00"/>
            </a:solidFill>
          </a:ln>
        </p:spPr>
      </p:pic>
      <p:pic>
        <p:nvPicPr>
          <p:cNvPr id="12" name="Рисунок 11" descr="Изображение выглядит как цветок, растение, букет&#10;&#10;Описание создано с очень высокой степенью достоверности">
            <a:extLst>
              <a:ext uri="{FF2B5EF4-FFF2-40B4-BE49-F238E27FC236}">
                <a16:creationId xmlns:a16="http://schemas.microsoft.com/office/drawing/2014/main" id="{AC306F4B-285C-42F5-A890-427256DD003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2267" y="300621"/>
            <a:ext cx="2264900" cy="2045091"/>
          </a:xfrm>
          <a:prstGeom prst="rect">
            <a:avLst/>
          </a:prstGeom>
          <a:ln w="28575">
            <a:solidFill>
              <a:srgbClr val="FFFF00"/>
            </a:solidFill>
          </a:ln>
        </p:spPr>
      </p:pic>
      <p:pic>
        <p:nvPicPr>
          <p:cNvPr id="14" name="Рисунок 13" descr="Изображение выглядит как стена, внутренний&#10;&#10;Описание создано с очень высокой степенью достоверности">
            <a:extLst>
              <a:ext uri="{FF2B5EF4-FFF2-40B4-BE49-F238E27FC236}">
                <a16:creationId xmlns:a16="http://schemas.microsoft.com/office/drawing/2014/main" id="{A1FA57A0-90A0-4083-BE90-A60F6F27838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4527" y="3608729"/>
            <a:ext cx="2264898" cy="2045091"/>
          </a:xfrm>
          <a:prstGeom prst="rect">
            <a:avLst/>
          </a:prstGeom>
          <a:ln w="28575">
            <a:solidFill>
              <a:srgbClr val="FFFF00"/>
            </a:solidFill>
          </a:ln>
        </p:spPr>
      </p:pic>
      <p:pic>
        <p:nvPicPr>
          <p:cNvPr id="16" name="Рисунок 15" descr="Изображение выглядит как одежда, обувь&#10;&#10;Описание создано с высокой степенью достоверности">
            <a:extLst>
              <a:ext uri="{FF2B5EF4-FFF2-40B4-BE49-F238E27FC236}">
                <a16:creationId xmlns:a16="http://schemas.microsoft.com/office/drawing/2014/main" id="{4DFB925E-3F84-4AFF-8CF2-285A761FB43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4599" y="254097"/>
            <a:ext cx="2264899" cy="2042820"/>
          </a:xfrm>
          <a:prstGeom prst="rect">
            <a:avLst/>
          </a:prstGeom>
          <a:ln w="28575">
            <a:solidFill>
              <a:srgbClr val="FFFF00"/>
            </a:solidFill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E4B56F2-8C3D-4147-AB8F-8809946DCC63}"/>
              </a:ext>
            </a:extLst>
          </p:cNvPr>
          <p:cNvSpPr txBox="1"/>
          <p:nvPr/>
        </p:nvSpPr>
        <p:spPr>
          <a:xfrm>
            <a:off x="-1301283" y="2345712"/>
            <a:ext cx="12192000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д)</a:t>
            </a:r>
            <a:r>
              <a:rPr lang="en-US" sz="4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Bulova      </a:t>
            </a:r>
            <a:r>
              <a:rPr lang="uk-UA" sz="4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а) </a:t>
            </a:r>
            <a:r>
              <a:rPr lang="en-US" sz="4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wreath        </a:t>
            </a:r>
            <a:r>
              <a:rPr lang="uk-UA" sz="4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г) </a:t>
            </a:r>
            <a:r>
              <a:rPr lang="en-US" sz="4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boots</a:t>
            </a:r>
            <a:endParaRPr lang="uk-UA" sz="4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k-UA" sz="4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4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4.                   5.</a:t>
            </a:r>
          </a:p>
          <a:p>
            <a:r>
              <a:rPr lang="en-US" sz="4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4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</a:t>
            </a:r>
            <a:r>
              <a:rPr lang="uk-UA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endParaRPr lang="en-US" sz="4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4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</a:t>
            </a:r>
            <a:r>
              <a:rPr lang="uk-UA" sz="4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sz="4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4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б) </a:t>
            </a:r>
            <a:r>
              <a:rPr lang="en-US" sz="4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vyshyvanka      </a:t>
            </a:r>
            <a:r>
              <a:rPr lang="uk-UA" sz="4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в) </a:t>
            </a:r>
            <a:r>
              <a:rPr lang="en-US" sz="4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sucker</a:t>
            </a:r>
          </a:p>
          <a:p>
            <a:r>
              <a:rPr lang="en-US" sz="4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</a:t>
            </a:r>
          </a:p>
          <a:p>
            <a:r>
              <a:rPr lang="en-US" sz="4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</a:t>
            </a:r>
            <a:r>
              <a:rPr lang="uk-UA" sz="4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x-none" sz="4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72C75FA-E4D5-44D6-A38C-C030C88337B6}"/>
              </a:ext>
            </a:extLst>
          </p:cNvPr>
          <p:cNvSpPr txBox="1"/>
          <p:nvPr/>
        </p:nvSpPr>
        <p:spPr>
          <a:xfrm>
            <a:off x="98475" y="506437"/>
            <a:ext cx="88310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>
              <a:buAutoNum type="arabicPeriod"/>
            </a:pPr>
            <a:r>
              <a:rPr lang="uk-UA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2.                     3.</a:t>
            </a:r>
          </a:p>
        </p:txBody>
      </p:sp>
    </p:spTree>
    <p:extLst>
      <p:ext uri="{BB962C8B-B14F-4D97-AF65-F5344CB8AC3E}">
        <p14:creationId xmlns:p14="http://schemas.microsoft.com/office/powerpoint/2010/main" val="340279398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C8EBAF3-1169-4709-9A24-657891BB92A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78523" y="4801063"/>
            <a:ext cx="8791575" cy="2001838"/>
          </a:xfrm>
        </p:spPr>
        <p:txBody>
          <a:bodyPr>
            <a:normAutofit/>
          </a:bodyPr>
          <a:lstStyle/>
          <a:p>
            <a:r>
              <a:rPr lang="en-US" sz="5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Bulova</a:t>
            </a:r>
            <a:endParaRPr lang="x-none" sz="5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29C0E12-9895-43FA-93B5-C4AB63FBC98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78522" y="3602038"/>
            <a:ext cx="9589478" cy="1655762"/>
          </a:xfrm>
        </p:spPr>
        <p:txBody>
          <a:bodyPr/>
          <a:lstStyle/>
          <a:p>
            <a:r>
              <a:rPr lang="uk-UA" dirty="0"/>
              <a:t>  </a:t>
            </a:r>
            <a:endParaRPr lang="x-none" dirty="0"/>
          </a:p>
        </p:txBody>
      </p:sp>
      <p:pic>
        <p:nvPicPr>
          <p:cNvPr id="8" name="Рисунок 7" descr="Изображение выглядит как стол, оружие&#10;&#10;Описание создано с высокой степенью достоверности">
            <a:extLst>
              <a:ext uri="{FF2B5EF4-FFF2-40B4-BE49-F238E27FC236}">
                <a16:creationId xmlns:a16="http://schemas.microsoft.com/office/drawing/2014/main" id="{5CAEA53B-A142-4301-A5EC-032C1D4294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5936565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268428739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0A190E75-5FB7-430D-ABDE-ECD3B1630DC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82419" y="4307681"/>
            <a:ext cx="8791575" cy="2387600"/>
          </a:xfrm>
        </p:spPr>
        <p:txBody>
          <a:bodyPr>
            <a:normAutofit/>
          </a:bodyPr>
          <a:lstStyle/>
          <a:p>
            <a:r>
              <a:rPr lang="en-US" sz="5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vyshyvanka</a:t>
            </a:r>
            <a:endParaRPr lang="x-none" sz="5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29C0E12-9895-43FA-93B5-C4AB63FBC98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78522" y="3602038"/>
            <a:ext cx="9589478" cy="1655762"/>
          </a:xfrm>
        </p:spPr>
        <p:txBody>
          <a:bodyPr/>
          <a:lstStyle/>
          <a:p>
            <a:r>
              <a:rPr lang="uk-UA" dirty="0"/>
              <a:t>  </a:t>
            </a:r>
            <a:endParaRPr lang="x-none" dirty="0"/>
          </a:p>
        </p:txBody>
      </p:sp>
      <p:pic>
        <p:nvPicPr>
          <p:cNvPr id="9" name="Рисунок 8" descr="Изображение выглядит как одежда&#10;&#10;Описание создано с высокой степенью достоверности">
            <a:extLst>
              <a:ext uri="{FF2B5EF4-FFF2-40B4-BE49-F238E27FC236}">
                <a16:creationId xmlns:a16="http://schemas.microsoft.com/office/drawing/2014/main" id="{91B5E2ED-1C3D-434D-8CBB-3B45440471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5656493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59999021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E6312D5-581B-4985-A56A-C47C591C59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78523" y="4234240"/>
            <a:ext cx="8791575" cy="2387600"/>
          </a:xfrm>
        </p:spPr>
        <p:txBody>
          <a:bodyPr>
            <a:normAutofit/>
          </a:bodyPr>
          <a:lstStyle/>
          <a:p>
            <a:r>
              <a:rPr lang="en-US" sz="54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</a:t>
            </a:r>
            <a:r>
              <a:rPr lang="en-US" sz="5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wreath</a:t>
            </a:r>
            <a:endParaRPr lang="x-none" sz="5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29C0E12-9895-43FA-93B5-C4AB63FBC98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78522" y="3602038"/>
            <a:ext cx="9589478" cy="1655762"/>
          </a:xfrm>
        </p:spPr>
        <p:txBody>
          <a:bodyPr/>
          <a:lstStyle/>
          <a:p>
            <a:r>
              <a:rPr lang="uk-UA" dirty="0"/>
              <a:t>  </a:t>
            </a:r>
            <a:endParaRPr lang="x-none" dirty="0"/>
          </a:p>
        </p:txBody>
      </p:sp>
      <p:pic>
        <p:nvPicPr>
          <p:cNvPr id="8" name="Рисунок 7" descr="Изображение выглядит как цветок, растение, букет&#10;&#10;Описание создано с очень высокой степенью достоверности">
            <a:extLst>
              <a:ext uri="{FF2B5EF4-FFF2-40B4-BE49-F238E27FC236}">
                <a16:creationId xmlns:a16="http://schemas.microsoft.com/office/drawing/2014/main" id="{BBFEA07F-1A25-43D5-995F-1EF72D11B6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5655212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25140568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91C78F0E-2710-4911-A4D5-C22DEC2F82A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47994" y="4149725"/>
            <a:ext cx="8791575" cy="2387600"/>
          </a:xfrm>
          <a:ln>
            <a:noFill/>
          </a:ln>
        </p:spPr>
        <p:txBody>
          <a:bodyPr>
            <a:normAutofit/>
          </a:bodyPr>
          <a:lstStyle/>
          <a:p>
            <a:r>
              <a:rPr lang="en-US" sz="5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sucker</a:t>
            </a:r>
            <a:endParaRPr lang="x-none" sz="5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29C0E12-9895-43FA-93B5-C4AB63FBC98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78522" y="3602038"/>
            <a:ext cx="9589478" cy="1655762"/>
          </a:xfrm>
        </p:spPr>
        <p:txBody>
          <a:bodyPr/>
          <a:lstStyle/>
          <a:p>
            <a:r>
              <a:rPr lang="uk-UA" dirty="0"/>
              <a:t>  </a:t>
            </a:r>
            <a:endParaRPr lang="x-none" dirty="0"/>
          </a:p>
        </p:txBody>
      </p:sp>
      <p:pic>
        <p:nvPicPr>
          <p:cNvPr id="9" name="Рисунок 8" descr="Изображение выглядит как стена, внутренний&#10;&#10;Описание создано с очень высокой степенью достоверности">
            <a:extLst>
              <a:ext uri="{FF2B5EF4-FFF2-40B4-BE49-F238E27FC236}">
                <a16:creationId xmlns:a16="http://schemas.microsoft.com/office/drawing/2014/main" id="{32A21226-2FC9-4EF3-8D20-1B91C44A9A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683127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15483585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758F061-7C17-4DB2-A981-BE9BDF18C71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72752" y="1484467"/>
            <a:ext cx="3571624" cy="2387600"/>
          </a:xfrm>
        </p:spPr>
        <p:txBody>
          <a:bodyPr>
            <a:normAutofit/>
          </a:bodyPr>
          <a:lstStyle/>
          <a:p>
            <a:r>
              <a:rPr lang="en-US" sz="5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boots</a:t>
            </a:r>
            <a:endParaRPr lang="x-none" sz="5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29C0E12-9895-43FA-93B5-C4AB63FBC98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78522" y="3602038"/>
            <a:ext cx="9589478" cy="1655762"/>
          </a:xfrm>
        </p:spPr>
        <p:txBody>
          <a:bodyPr/>
          <a:lstStyle/>
          <a:p>
            <a:r>
              <a:rPr lang="uk-UA" dirty="0"/>
              <a:t>  </a:t>
            </a:r>
            <a:endParaRPr lang="x-none" dirty="0"/>
          </a:p>
        </p:txBody>
      </p:sp>
      <p:pic>
        <p:nvPicPr>
          <p:cNvPr id="8" name="Рисунок 7" descr="Изображение выглядит как одежда, обувь&#10;&#10;Описание создано с высокой степенью достоверности">
            <a:extLst>
              <a:ext uri="{FF2B5EF4-FFF2-40B4-BE49-F238E27FC236}">
                <a16:creationId xmlns:a16="http://schemas.microsoft.com/office/drawing/2014/main" id="{742365C9-DA48-4D4C-BF13-54D59FBCF0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572752" cy="6858000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429263217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B9F0934-CA2E-4D56-8299-F6A729BCA2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6059" y="0"/>
            <a:ext cx="7429499" cy="1478570"/>
          </a:xfrm>
        </p:spPr>
        <p:txBody>
          <a:bodyPr>
            <a:normAutofit/>
          </a:bodyPr>
          <a:lstStyle/>
          <a:p>
            <a:r>
              <a:rPr lang="en-US" sz="4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What is missing?</a:t>
            </a:r>
            <a:endParaRPr lang="x-none" sz="4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 descr="Изображение выглядит как стол, оружие&#10;&#10;Описание создано с высокой степенью достоверности">
            <a:extLst>
              <a:ext uri="{FF2B5EF4-FFF2-40B4-BE49-F238E27FC236}">
                <a16:creationId xmlns:a16="http://schemas.microsoft.com/office/drawing/2014/main" id="{72DBD92B-5196-4109-89CE-F06CAFC86C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884" y="1145129"/>
            <a:ext cx="2265218" cy="2044931"/>
          </a:xfrm>
          <a:prstGeom prst="rect">
            <a:avLst/>
          </a:prstGeom>
          <a:ln w="28575">
            <a:solidFill>
              <a:srgbClr val="FFFF00"/>
            </a:solidFill>
          </a:ln>
        </p:spPr>
      </p:pic>
      <p:pic>
        <p:nvPicPr>
          <p:cNvPr id="5" name="Рисунок 4" descr="Изображение выглядит как цветок, растение, букет&#10;&#10;Описание создано с очень высокой степенью достоверности">
            <a:extLst>
              <a:ext uri="{FF2B5EF4-FFF2-40B4-BE49-F238E27FC236}">
                <a16:creationId xmlns:a16="http://schemas.microsoft.com/office/drawing/2014/main" id="{05D59813-5117-4394-80EE-A803CEC83D2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7046" y="1478570"/>
            <a:ext cx="2264900" cy="2045091"/>
          </a:xfrm>
          <a:prstGeom prst="rect">
            <a:avLst/>
          </a:prstGeom>
          <a:ln w="28575">
            <a:solidFill>
              <a:srgbClr val="FFFF00"/>
            </a:solidFill>
          </a:ln>
        </p:spPr>
      </p:pic>
      <p:pic>
        <p:nvPicPr>
          <p:cNvPr id="6" name="Рисунок 5" descr="Изображение выглядит как одежда, обувь&#10;&#10;Описание создано с высокой степенью достоверности">
            <a:extLst>
              <a:ext uri="{FF2B5EF4-FFF2-40B4-BE49-F238E27FC236}">
                <a16:creationId xmlns:a16="http://schemas.microsoft.com/office/drawing/2014/main" id="{EF4586D0-5551-4AE9-827D-3953318E873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6389" y="3670051"/>
            <a:ext cx="2264899" cy="2042820"/>
          </a:xfrm>
          <a:prstGeom prst="rect">
            <a:avLst/>
          </a:prstGeom>
          <a:ln w="28575">
            <a:solidFill>
              <a:srgbClr val="FFFF00"/>
            </a:solidFill>
          </a:ln>
        </p:spPr>
      </p:pic>
      <p:pic>
        <p:nvPicPr>
          <p:cNvPr id="7" name="Рисунок 6" descr="Изображение выглядит как стена, внутренний&#10;&#10;Описание создано с очень высокой степенью достоверности">
            <a:extLst>
              <a:ext uri="{FF2B5EF4-FFF2-40B4-BE49-F238E27FC236}">
                <a16:creationId xmlns:a16="http://schemas.microsoft.com/office/drawing/2014/main" id="{7EDCC95F-160B-4EE3-A0F3-4F422B35919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3841" y="4122712"/>
            <a:ext cx="2264898" cy="2045091"/>
          </a:xfrm>
          <a:prstGeom prst="rect">
            <a:avLst/>
          </a:prstGeom>
          <a:ln w="28575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392908680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449322F-409F-4700-9736-87B650DB4C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97613" y="112081"/>
            <a:ext cx="6119134" cy="1478570"/>
          </a:xfrm>
        </p:spPr>
        <p:txBody>
          <a:bodyPr>
            <a:normAutofit/>
          </a:bodyPr>
          <a:lstStyle/>
          <a:p>
            <a:r>
              <a:rPr lang="en-US" sz="4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is missing?</a:t>
            </a:r>
            <a:endParaRPr lang="x-none" sz="4800" dirty="0"/>
          </a:p>
        </p:txBody>
      </p:sp>
      <p:pic>
        <p:nvPicPr>
          <p:cNvPr id="4" name="Объект 3" descr="Изображение выглядит как одежда&#10;&#10;Описание создано с высокой степенью достоверности">
            <a:extLst>
              <a:ext uri="{FF2B5EF4-FFF2-40B4-BE49-F238E27FC236}">
                <a16:creationId xmlns:a16="http://schemas.microsoft.com/office/drawing/2014/main" id="{476A6106-CAA0-4C69-9E2F-47724495685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7434" y="1384069"/>
            <a:ext cx="2265218" cy="2044931"/>
          </a:xfrm>
          <a:prstGeom prst="rect">
            <a:avLst/>
          </a:prstGeom>
          <a:ln w="28575">
            <a:solidFill>
              <a:srgbClr val="FFFF00"/>
            </a:solidFill>
          </a:ln>
        </p:spPr>
      </p:pic>
      <p:pic>
        <p:nvPicPr>
          <p:cNvPr id="5" name="Объект 3" descr="Изображение выглядит как стол, оружие&#10;&#10;Описание создано с высокой степенью достоверности">
            <a:extLst>
              <a:ext uri="{FF2B5EF4-FFF2-40B4-BE49-F238E27FC236}">
                <a16:creationId xmlns:a16="http://schemas.microsoft.com/office/drawing/2014/main" id="{511C36D2-F296-4AF2-A755-2B32934AFD6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8567" y="2017326"/>
            <a:ext cx="2265218" cy="2044931"/>
          </a:xfrm>
          <a:prstGeom prst="rect">
            <a:avLst/>
          </a:prstGeom>
          <a:ln w="28575">
            <a:solidFill>
              <a:srgbClr val="FFFF00"/>
            </a:solidFill>
          </a:ln>
        </p:spPr>
      </p:pic>
      <p:pic>
        <p:nvPicPr>
          <p:cNvPr id="6" name="Рисунок 5" descr="Изображение выглядит как цветок, растение, букет&#10;&#10;Описание создано с очень высокой степенью достоверности">
            <a:extLst>
              <a:ext uri="{FF2B5EF4-FFF2-40B4-BE49-F238E27FC236}">
                <a16:creationId xmlns:a16="http://schemas.microsoft.com/office/drawing/2014/main" id="{F35E12FD-689C-4F21-A661-5C0C3177115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1138" y="4062257"/>
            <a:ext cx="2264900" cy="2045091"/>
          </a:xfrm>
          <a:prstGeom prst="rect">
            <a:avLst/>
          </a:prstGeom>
          <a:ln w="28575">
            <a:solidFill>
              <a:srgbClr val="FFFF00"/>
            </a:solidFill>
          </a:ln>
        </p:spPr>
      </p:pic>
      <p:pic>
        <p:nvPicPr>
          <p:cNvPr id="7" name="Рисунок 6" descr="Изображение выглядит как стена, внутренний&#10;&#10;Описание создано с очень высокой степенью достоверности">
            <a:extLst>
              <a:ext uri="{FF2B5EF4-FFF2-40B4-BE49-F238E27FC236}">
                <a16:creationId xmlns:a16="http://schemas.microsoft.com/office/drawing/2014/main" id="{0B4A972F-FAF9-4300-84F9-6C3EB9E4F30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6383" y="4488932"/>
            <a:ext cx="2264898" cy="2045091"/>
          </a:xfrm>
          <a:prstGeom prst="rect">
            <a:avLst/>
          </a:prstGeom>
          <a:ln w="28575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200182009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2">
                <a:shade val="88000"/>
                <a:hueMod val="106000"/>
                <a:satMod val="140000"/>
                <a:lumMod val="54000"/>
              </a:schemeClr>
              <a:schemeClr val="bg2">
                <a:tint val="98000"/>
                <a:hueMod val="90000"/>
                <a:satMod val="150000"/>
                <a:lumMod val="160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" name="Picture 2" descr="Изображение выглядит как электроника&#10;&#10;Описание создано с высокой степенью достоверности">
            <a:extLst>
              <a:ext uri="{FF2B5EF4-FFF2-40B4-BE49-F238E27FC236}">
                <a16:creationId xmlns:a16="http://schemas.microsoft.com/office/drawing/2014/main" id="{6551C300-1D7A-46C3-9EF6-0EAC9B1E1F53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2" cy="6858001"/>
          </a:xfrm>
          <a:prstGeom prst="rect">
            <a:avLst/>
          </a:prstGeom>
          <a:noFill/>
          <a:extLst>
            <a:ext uri="{909E8E84-426E-40dd-AFC4-6F175D3DCCD1}">
              <a14:hiddenFill xmlns="" xmlns:p14="http://schemas.microsoft.com/office/powerpoint/2010/main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8" name="Group 77">
            <a:extLst>
              <a:ext uri="{FF2B5EF4-FFF2-40B4-BE49-F238E27FC236}">
                <a16:creationId xmlns:a16="http://schemas.microsoft.com/office/drawing/2014/main" id="{8EC1EDC6-1B42-4FCD-BC53-B1D05BFF2E3F}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0715" y="0"/>
            <a:ext cx="9040414" cy="6858001"/>
            <a:chOff x="-14288" y="0"/>
            <a:chExt cx="12053888" cy="6858001"/>
          </a:xfrm>
        </p:grpSpPr>
        <p:grpSp>
          <p:nvGrpSpPr>
            <p:cNvPr id="79" name="Group 78">
              <a:extLst>
                <a:ext uri="{FF2B5EF4-FFF2-40B4-BE49-F238E27FC236}">
                  <a16:creationId xmlns:a16="http://schemas.microsoft.com/office/drawing/2014/main" id="{633EFBCB-98A2-4F16-B3BB-BF9EC17846B7}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91" name="Rectangle 5">
                <a:extLst>
                  <a:ext uri="{FF2B5EF4-FFF2-40B4-BE49-F238E27FC236}">
                    <a16:creationId xmlns:a16="http://schemas.microsoft.com/office/drawing/2014/main" id="{B399E29C-9CF8-4BD1-8750-949BA21268EA}"/>
                  </a:ext>
                </a:extLst>
              </p:cNvPr>
              <p:cNvSpPr>
                <a:spLocks noChangeArrowhead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92" name="Freeform 6">
                <a:extLst>
                  <a:ext uri="{FF2B5EF4-FFF2-40B4-BE49-F238E27FC236}">
                    <a16:creationId xmlns:a16="http://schemas.microsoft.com/office/drawing/2014/main" id="{CB02DFF7-56DA-42B6-B49A-C8926B841ADD}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93" name="Freeform 7">
                <a:extLst>
                  <a:ext uri="{FF2B5EF4-FFF2-40B4-BE49-F238E27FC236}">
                    <a16:creationId xmlns:a16="http://schemas.microsoft.com/office/drawing/2014/main" id="{07F77B45-21CD-43DB-AD58-24F8145021BC}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94" name="Freeform 8">
                <a:extLst>
                  <a:ext uri="{FF2B5EF4-FFF2-40B4-BE49-F238E27FC236}">
                    <a16:creationId xmlns:a16="http://schemas.microsoft.com/office/drawing/2014/main" id="{F0151C40-12A4-4A09-A8B6-179A062EF649}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95" name="Freeform 9">
                <a:extLst>
                  <a:ext uri="{FF2B5EF4-FFF2-40B4-BE49-F238E27FC236}">
                    <a16:creationId xmlns:a16="http://schemas.microsoft.com/office/drawing/2014/main" id="{F0146EA7-EB82-410D-A6ED-7C10C525ADC4}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96" name="Freeform 10">
                <a:extLst>
                  <a:ext uri="{FF2B5EF4-FFF2-40B4-BE49-F238E27FC236}">
                    <a16:creationId xmlns:a16="http://schemas.microsoft.com/office/drawing/2014/main" id="{20DD5C02-0C86-4FA9-B82A-254EF58D376A}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97" name="Freeform 11">
                <a:extLst>
                  <a:ext uri="{FF2B5EF4-FFF2-40B4-BE49-F238E27FC236}">
                    <a16:creationId xmlns:a16="http://schemas.microsoft.com/office/drawing/2014/main" id="{19ED9FD5-1147-400A-8A32-82A74F7AD8F9}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98" name="Freeform 12">
                <a:extLst>
                  <a:ext uri="{FF2B5EF4-FFF2-40B4-BE49-F238E27FC236}">
                    <a16:creationId xmlns:a16="http://schemas.microsoft.com/office/drawing/2014/main" id="{E79E6A0D-4D79-4788-8769-B989488019F4}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99" name="Freeform 13">
                <a:extLst>
                  <a:ext uri="{FF2B5EF4-FFF2-40B4-BE49-F238E27FC236}">
                    <a16:creationId xmlns:a16="http://schemas.microsoft.com/office/drawing/2014/main" id="{A6F42038-BF59-409A-902B-AD7799149A22}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00" name="Freeform 14">
                <a:extLst>
                  <a:ext uri="{FF2B5EF4-FFF2-40B4-BE49-F238E27FC236}">
                    <a16:creationId xmlns:a16="http://schemas.microsoft.com/office/drawing/2014/main" id="{D8B0BD48-5982-4C95-A7C8-E0D230645382}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01" name="Freeform 15">
                <a:extLst>
                  <a:ext uri="{FF2B5EF4-FFF2-40B4-BE49-F238E27FC236}">
                    <a16:creationId xmlns:a16="http://schemas.microsoft.com/office/drawing/2014/main" id="{F6C539D3-C6BD-4FB0-AA91-5AF1BF14C5F5}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02" name="Line 16">
                <a:extLst>
                  <a:ext uri="{FF2B5EF4-FFF2-40B4-BE49-F238E27FC236}">
                    <a16:creationId xmlns:a16="http://schemas.microsoft.com/office/drawing/2014/main" id="{34F70AD6-B8F4-4F9D-8593-D4047107BD90}"/>
                  </a:ext>
                </a:extLst>
              </p:cNvPr>
              <p:cNvSpPr>
                <a:spLocks noChangeShapeType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103" name="Freeform 17">
                <a:extLst>
                  <a:ext uri="{FF2B5EF4-FFF2-40B4-BE49-F238E27FC236}">
                    <a16:creationId xmlns:a16="http://schemas.microsoft.com/office/drawing/2014/main" id="{51EAB0E0-5DE2-4906-80B0-211A6247897C}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04" name="Freeform 18">
                <a:extLst>
                  <a:ext uri="{FF2B5EF4-FFF2-40B4-BE49-F238E27FC236}">
                    <a16:creationId xmlns:a16="http://schemas.microsoft.com/office/drawing/2014/main" id="{38E8B65E-526B-458D-85A5-21C0A1A74FE3}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05" name="Freeform 19">
                <a:extLst>
                  <a:ext uri="{FF2B5EF4-FFF2-40B4-BE49-F238E27FC236}">
                    <a16:creationId xmlns:a16="http://schemas.microsoft.com/office/drawing/2014/main" id="{CCE331A2-5388-42F4-A175-69310C1BEF5B}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06" name="Freeform 20">
                <a:extLst>
                  <a:ext uri="{FF2B5EF4-FFF2-40B4-BE49-F238E27FC236}">
                    <a16:creationId xmlns:a16="http://schemas.microsoft.com/office/drawing/2014/main" id="{4E758D69-ACA2-4888-84BB-B05B1FAF2AE7}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07" name="Rectangle 21">
                <a:extLst>
                  <a:ext uri="{FF2B5EF4-FFF2-40B4-BE49-F238E27FC236}">
                    <a16:creationId xmlns:a16="http://schemas.microsoft.com/office/drawing/2014/main" id="{078AAA22-796B-4F0E-85DA-B8B0E81115A7}"/>
                  </a:ext>
                </a:extLst>
              </p:cNvPr>
              <p:cNvSpPr>
                <a:spLocks noChangeArrowhead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108" name="Freeform 22">
                <a:extLst>
                  <a:ext uri="{FF2B5EF4-FFF2-40B4-BE49-F238E27FC236}">
                    <a16:creationId xmlns:a16="http://schemas.microsoft.com/office/drawing/2014/main" id="{D1254A9A-3E31-4A25-9A91-F9BC6CF6A358}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09" name="Freeform 23">
                <a:extLst>
                  <a:ext uri="{FF2B5EF4-FFF2-40B4-BE49-F238E27FC236}">
                    <a16:creationId xmlns:a16="http://schemas.microsoft.com/office/drawing/2014/main" id="{18CADB3C-936C-476A-A261-28DD5ABA734A}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10" name="Freeform 24">
                <a:extLst>
                  <a:ext uri="{FF2B5EF4-FFF2-40B4-BE49-F238E27FC236}">
                    <a16:creationId xmlns:a16="http://schemas.microsoft.com/office/drawing/2014/main" id="{771961D1-28D7-4CC1-A720-2933E8B9135C}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11" name="Freeform 25">
                <a:extLst>
                  <a:ext uri="{FF2B5EF4-FFF2-40B4-BE49-F238E27FC236}">
                    <a16:creationId xmlns:a16="http://schemas.microsoft.com/office/drawing/2014/main" id="{E7B8B616-B89E-4A1C-98DE-13B8B9394778}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12" name="Freeform 26">
                <a:extLst>
                  <a:ext uri="{FF2B5EF4-FFF2-40B4-BE49-F238E27FC236}">
                    <a16:creationId xmlns:a16="http://schemas.microsoft.com/office/drawing/2014/main" id="{5D6CC1A1-D003-44BA-87E4-B3A7F3D30045}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13" name="Freeform 27">
                <a:extLst>
                  <a:ext uri="{FF2B5EF4-FFF2-40B4-BE49-F238E27FC236}">
                    <a16:creationId xmlns:a16="http://schemas.microsoft.com/office/drawing/2014/main" id="{FF32749B-B34C-4FCB-A33A-0478844A93A9}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14" name="Freeform 28">
                <a:extLst>
                  <a:ext uri="{FF2B5EF4-FFF2-40B4-BE49-F238E27FC236}">
                    <a16:creationId xmlns:a16="http://schemas.microsoft.com/office/drawing/2014/main" id="{4455F261-AC57-4085-8989-4DBED747F150}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15" name="Freeform 29">
                <a:extLst>
                  <a:ext uri="{FF2B5EF4-FFF2-40B4-BE49-F238E27FC236}">
                    <a16:creationId xmlns:a16="http://schemas.microsoft.com/office/drawing/2014/main" id="{57CEA90D-DB58-4EC0-A55C-15FAF59E046D}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16" name="Freeform 30">
                <a:extLst>
                  <a:ext uri="{FF2B5EF4-FFF2-40B4-BE49-F238E27FC236}">
                    <a16:creationId xmlns:a16="http://schemas.microsoft.com/office/drawing/2014/main" id="{66BBB005-2E38-496A-A46C-FD2B0605C16B}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17" name="Freeform 31">
                <a:extLst>
                  <a:ext uri="{FF2B5EF4-FFF2-40B4-BE49-F238E27FC236}">
                    <a16:creationId xmlns:a16="http://schemas.microsoft.com/office/drawing/2014/main" id="{E1A7618C-DE9D-401A-AD7A-784F19DA8560}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80" name="Group 79">
              <a:extLst>
                <a:ext uri="{FF2B5EF4-FFF2-40B4-BE49-F238E27FC236}">
                  <a16:creationId xmlns:a16="http://schemas.microsoft.com/office/drawing/2014/main" id="{5E441C57-A0CF-4D49-9609-55CB4646BD6A}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81" name="Freeform 32">
                <a:extLst>
                  <a:ext uri="{FF2B5EF4-FFF2-40B4-BE49-F238E27FC236}">
                    <a16:creationId xmlns:a16="http://schemas.microsoft.com/office/drawing/2014/main" id="{2D3240AD-75B9-452B-9967-D05B40DE5FBA}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82" name="Freeform 33">
                <a:extLst>
                  <a:ext uri="{FF2B5EF4-FFF2-40B4-BE49-F238E27FC236}">
                    <a16:creationId xmlns:a16="http://schemas.microsoft.com/office/drawing/2014/main" id="{6A557EE5-4777-4655-A433-05006D84104D}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83" name="Freeform 34">
                <a:extLst>
                  <a:ext uri="{FF2B5EF4-FFF2-40B4-BE49-F238E27FC236}">
                    <a16:creationId xmlns:a16="http://schemas.microsoft.com/office/drawing/2014/main" id="{6B721B6E-8FF2-470B-A180-C594E82718ED}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84" name="Freeform 35">
                <a:extLst>
                  <a:ext uri="{FF2B5EF4-FFF2-40B4-BE49-F238E27FC236}">
                    <a16:creationId xmlns:a16="http://schemas.microsoft.com/office/drawing/2014/main" id="{23E045A6-2D54-488D-B5F0-688518430889}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85" name="Freeform 36">
                <a:extLst>
                  <a:ext uri="{FF2B5EF4-FFF2-40B4-BE49-F238E27FC236}">
                    <a16:creationId xmlns:a16="http://schemas.microsoft.com/office/drawing/2014/main" id="{2A4F07ED-57C7-4FF7-ABF8-793FC03A2470}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86" name="Freeform 37">
                <a:extLst>
                  <a:ext uri="{FF2B5EF4-FFF2-40B4-BE49-F238E27FC236}">
                    <a16:creationId xmlns:a16="http://schemas.microsoft.com/office/drawing/2014/main" id="{8829D0E6-D04F-4297-A784-6837F13ECABA}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87" name="Freeform 38">
                <a:extLst>
                  <a:ext uri="{FF2B5EF4-FFF2-40B4-BE49-F238E27FC236}">
                    <a16:creationId xmlns:a16="http://schemas.microsoft.com/office/drawing/2014/main" id="{9477D3D3-AA00-446F-B05D-EBBA25D3C98D}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88" name="Freeform 39">
                <a:extLst>
                  <a:ext uri="{FF2B5EF4-FFF2-40B4-BE49-F238E27FC236}">
                    <a16:creationId xmlns:a16="http://schemas.microsoft.com/office/drawing/2014/main" id="{5AC450AD-A350-42FA-B7EA-103D4416B467}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89" name="Freeform 40">
                <a:extLst>
                  <a:ext uri="{FF2B5EF4-FFF2-40B4-BE49-F238E27FC236}">
                    <a16:creationId xmlns:a16="http://schemas.microsoft.com/office/drawing/2014/main" id="{A10F783A-EC27-47BE-A21D-3531A036FA6F}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90" name="Rectangle 41">
                <a:extLst>
                  <a:ext uri="{FF2B5EF4-FFF2-40B4-BE49-F238E27FC236}">
                    <a16:creationId xmlns:a16="http://schemas.microsoft.com/office/drawing/2014/main" id="{A2CBE444-D00C-4C80-9F29-42A250C500B8}"/>
                  </a:ext>
                </a:extLst>
              </p:cNvPr>
              <p:cNvSpPr>
                <a:spLocks noChangeArrowhead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pic>
        <p:nvPicPr>
          <p:cNvPr id="8" name="Объект 4" descr="Изображение выглядит как вода, дерево, небо, природа&#10;&#10;Описание создано с очень высокой степенью достоверности">
            <a:extLst>
              <a:ext uri="{FF2B5EF4-FFF2-40B4-BE49-F238E27FC236}">
                <a16:creationId xmlns:a16="http://schemas.microsoft.com/office/drawing/2014/main" id="{ED07B09C-1B1F-470F-AB98-BD879278BE8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44" r="3723"/>
          <a:stretch/>
        </p:blipFill>
        <p:spPr>
          <a:xfrm>
            <a:off x="20" y="10"/>
            <a:ext cx="9143980" cy="6857990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270913022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12719B8-ED0F-422F-A2BE-96EB6BE2854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13" b="13401"/>
          <a:stretch/>
        </p:blipFill>
        <p:spPr>
          <a:xfrm>
            <a:off x="-154746" y="0"/>
            <a:ext cx="970670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186913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A0A83EF-D46A-4D8F-AD0C-7B885E76F8C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274"/>
          <a:stretch/>
        </p:blipFill>
        <p:spPr>
          <a:xfrm>
            <a:off x="-393895" y="0"/>
            <a:ext cx="9636370" cy="6858000"/>
          </a:xfrm>
          <a:prstGeom prst="rect">
            <a:avLst/>
          </a:prstGeom>
          <a:ln w="38100">
            <a:noFill/>
          </a:ln>
        </p:spPr>
      </p:pic>
    </p:spTree>
    <p:extLst>
      <p:ext uri="{BB962C8B-B14F-4D97-AF65-F5344CB8AC3E}">
        <p14:creationId xmlns:p14="http://schemas.microsoft.com/office/powerpoint/2010/main" val="353174892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Изображение выглядит как цветок, растение, букет&#10;&#10;Описание создано с очень высокой степенью достоверности">
            <a:extLst>
              <a:ext uri="{FF2B5EF4-FFF2-40B4-BE49-F238E27FC236}">
                <a16:creationId xmlns:a16="http://schemas.microsoft.com/office/drawing/2014/main" id="{ABBFD249-7077-4651-A78C-0759B3A2CBD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909" b="19191"/>
          <a:stretch/>
        </p:blipFill>
        <p:spPr>
          <a:xfrm>
            <a:off x="-211015" y="0"/>
            <a:ext cx="952382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713752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251B474-C16F-44FB-9AD8-E52D0C933FF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160" b="21701"/>
          <a:stretch/>
        </p:blipFill>
        <p:spPr>
          <a:xfrm>
            <a:off x="-281354" y="0"/>
            <a:ext cx="979111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444513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D17F819-20B1-40AA-BA9B-E8DDEDB377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033979" y="-1287196"/>
            <a:ext cx="7371472" cy="9439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297865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2">
                <a:shade val="88000"/>
                <a:hueMod val="106000"/>
                <a:satMod val="140000"/>
                <a:lumMod val="54000"/>
              </a:schemeClr>
              <a:schemeClr val="bg2">
                <a:tint val="98000"/>
                <a:hueMod val="90000"/>
                <a:satMod val="150000"/>
                <a:lumMod val="160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Изображение выглядит как трава, внешний, небо, гора&#10;&#10;Описание создано с очень высокой степенью достоверности">
            <a:extLst>
              <a:ext uri="{FF2B5EF4-FFF2-40B4-BE49-F238E27FC236}">
                <a16:creationId xmlns:a16="http://schemas.microsoft.com/office/drawing/2014/main" id="{38EDD339-EFE1-4294-B119-3348142AB30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09" r="2890" b="-1"/>
          <a:stretch/>
        </p:blipFill>
        <p:spPr>
          <a:xfrm>
            <a:off x="20" y="10"/>
            <a:ext cx="9143980" cy="6857990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192252677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D744B0F-51D3-4E69-9EED-4E2A708D361E}"/>
              </a:ext>
            </a:extLst>
          </p:cNvPr>
          <p:cNvSpPr txBox="1"/>
          <p:nvPr/>
        </p:nvSpPr>
        <p:spPr>
          <a:xfrm>
            <a:off x="551989" y="0"/>
            <a:ext cx="451238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Мама вишила мені</a:t>
            </a:r>
          </a:p>
          <a:p>
            <a:r>
              <a:rPr lang="uk-UA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Квітами сорочку.</a:t>
            </a:r>
          </a:p>
          <a:p>
            <a:r>
              <a:rPr lang="uk-UA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Квіти гарні, весняні:</a:t>
            </a:r>
          </a:p>
          <a:p>
            <a:r>
              <a:rPr lang="uk-UA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-На вдягай, синочку!</a:t>
            </a:r>
          </a:p>
          <a:p>
            <a:endParaRPr lang="uk-UA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k-UA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k-UA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 descr="Изображение выглядит как одежда&#10;&#10;Описание создано с высокой степенью достоверности">
            <a:extLst>
              <a:ext uri="{FF2B5EF4-FFF2-40B4-BE49-F238E27FC236}">
                <a16:creationId xmlns:a16="http://schemas.microsoft.com/office/drawing/2014/main" id="{C129210C-10E2-492E-8452-0BF3DCF960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1333" y="2335238"/>
            <a:ext cx="5487965" cy="4522762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355404021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Изображение выглядит как цветок, растение, букет&#10;&#10;Описание создано с очень высокой степенью достоверности">
            <a:extLst>
              <a:ext uri="{FF2B5EF4-FFF2-40B4-BE49-F238E27FC236}">
                <a16:creationId xmlns:a16="http://schemas.microsoft.com/office/drawing/2014/main" id="{76CE07C9-A8B2-4D07-AFB3-93B39AD5F5B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2405574"/>
            <a:ext cx="5162843" cy="4452426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87A17DF-DD4B-4052-B80B-3D4071D012A2}"/>
              </a:ext>
            </a:extLst>
          </p:cNvPr>
          <p:cNvSpPr txBox="1"/>
          <p:nvPr/>
        </p:nvSpPr>
        <p:spPr>
          <a:xfrm>
            <a:off x="432749" y="0"/>
            <a:ext cx="7951596" cy="30162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Ой цвіте на Україні красне літо,</a:t>
            </a:r>
          </a:p>
          <a:p>
            <a:r>
              <a:rPr lang="uk-UA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Ой збирають чорнобриві в гаю квіти,</a:t>
            </a:r>
          </a:p>
          <a:p>
            <a:r>
              <a:rPr lang="uk-UA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В’яжуть стрічку й квіточку в стіжок,</a:t>
            </a:r>
          </a:p>
          <a:p>
            <a:r>
              <a:rPr lang="uk-UA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Щоб до танцю вбратись в оберіг - …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..</a:t>
            </a:r>
            <a:endParaRPr lang="uk-UA" sz="3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x-none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x-none" dirty="0"/>
          </a:p>
        </p:txBody>
      </p:sp>
    </p:spTree>
    <p:extLst>
      <p:ext uri="{BB962C8B-B14F-4D97-AF65-F5344CB8AC3E}">
        <p14:creationId xmlns:p14="http://schemas.microsoft.com/office/powerpoint/2010/main" val="57358493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Изображение выглядит как стол, оружие&#10;&#10;Описание создано с высокой степенью достоверности">
            <a:extLst>
              <a:ext uri="{FF2B5EF4-FFF2-40B4-BE49-F238E27FC236}">
                <a16:creationId xmlns:a16="http://schemas.microsoft.com/office/drawing/2014/main" id="{34C61F6D-C3B9-4227-AE22-6CA269C05A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7939" y="2335237"/>
            <a:ext cx="5242560" cy="4353951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239463A0-C2D5-49F8-B285-6E2A75E17A8A}"/>
              </a:ext>
            </a:extLst>
          </p:cNvPr>
          <p:cNvSpPr/>
          <p:nvPr/>
        </p:nvSpPr>
        <p:spPr>
          <a:xfrm>
            <a:off x="393895" y="419129"/>
            <a:ext cx="905959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розміром, як у Котигорошка голова</a:t>
            </a:r>
          </a:p>
          <a:p>
            <a:r>
              <a:rPr lang="uk-UA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бою відважно маше ……….</a:t>
            </a:r>
          </a:p>
        </p:txBody>
      </p:sp>
    </p:spTree>
    <p:extLst>
      <p:ext uri="{BB962C8B-B14F-4D97-AF65-F5344CB8AC3E}">
        <p14:creationId xmlns:p14="http://schemas.microsoft.com/office/powerpoint/2010/main" val="356563691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B52C908-05ED-4BBA-B031-5395EFA42228}"/>
              </a:ext>
            </a:extLst>
          </p:cNvPr>
          <p:cNvSpPr txBox="1"/>
          <p:nvPr/>
        </p:nvSpPr>
        <p:spPr>
          <a:xfrm>
            <a:off x="309490" y="246967"/>
            <a:ext cx="6360159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Ні краватка, ані кожушок,</a:t>
            </a:r>
          </a:p>
          <a:p>
            <a:r>
              <a:rPr lang="uk-UA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Ні комірець, ні фартушок.</a:t>
            </a:r>
          </a:p>
          <a:p>
            <a:r>
              <a:rPr lang="uk-UA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Талію обіймає та кличе у танок</a:t>
            </a:r>
          </a:p>
          <a:p>
            <a:r>
              <a:rPr lang="uk-UA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Наш український …………….</a:t>
            </a:r>
          </a:p>
          <a:p>
            <a:endParaRPr lang="uk-UA" sz="4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k-UA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x-none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 descr="Изображение выглядит как стена, внутренний&#10;&#10;Описание создано с очень высокой степенью достоверности">
            <a:extLst>
              <a:ext uri="{FF2B5EF4-FFF2-40B4-BE49-F238E27FC236}">
                <a16:creationId xmlns:a16="http://schemas.microsoft.com/office/drawing/2014/main" id="{1F0004EA-F7F6-49F2-AE71-161FBCFC246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0103" y="2743200"/>
            <a:ext cx="5164407" cy="4114800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217896026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Изображение выглядит как одежда, обувь&#10;&#10;Описание создано с высокой степенью достоверности">
            <a:extLst>
              <a:ext uri="{FF2B5EF4-FFF2-40B4-BE49-F238E27FC236}">
                <a16:creationId xmlns:a16="http://schemas.microsoft.com/office/drawing/2014/main" id="{B7269792-6A04-4572-B3D6-430D1A6882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5563" y="1252025"/>
            <a:ext cx="4820529" cy="5414499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EFE280FA-1097-43D8-895E-E4D70598627B}"/>
              </a:ext>
            </a:extLst>
          </p:cNvPr>
          <p:cNvSpPr/>
          <p:nvPr/>
        </p:nvSpPr>
        <p:spPr>
          <a:xfrm>
            <a:off x="1017563" y="0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uk-UA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Одяг ми для ваших ніг, </a:t>
            </a:r>
          </a:p>
          <a:p>
            <a:r>
              <a:rPr lang="uk-UA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 ними ми і в дощ, і сніг.</a:t>
            </a:r>
            <a:endParaRPr lang="x-none" sz="3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141060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2">
                <a:shade val="88000"/>
                <a:hueMod val="106000"/>
                <a:satMod val="140000"/>
                <a:lumMod val="54000"/>
              </a:schemeClr>
              <a:schemeClr val="bg2">
                <a:tint val="98000"/>
                <a:hueMod val="90000"/>
                <a:satMod val="150000"/>
                <a:lumMod val="160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Изображение выглядит как цветок, растение, внешний, маргаритка&#10;&#10;Описание создано с очень высокой степенью достоверности">
            <a:extLst>
              <a:ext uri="{FF2B5EF4-FFF2-40B4-BE49-F238E27FC236}">
                <a16:creationId xmlns:a16="http://schemas.microsoft.com/office/drawing/2014/main" id="{DDD22A06-53E9-4985-A414-C81B36CBB1C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0"/>
            <a:ext cx="9143980" cy="6857990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272355611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56D8D7A-19E1-43A5-802B-21E4C3037593}"/>
              </a:ext>
            </a:extLst>
          </p:cNvPr>
          <p:cNvSpPr txBox="1"/>
          <p:nvPr/>
        </p:nvSpPr>
        <p:spPr>
          <a:xfrm>
            <a:off x="2560872" y="393896"/>
            <a:ext cx="402225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Вдягни ляльку</a:t>
            </a:r>
            <a:endParaRPr lang="x-none" sz="4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ADFCCB4-8929-4D31-9FA4-8C0A495E1BD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892" y="1448972"/>
            <a:ext cx="3839415" cy="5015132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D3D8003-4615-47EC-A8FA-AAE27731935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3692" y="1448972"/>
            <a:ext cx="3839415" cy="5015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2481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Изображение выглядит как цветок, растение, букет&#10;&#10;Описание создано с очень высокой степенью достоверности">
            <a:extLst>
              <a:ext uri="{FF2B5EF4-FFF2-40B4-BE49-F238E27FC236}">
                <a16:creationId xmlns:a16="http://schemas.microsoft.com/office/drawing/2014/main" id="{D7B61E66-A23A-42EB-B5A5-BEBAB60C754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2513" y="103516"/>
            <a:ext cx="2630659" cy="2259856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B558A0B-50F4-44D7-8AD8-ACDF8A385A72}"/>
              </a:ext>
            </a:extLst>
          </p:cNvPr>
          <p:cNvPicPr/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3691" y="471797"/>
            <a:ext cx="1788302" cy="1298209"/>
          </a:xfrm>
          <a:prstGeom prst="rect">
            <a:avLst/>
          </a:prstGeom>
        </p:spPr>
      </p:pic>
      <p:pic>
        <p:nvPicPr>
          <p:cNvPr id="5" name="Рисунок 4" descr="Изображение выглядит как игрушка&#10;&#10;Описание создано автоматически">
            <a:extLst>
              <a:ext uri="{FF2B5EF4-FFF2-40B4-BE49-F238E27FC236}">
                <a16:creationId xmlns:a16="http://schemas.microsoft.com/office/drawing/2014/main" id="{7086BF65-5A54-4491-8B49-582E6222B3B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7280" y="2525151"/>
            <a:ext cx="6956474" cy="4168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962593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онтур">
  <a:themeElements>
    <a:clrScheme name="Контур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Контур">
      <a:maj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онтур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754</TotalTime>
  <Words>219</Words>
  <Application>Microsoft Office PowerPoint</Application>
  <PresentationFormat>Экран (4:3)</PresentationFormat>
  <Paragraphs>57</Paragraphs>
  <Slides>36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36</vt:i4>
      </vt:variant>
    </vt:vector>
  </HeadingPairs>
  <TitlesOfParts>
    <vt:vector size="41" baseType="lpstr">
      <vt:lpstr>Arial</vt:lpstr>
      <vt:lpstr>Calibri</vt:lpstr>
      <vt:lpstr>Times New Roman</vt:lpstr>
      <vt:lpstr>Tw Cen MT</vt:lpstr>
      <vt:lpstr>Контур</vt:lpstr>
      <vt:lpstr>                       Майстер- Клас  ВЧИТЕЛІВ АНГЛІЙСЬКОЇ МОВИ     ПОЧАТКОВОЇ ШКОЛИ   Інтерактивне міні-заняття з англійської мови  “ казкова подорож     до країни англійської мови ”    </vt:lpstr>
      <vt:lpstr>      Предметні компетентності майстер-класу:       -введення та оволодіння новою лексикою;       -розвиток мотивації її вживання на основі        метода візуалізації через ігри та імітацію          у комунікативних ситуаціях.                                   Громадянська компетентність:         -робота в парах та групах, співпраця з            іншими на результат.             Здоров'язберігаючі компетентності:         -рухливі ігри (пантоміма),          -фізкультхвилинка.            Соціальна компетентність:         -усвідомлення важливості знань про           культуру України.   </vt:lpstr>
      <vt:lpstr>          Фонетична казка            Phonetic Fairy tale</vt:lpstr>
      <vt:lpstr>                Great Britain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        Bulova</vt:lpstr>
      <vt:lpstr>     vyshyvanka</vt:lpstr>
      <vt:lpstr>           wreath</vt:lpstr>
      <vt:lpstr>            sucker</vt:lpstr>
      <vt:lpstr>boots</vt:lpstr>
      <vt:lpstr>     What is missing?</vt:lpstr>
      <vt:lpstr>What is missing?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Майстер- КЛАС ВЧИТЕЛІВ  АНГЛІЙСКОЇ МОВИ ПОЧАТКОВОЇ ШКОЛИ</dc:title>
  <dc:creator>инга костюк</dc:creator>
  <cp:lastModifiedBy>инга костюк</cp:lastModifiedBy>
  <cp:revision>66</cp:revision>
  <dcterms:created xsi:type="dcterms:W3CDTF">2017-11-07T20:11:52Z</dcterms:created>
  <dcterms:modified xsi:type="dcterms:W3CDTF">2019-02-22T18:50:58Z</dcterms:modified>
</cp:coreProperties>
</file>