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1" autoAdjust="0"/>
    <p:restoredTop sz="94660"/>
  </p:normalViewPr>
  <p:slideViewPr>
    <p:cSldViewPr snapToGrid="0">
      <p:cViewPr varScale="1">
        <p:scale>
          <a:sx n="58" d="100"/>
          <a:sy n="58" d="100"/>
        </p:scale>
        <p:origin x="2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687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62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53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548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430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048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39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8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661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909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46313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899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1243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0050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347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424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130CA-7625-472B-A227-0022CAF9E063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F6D9276-CF72-4D67-9011-4FC8D12E6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9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  <p:sldLayoutId id="2147483802" r:id="rId13"/>
    <p:sldLayoutId id="2147483803" r:id="rId14"/>
    <p:sldLayoutId id="2147483804" r:id="rId15"/>
    <p:sldLayoutId id="21474838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1E5C1E4-2B68-582B-78E9-EE00C6BE5955}"/>
              </a:ext>
            </a:extLst>
          </p:cNvPr>
          <p:cNvSpPr txBox="1"/>
          <p:nvPr/>
        </p:nvSpPr>
        <p:spPr>
          <a:xfrm>
            <a:off x="2487562" y="1229032"/>
            <a:ext cx="781664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dirty="0"/>
              <a:t>ПОТЕНЦІАЛ МЕТАФОРИЧНИХ АСОЦІАТИВНИХ КАРТ </a:t>
            </a:r>
            <a:endParaRPr lang="en-US" sz="5400" dirty="0"/>
          </a:p>
          <a:p>
            <a:r>
              <a:rPr lang="ru-RU" sz="5400" dirty="0"/>
              <a:t>У ВИВЧЕННІ </a:t>
            </a:r>
            <a:endParaRPr lang="en-US" sz="5400" dirty="0"/>
          </a:p>
          <a:p>
            <a:r>
              <a:rPr lang="ru-RU" sz="5400" dirty="0"/>
              <a:t>АНГЛІЙСЬКОЇ МОВИ 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08482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261844-EE2A-1C12-ED8A-3AAE4D015A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7627" y="353962"/>
            <a:ext cx="9606986" cy="2644877"/>
          </a:xfrm>
        </p:spPr>
        <p:txBody>
          <a:bodyPr>
            <a:normAutofit/>
          </a:bodyPr>
          <a:lstStyle/>
          <a:p>
            <a:r>
              <a:rPr lang="uk-UA" sz="2400" dirty="0"/>
              <a:t>Важливість вивчення іноземних мов в сучасному світі переоцінити важко. З іноземними мовами, ми так чи інакше перетинаємось все своє життя. Знання іноземних мов розширює можливості навчання та роботи, дає змогу вчитися в університетах за кордоном та брати участь у міжнародних </a:t>
            </a:r>
            <a:r>
              <a:rPr lang="uk-UA" sz="2400" dirty="0" err="1"/>
              <a:t>проєктах</a:t>
            </a:r>
            <a:r>
              <a:rPr lang="uk-UA" sz="2400" dirty="0"/>
              <a:t>.</a:t>
            </a:r>
            <a:endParaRPr lang="en-US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53F41A6-73E0-C658-0FBE-926C42827F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7627" y="3087329"/>
            <a:ext cx="9606986" cy="2816333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2400" dirty="0"/>
              <a:t>Упродовж грудня 2022 – січня 2023 року КМІС проводив всеукраїнське соціологічне дослідження на замовлення </a:t>
            </a:r>
            <a:r>
              <a:rPr lang="uk-UA" sz="2400" dirty="0" err="1"/>
              <a:t>проєкту</a:t>
            </a:r>
            <a:r>
              <a:rPr lang="uk-UA" sz="2400" dirty="0"/>
              <a:t> </a:t>
            </a:r>
            <a:r>
              <a:rPr lang="en-US" sz="2400" dirty="0"/>
              <a:t>USAID «</a:t>
            </a:r>
            <a:r>
              <a:rPr lang="uk-UA" sz="2400" dirty="0"/>
              <a:t>Трансформація комунікацій.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2400" dirty="0"/>
              <a:t> Дослідження проводилось на запит Міністерства цифрової трансформації України за кошти надані американськими платниками податків через Агенцію з міжнародного розвитку </a:t>
            </a:r>
            <a:r>
              <a:rPr lang="en-US" sz="2400" dirty="0"/>
              <a:t>USAID [3.]</a:t>
            </a:r>
          </a:p>
        </p:txBody>
      </p:sp>
    </p:spTree>
    <p:extLst>
      <p:ext uri="{BB962C8B-B14F-4D97-AF65-F5344CB8AC3E}">
        <p14:creationId xmlns:p14="http://schemas.microsoft.com/office/powerpoint/2010/main" val="2642393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79ED67-36F0-7A9F-8525-425C371B7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9471" y="624110"/>
            <a:ext cx="9566787" cy="673748"/>
          </a:xfrm>
        </p:spPr>
        <p:txBody>
          <a:bodyPr>
            <a:normAutofit/>
          </a:bodyPr>
          <a:lstStyle/>
          <a:p>
            <a:r>
              <a:rPr lang="ru-RU" dirty="0"/>
              <a:t>В </a:t>
            </a:r>
            <a:r>
              <a:rPr lang="ru-RU" dirty="0" err="1"/>
              <a:t>результаті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виявлено</a:t>
            </a:r>
            <a:r>
              <a:rPr lang="ru-RU" dirty="0"/>
              <a:t>:</a:t>
            </a:r>
            <a:endParaRPr lang="en-US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7132A95A-56D3-9744-584B-0758799EBF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7625" y="1372287"/>
            <a:ext cx="4709651" cy="248848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DF56C25-8BBB-DC28-684D-B769D30174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1910" y="1372287"/>
            <a:ext cx="4119716" cy="24884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F206678-0F12-90F9-13FE-D87DC9C8E28A}"/>
              </a:ext>
            </a:extLst>
          </p:cNvPr>
          <p:cNvSpPr txBox="1"/>
          <p:nvPr/>
        </p:nvSpPr>
        <p:spPr>
          <a:xfrm>
            <a:off x="1897626" y="4050890"/>
            <a:ext cx="9144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Англійська є мовою міжнародного спілкування. </a:t>
            </a:r>
            <a:endParaRPr lang="en-US" sz="2400" dirty="0"/>
          </a:p>
          <a:p>
            <a:r>
              <a:rPr lang="uk-UA" sz="2400" dirty="0"/>
              <a:t>Значна кількість навчальної та пізнавальної літератури доступна саме англійською мовою. </a:t>
            </a:r>
            <a:endParaRPr lang="en-US" sz="2400" dirty="0"/>
          </a:p>
          <a:p>
            <a:r>
              <a:rPr lang="uk-UA" sz="2400" dirty="0"/>
              <a:t>Багато компаній вимагають знання англійської мови від своїх працівників, оскільки це дає можливість ефективно спілкуватися з клієнтами та колегами з інших країн. </a:t>
            </a:r>
          </a:p>
        </p:txBody>
      </p:sp>
    </p:spTree>
    <p:extLst>
      <p:ext uri="{BB962C8B-B14F-4D97-AF65-F5344CB8AC3E}">
        <p14:creationId xmlns:p14="http://schemas.microsoft.com/office/powerpoint/2010/main" val="3883349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D93AC6-C841-1266-91C3-1D73DE03D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8633" y="624110"/>
            <a:ext cx="9665980" cy="1951942"/>
          </a:xfrm>
        </p:spPr>
        <p:txBody>
          <a:bodyPr>
            <a:noAutofit/>
          </a:bodyPr>
          <a:lstStyle/>
          <a:p>
            <a:r>
              <a:rPr lang="uk-UA" sz="3200" dirty="0"/>
              <a:t>Президент Володимир Зеленський пропонує Верховній Раді офіційно закріпити статус англійської мови як однієї з мов міжнародного спілкування в Україні.</a:t>
            </a:r>
            <a:endParaRPr lang="en-US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518F8F-C53A-71FA-7EEB-5F6A8BE0DC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1148" y="2821858"/>
            <a:ext cx="9813464" cy="3412032"/>
          </a:xfrm>
        </p:spPr>
        <p:txBody>
          <a:bodyPr>
            <a:noAutofit/>
          </a:bodyPr>
          <a:lstStyle/>
          <a:p>
            <a:r>
              <a:rPr lang="uk-UA" sz="2400" dirty="0"/>
              <a:t>Відповідний </a:t>
            </a:r>
            <a:r>
              <a:rPr lang="uk-UA" sz="2400" dirty="0" err="1"/>
              <a:t>законопроєкт</a:t>
            </a:r>
            <a:r>
              <a:rPr lang="uk-UA" sz="2400" dirty="0"/>
              <a:t> №9432 "Про застосування англійської мови в Україні" 28 червня зареєстрований у парламенті, передає Укрінформ [1.]</a:t>
            </a:r>
          </a:p>
          <a:p>
            <a:r>
              <a:rPr lang="uk-UA" sz="2400" dirty="0"/>
              <a:t>Так, </a:t>
            </a:r>
            <a:r>
              <a:rPr lang="uk-UA" sz="2400" dirty="0" err="1"/>
              <a:t>проєктом</a:t>
            </a:r>
            <a:r>
              <a:rPr lang="uk-UA" sz="2400" dirty="0"/>
              <a:t> закону передбачається офіційно закріпити статус англійської мови як однієї з мов міжнародного спілкування в Україні. </a:t>
            </a:r>
          </a:p>
          <a:p>
            <a:r>
              <a:rPr lang="uk-UA" sz="2400" dirty="0"/>
              <a:t>В Україні стартує національний </a:t>
            </a:r>
            <a:r>
              <a:rPr lang="uk-UA" sz="2400" dirty="0" err="1"/>
              <a:t>проєкт</a:t>
            </a:r>
            <a:r>
              <a:rPr lang="uk-UA" sz="2400" dirty="0"/>
              <a:t> з популяризації англійської мови: </a:t>
            </a:r>
            <a:r>
              <a:rPr lang="en-US" sz="2400" dirty="0"/>
              <a:t>Future Perfect.</a:t>
            </a:r>
          </a:p>
        </p:txBody>
      </p:sp>
    </p:spTree>
    <p:extLst>
      <p:ext uri="{BB962C8B-B14F-4D97-AF65-F5344CB8AC3E}">
        <p14:creationId xmlns:p14="http://schemas.microsoft.com/office/powerpoint/2010/main" val="3309639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55B2A3-5822-6421-4290-3B42AA7FF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297" y="624110"/>
            <a:ext cx="9646316" cy="1312845"/>
          </a:xfrm>
        </p:spPr>
        <p:txBody>
          <a:bodyPr>
            <a:normAutofit/>
          </a:bodyPr>
          <a:lstStyle/>
          <a:p>
            <a:r>
              <a:rPr lang="uk-UA" dirty="0" err="1"/>
              <a:t>Проєкт</a:t>
            </a:r>
            <a:r>
              <a:rPr lang="uk-UA" dirty="0"/>
              <a:t> </a:t>
            </a:r>
            <a:r>
              <a:rPr lang="en-US" dirty="0"/>
              <a:t>Future Perfect.</a:t>
            </a:r>
            <a:br>
              <a:rPr lang="en-US" dirty="0"/>
            </a:br>
            <a:r>
              <a:rPr lang="uk-UA" dirty="0"/>
              <a:t>Принцип </a:t>
            </a:r>
            <a:r>
              <a:rPr lang="en-US" dirty="0"/>
              <a:t>lifelong learning.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4852F7-EC63-D66B-A034-F870B5A7A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9639" y="2133600"/>
            <a:ext cx="9114503" cy="3777622"/>
          </a:xfrm>
        </p:spPr>
        <p:txBody>
          <a:bodyPr/>
          <a:lstStyle/>
          <a:p>
            <a:r>
              <a:rPr lang="uk-UA" sz="2400" dirty="0"/>
              <a:t>Мета </a:t>
            </a:r>
            <a:r>
              <a:rPr lang="uk-UA" sz="2400" dirty="0" err="1"/>
              <a:t>проєкту</a:t>
            </a:r>
            <a:r>
              <a:rPr lang="uk-UA" sz="2400" dirty="0"/>
              <a:t> </a:t>
            </a:r>
            <a:r>
              <a:rPr lang="en-US" sz="2400" dirty="0"/>
              <a:t>Future Perfect — </a:t>
            </a:r>
            <a:r>
              <a:rPr lang="uk-UA" sz="2400" dirty="0"/>
              <a:t>офіційно зробити англійську мовою міжнародного спілкування в Україні, відкрити кожному українцю нові можливості для професії та особистого розвитку, допомогти конкурувати на світовому ринку та отримувати високу зарплату [2.]</a:t>
            </a:r>
          </a:p>
          <a:p>
            <a:r>
              <a:rPr lang="uk-UA" sz="2400" dirty="0" err="1"/>
              <a:t>Мовна</a:t>
            </a:r>
            <a:r>
              <a:rPr lang="uk-UA" sz="2400" dirty="0"/>
              <a:t> програма втілюється за принципом </a:t>
            </a:r>
            <a:r>
              <a:rPr lang="en-US" sz="2400" dirty="0"/>
              <a:t>lifelong learning — </a:t>
            </a:r>
            <a:r>
              <a:rPr lang="uk-UA" sz="2400" dirty="0"/>
              <a:t>освіта протягом усього життя, що ставить нові завдання та виклики.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395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E29505-CC64-F574-920C-40E832C9D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297" y="624110"/>
            <a:ext cx="9646316" cy="703245"/>
          </a:xfrm>
        </p:spPr>
        <p:txBody>
          <a:bodyPr/>
          <a:lstStyle/>
          <a:p>
            <a:r>
              <a:rPr lang="en-US" dirty="0"/>
              <a:t>C</a:t>
            </a:r>
            <a:r>
              <a:rPr lang="uk-UA" dirty="0" err="1"/>
              <a:t>лухо</a:t>
            </a:r>
            <a:r>
              <a:rPr lang="uk-UA" dirty="0"/>
              <a:t>-мовленнєва пам’ять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4C5732-198F-D77D-F107-2172AEBA9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9805" y="1494503"/>
            <a:ext cx="9468037" cy="4416719"/>
          </a:xfrm>
        </p:spPr>
        <p:txBody>
          <a:bodyPr>
            <a:noAutofit/>
          </a:bodyPr>
          <a:lstStyle/>
          <a:p>
            <a:r>
              <a:rPr lang="uk-UA" sz="2400" dirty="0"/>
              <a:t>Розвиток нових стратегій, інноваційних педагогічних підходів, гнучкості, стає однією зі складових у формуванні мовленнєвих навичок, що певною мірою залежать від розвитку </a:t>
            </a:r>
            <a:r>
              <a:rPr lang="uk-UA" sz="2400" dirty="0" err="1"/>
              <a:t>слухо</a:t>
            </a:r>
            <a:r>
              <a:rPr lang="uk-UA" sz="2400" dirty="0"/>
              <a:t>-мовленнєвої пам’яті. </a:t>
            </a:r>
          </a:p>
          <a:p>
            <a:r>
              <a:rPr lang="uk-UA" sz="2400" dirty="0"/>
              <a:t>Під </a:t>
            </a:r>
            <a:r>
              <a:rPr lang="uk-UA" sz="2400" dirty="0" err="1"/>
              <a:t>слухо</a:t>
            </a:r>
            <a:r>
              <a:rPr lang="uk-UA" sz="2400" dirty="0"/>
              <a:t>-мовленнєвою пам’яттю розуміють –  гарне запам’ятовування і точне відтворення різноманітних звуків, слів, речень, віршів (лексичного матеріалу) [4.]</a:t>
            </a:r>
          </a:p>
          <a:p>
            <a:pPr marL="0" indent="0">
              <a:buNone/>
            </a:pPr>
            <a:r>
              <a:rPr lang="uk-UA" sz="2400" dirty="0"/>
              <a:t>Рівень розвитку мовлення і рівень </a:t>
            </a:r>
            <a:r>
              <a:rPr lang="uk-UA" sz="2400" dirty="0" err="1"/>
              <a:t>слухо</a:t>
            </a:r>
            <a:r>
              <a:rPr lang="uk-UA" sz="2400" dirty="0"/>
              <a:t>-мовленнєвої пам’яті пов’язані між собою процеси. 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uk-UA" sz="2400" dirty="0"/>
              <a:t>Ігрові вправи</a:t>
            </a:r>
            <a:r>
              <a:rPr lang="en-US" sz="2400" dirty="0"/>
              <a:t> </a:t>
            </a:r>
            <a:r>
              <a:rPr lang="uk-UA" sz="2400" dirty="0"/>
              <a:t>на розвиток </a:t>
            </a:r>
            <a:r>
              <a:rPr lang="uk-UA" sz="2400" dirty="0" err="1"/>
              <a:t>слухо</a:t>
            </a:r>
            <a:r>
              <a:rPr lang="uk-UA" sz="2400" dirty="0"/>
              <a:t> – </a:t>
            </a:r>
            <a:r>
              <a:rPr lang="uk-UA" sz="2400" dirty="0" err="1"/>
              <a:t>мовленевої</a:t>
            </a:r>
            <a:r>
              <a:rPr lang="uk-UA" sz="2400" dirty="0"/>
              <a:t>  </a:t>
            </a:r>
            <a:r>
              <a:rPr lang="uk-UA" sz="2400" dirty="0" err="1"/>
              <a:t>пам</a:t>
            </a:r>
            <a:r>
              <a:rPr lang="en-US" sz="2400" dirty="0"/>
              <a:t>’</a:t>
            </a:r>
            <a:r>
              <a:rPr lang="uk-UA" sz="2400" dirty="0"/>
              <a:t>яті </a:t>
            </a:r>
            <a:r>
              <a:rPr lang="uk-UA" sz="2400" dirty="0" err="1"/>
              <a:t>єфективні</a:t>
            </a:r>
            <a:r>
              <a:rPr lang="uk-UA" sz="2400" dirty="0"/>
              <a:t> у вивченні іноземних мов, зокрема англійської.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19955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8FB0EC-0ABD-88E9-2B67-8A2D4E49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627" y="624110"/>
            <a:ext cx="9606986" cy="1280890"/>
          </a:xfrm>
        </p:spPr>
        <p:txBody>
          <a:bodyPr>
            <a:normAutofit/>
          </a:bodyPr>
          <a:lstStyle/>
          <a:p>
            <a:r>
              <a:rPr lang="en-US" dirty="0"/>
              <a:t>Developing English Language Teaching Metaphorical Associative Cards (ELTMAC)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58C92B-37B0-F6A2-A7ED-00E8B6FBD8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5781" y="1905000"/>
            <a:ext cx="9498831" cy="40062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Richard J. Stockton – </a:t>
            </a:r>
            <a:r>
              <a:rPr lang="uk-UA" sz="2400" dirty="0"/>
              <a:t>автор сюжетної карткової гри під назвою </a:t>
            </a:r>
            <a:r>
              <a:rPr lang="en-US" sz="2400" dirty="0"/>
              <a:t>Developing English Language Teaching Metaphorical Associative Cards (ELTMAC) </a:t>
            </a:r>
            <a:r>
              <a:rPr lang="uk-UA" sz="2400" dirty="0"/>
              <a:t>для навчання англійської мови як іноземної.</a:t>
            </a:r>
          </a:p>
          <a:p>
            <a:pPr marL="0" indent="0">
              <a:buNone/>
            </a:pPr>
            <a:r>
              <a:rPr lang="en-US" sz="2400" dirty="0"/>
              <a:t>ELTMAC </a:t>
            </a:r>
            <a:r>
              <a:rPr lang="uk-UA" sz="2400" dirty="0"/>
              <a:t>поєднує в собі </a:t>
            </a:r>
          </a:p>
          <a:p>
            <a:r>
              <a:rPr lang="uk-UA" sz="2400" dirty="0"/>
              <a:t>Елементи гри</a:t>
            </a:r>
          </a:p>
          <a:p>
            <a:r>
              <a:rPr lang="en-US" sz="2400" dirty="0"/>
              <a:t>Metaphorical Associative Cards (</a:t>
            </a:r>
            <a:r>
              <a:rPr lang="uk-UA" sz="2400" dirty="0"/>
              <a:t>МАС)</a:t>
            </a:r>
            <a:r>
              <a:rPr lang="en-US" sz="2400" dirty="0"/>
              <a:t> </a:t>
            </a:r>
            <a:endParaRPr lang="uk-UA" sz="2400" dirty="0"/>
          </a:p>
          <a:p>
            <a:r>
              <a:rPr lang="en-US" sz="2400" dirty="0"/>
              <a:t>Storytelling</a:t>
            </a:r>
          </a:p>
        </p:txBody>
      </p:sp>
    </p:spTree>
    <p:extLst>
      <p:ext uri="{BB962C8B-B14F-4D97-AF65-F5344CB8AC3E}">
        <p14:creationId xmlns:p14="http://schemas.microsoft.com/office/powerpoint/2010/main" val="1493412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FDA9111-7C8E-EF47-E152-FEDE0EB5C7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9974" y="609599"/>
            <a:ext cx="9468465" cy="5830529"/>
          </a:xfrm>
        </p:spPr>
        <p:txBody>
          <a:bodyPr>
            <a:normAutofit fontScale="92500"/>
          </a:bodyPr>
          <a:lstStyle/>
          <a:p>
            <a:r>
              <a:rPr lang="uk-UA" sz="2400" dirty="0"/>
              <a:t>На сьогодні </a:t>
            </a:r>
            <a:r>
              <a:rPr lang="en-US" sz="2400" dirty="0"/>
              <a:t>Metaphorical Associative Cards (</a:t>
            </a:r>
            <a:r>
              <a:rPr lang="uk-UA" sz="2400" dirty="0"/>
              <a:t>МАС) мають широке застосування за межами психологічної практики. Психологічні механізми дії МАС пов'язані з такими явищами, як </a:t>
            </a:r>
            <a:r>
              <a:rPr lang="uk-UA" sz="2400" dirty="0" err="1"/>
              <a:t>проєкція</a:t>
            </a:r>
            <a:r>
              <a:rPr lang="uk-UA" sz="2400" dirty="0"/>
              <a:t>, ідентифікація, метафора, асоціація, та інші. </a:t>
            </a:r>
          </a:p>
          <a:p>
            <a:r>
              <a:rPr lang="uk-UA" sz="2400" dirty="0" err="1"/>
              <a:t>Сторітелінг</a:t>
            </a:r>
            <a:r>
              <a:rPr lang="uk-UA" sz="2400" dirty="0"/>
              <a:t> (у перекладі з англійської </a:t>
            </a:r>
            <a:r>
              <a:rPr lang="en-US" sz="2400" dirty="0"/>
              <a:t>story – </a:t>
            </a:r>
            <a:r>
              <a:rPr lang="uk-UA" sz="2400" dirty="0"/>
              <a:t>історія, а </a:t>
            </a:r>
            <a:r>
              <a:rPr lang="en-US" sz="2400" dirty="0"/>
              <a:t>telling – </a:t>
            </a:r>
            <a:r>
              <a:rPr lang="uk-UA" sz="2400" dirty="0"/>
              <a:t>розповідати; отже, </a:t>
            </a:r>
            <a:r>
              <a:rPr lang="uk-UA" sz="2400" dirty="0" err="1"/>
              <a:t>сторітелінг</a:t>
            </a:r>
            <a:r>
              <a:rPr lang="uk-UA" sz="2400" dirty="0"/>
              <a:t> – розповідь історій) – це мистецтво розповіді чия популярність почалась із зародженням міфів та епосу і набула нових рис та застосування сьогодні. </a:t>
            </a:r>
          </a:p>
          <a:p>
            <a:r>
              <a:rPr lang="en-US" sz="2400" dirty="0"/>
              <a:t>The Asian Storytelling Network </a:t>
            </a:r>
            <a:r>
              <a:rPr lang="uk-UA" sz="2400" dirty="0"/>
              <a:t>розробила серію уроків з </a:t>
            </a:r>
            <a:r>
              <a:rPr lang="en-US" sz="2400" dirty="0"/>
              <a:t>Metaphorical Associative Cards (</a:t>
            </a:r>
            <a:r>
              <a:rPr lang="uk-UA" sz="2400" dirty="0"/>
              <a:t>МАС)  або (</a:t>
            </a:r>
            <a:r>
              <a:rPr lang="en-US" sz="2400" dirty="0"/>
              <a:t>OH card) </a:t>
            </a:r>
            <a:r>
              <a:rPr lang="uk-UA" sz="2400" dirty="0"/>
              <a:t>та тренінги для вчителів, що включають семінари на теми «Художні та творчі сюжетні ігри з </a:t>
            </a:r>
            <a:r>
              <a:rPr lang="en-US" sz="2400" dirty="0"/>
              <a:t>OH card» </a:t>
            </a:r>
            <a:r>
              <a:rPr lang="uk-UA" sz="2400" dirty="0"/>
              <a:t>та «Творче розповідання історій за допомогою </a:t>
            </a:r>
            <a:r>
              <a:rPr lang="en-US" sz="2400" dirty="0"/>
              <a:t>OH card» (“Art and creative story games with OH cards” and “Creative story telling with OH cards”) [6.]</a:t>
            </a:r>
          </a:p>
        </p:txBody>
      </p:sp>
    </p:spTree>
    <p:extLst>
      <p:ext uri="{BB962C8B-B14F-4D97-AF65-F5344CB8AC3E}">
        <p14:creationId xmlns:p14="http://schemas.microsoft.com/office/powerpoint/2010/main" val="3768705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E7D56A-623D-14C3-4BF2-C55A08310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297" y="624110"/>
            <a:ext cx="9646315" cy="742574"/>
          </a:xfrm>
        </p:spPr>
        <p:txBody>
          <a:bodyPr/>
          <a:lstStyle/>
          <a:p>
            <a:r>
              <a:rPr lang="uk-UA" dirty="0"/>
              <a:t>Правила проведення </a:t>
            </a:r>
            <a:r>
              <a:rPr lang="en-US" dirty="0"/>
              <a:t>ELTMAC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8B3C4F-4804-D0F9-A76C-37412235A2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0981" y="1366684"/>
            <a:ext cx="9803631" cy="510294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sz="2400" dirty="0"/>
              <a:t>Правила проведення </a:t>
            </a:r>
            <a:r>
              <a:rPr lang="en-US" sz="2400" dirty="0"/>
              <a:t>ELTMAC Richard J. Stockton </a:t>
            </a:r>
            <a:r>
              <a:rPr lang="uk-UA" sz="2400" dirty="0"/>
              <a:t>розробив на основі  короткого посібника </a:t>
            </a:r>
            <a:r>
              <a:rPr lang="en-US" sz="2400" dirty="0"/>
              <a:t>OH Cards 2003 </a:t>
            </a:r>
            <a:r>
              <a:rPr lang="uk-UA" sz="2400" dirty="0"/>
              <a:t>року. </a:t>
            </a:r>
          </a:p>
          <a:p>
            <a:r>
              <a:rPr lang="uk-UA" sz="2400" dirty="0"/>
              <a:t>Гравці починають з того, що беруть по три карти з колоди обличчям вниз. Першим робить хід гравець з картою, опис зображення на якій починається з літери «А» або найближчою до букви «А».</a:t>
            </a:r>
          </a:p>
          <a:p>
            <a:r>
              <a:rPr lang="uk-UA" sz="2400" dirty="0"/>
              <a:t>Перший гравець кладе картку на ігрове поле “</a:t>
            </a:r>
            <a:r>
              <a:rPr lang="en-US" sz="2400" dirty="0"/>
              <a:t>setting s characters”  </a:t>
            </a:r>
            <a:r>
              <a:rPr lang="uk-UA" sz="2400" dirty="0"/>
              <a:t>і починає розповідь історії «</a:t>
            </a:r>
            <a:r>
              <a:rPr lang="en-US" sz="2400" dirty="0"/>
              <a:t>Once upon a time</a:t>
            </a:r>
            <a:r>
              <a:rPr lang="uk-UA" sz="2400" dirty="0"/>
              <a:t>..», надаючи передісторію, початкову ситуацію та опис персонажа. </a:t>
            </a:r>
          </a:p>
          <a:p>
            <a:r>
              <a:rPr lang="uk-UA" sz="2400" dirty="0"/>
              <a:t>В кінці ходу гравці беруть карту з колоди, тому завжди тримають в руках три карти. </a:t>
            </a:r>
          </a:p>
          <a:p>
            <a:r>
              <a:rPr lang="uk-UA" sz="2400" dirty="0"/>
              <a:t>Потім наступний гравець кладе карту, продовжуючи розповідати історію.</a:t>
            </a:r>
          </a:p>
          <a:p>
            <a:r>
              <a:rPr lang="uk-UA" sz="2400" dirty="0"/>
              <a:t> Гра триває до тих пір, поки плитки сюжетної ігрової дошки не будуть заповнені, і гравці не закінчать розповідати історію; </a:t>
            </a:r>
          </a:p>
          <a:p>
            <a:r>
              <a:rPr lang="uk-UA" sz="2400" dirty="0"/>
              <a:t>Перемога – це створення історії, що складається з трьох частин. </a:t>
            </a:r>
          </a:p>
          <a:p>
            <a:pPr marL="0" indent="0">
              <a:buNone/>
            </a:pPr>
            <a:endParaRPr lang="uk-UA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641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813A9E-7B43-F30B-9897-ABC32C6FE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2535" y="624110"/>
            <a:ext cx="6259413" cy="673748"/>
          </a:xfrm>
        </p:spPr>
        <p:txBody>
          <a:bodyPr/>
          <a:lstStyle/>
          <a:p>
            <a:r>
              <a:rPr lang="uk-UA" dirty="0"/>
              <a:t>Ігрова дошка </a:t>
            </a:r>
            <a:r>
              <a:rPr lang="en-US" dirty="0"/>
              <a:t>ELTMAC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100106A3-1B39-41D6-3A9B-EC6F7DF720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3876" y="1297858"/>
            <a:ext cx="5311717" cy="18558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5C76C15-537A-A413-FF34-82DF20B36E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777" y="1297858"/>
            <a:ext cx="4231835" cy="117036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C24107E-BBEE-EEE7-E5ED-882CB8E7C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2777" y="2589645"/>
            <a:ext cx="4231835" cy="114061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06445FA-D6C3-2A75-BABE-BA509F0B02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2777" y="3851677"/>
            <a:ext cx="4231835" cy="114061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B597724-560F-14FA-CA9C-8BDF4BE40914}"/>
              </a:ext>
            </a:extLst>
          </p:cNvPr>
          <p:cNvSpPr txBox="1"/>
          <p:nvPr/>
        </p:nvSpPr>
        <p:spPr>
          <a:xfrm>
            <a:off x="1681316" y="3429000"/>
            <a:ext cx="559146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Приклад заповнення ігрової дошки </a:t>
            </a:r>
            <a:r>
              <a:rPr lang="en-US" sz="2400" dirty="0"/>
              <a:t>ELTMAC </a:t>
            </a:r>
            <a:r>
              <a:rPr lang="uk-UA" sz="2400" dirty="0"/>
              <a:t>з використанням </a:t>
            </a:r>
            <a:r>
              <a:rPr lang="en-US" sz="2400" dirty="0"/>
              <a:t>Metaphorical Associative Cards SAGA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FEA071-48FB-4067-F3D3-CCA9AC736991}"/>
              </a:ext>
            </a:extLst>
          </p:cNvPr>
          <p:cNvSpPr txBox="1"/>
          <p:nvPr/>
        </p:nvSpPr>
        <p:spPr>
          <a:xfrm>
            <a:off x="1681316" y="5120080"/>
            <a:ext cx="98232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Richard J. Stockton </a:t>
            </a:r>
            <a:r>
              <a:rPr lang="uk-UA" dirty="0"/>
              <a:t>зазначає, що більшість колоди МАК карт </a:t>
            </a:r>
            <a:r>
              <a:rPr lang="en-US" dirty="0"/>
              <a:t>SAGA </a:t>
            </a:r>
            <a:r>
              <a:rPr lang="uk-UA" dirty="0"/>
              <a:t>підходить для </a:t>
            </a:r>
            <a:r>
              <a:rPr lang="en-US" dirty="0"/>
              <a:t>ELTMAC</a:t>
            </a:r>
            <a:r>
              <a:rPr lang="uk-UA" dirty="0"/>
              <a:t>,однак наголошує, що  </a:t>
            </a:r>
            <a:r>
              <a:rPr lang="en-US" dirty="0"/>
              <a:t>SAGA </a:t>
            </a:r>
            <a:r>
              <a:rPr lang="uk-UA" dirty="0"/>
              <a:t>підходить не для всіх вікових категорій та консервативних культур [5.]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76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E439367-F55E-D2F8-7A98-9DF9A52F35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0142" y="786581"/>
            <a:ext cx="9754470" cy="54470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err="1"/>
              <a:t>Щоб</a:t>
            </a:r>
            <a:r>
              <a:rPr lang="ru-RU" sz="2000" dirty="0"/>
              <a:t> </a:t>
            </a:r>
            <a:r>
              <a:rPr lang="ru-RU" sz="2000" dirty="0" err="1"/>
              <a:t>перевірити</a:t>
            </a:r>
            <a:r>
              <a:rPr lang="ru-RU" sz="2000" dirty="0"/>
              <a:t> </a:t>
            </a:r>
            <a:r>
              <a:rPr lang="ru-RU" sz="2000" dirty="0" err="1"/>
              <a:t>ефективність</a:t>
            </a:r>
            <a:r>
              <a:rPr lang="ru-RU" sz="2000" dirty="0"/>
              <a:t> </a:t>
            </a:r>
            <a:r>
              <a:rPr lang="ru-RU" sz="2000" dirty="0" err="1"/>
              <a:t>гри</a:t>
            </a:r>
            <a:r>
              <a:rPr lang="ru-RU" sz="2000" dirty="0"/>
              <a:t>, </a:t>
            </a:r>
            <a:r>
              <a:rPr lang="ru-RU" sz="2000" dirty="0" err="1"/>
              <a:t>було</a:t>
            </a:r>
            <a:r>
              <a:rPr lang="ru-RU" sz="2000" dirty="0"/>
              <a:t> проведено </a:t>
            </a:r>
            <a:r>
              <a:rPr lang="ru-RU" sz="2000" dirty="0" err="1"/>
              <a:t>дослідження</a:t>
            </a:r>
            <a:r>
              <a:rPr lang="ru-RU" sz="2000" dirty="0"/>
              <a:t>. </a:t>
            </a:r>
          </a:p>
          <a:p>
            <a:pPr marL="0" indent="0">
              <a:buNone/>
            </a:pPr>
            <a:r>
              <a:rPr lang="ru-RU" sz="2000" dirty="0" err="1"/>
              <a:t>Результати</a:t>
            </a:r>
            <a:r>
              <a:rPr lang="ru-RU" sz="2000" dirty="0"/>
              <a:t> показали,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група</a:t>
            </a:r>
            <a:r>
              <a:rPr lang="ru-RU" sz="2000" dirty="0"/>
              <a:t>, яка </a:t>
            </a:r>
            <a:r>
              <a:rPr lang="ru-RU" sz="2000" dirty="0" err="1"/>
              <a:t>використовувала</a:t>
            </a:r>
            <a:r>
              <a:rPr lang="ru-RU" sz="2000" dirty="0"/>
              <a:t> ELTMAC, показала </a:t>
            </a:r>
            <a:r>
              <a:rPr lang="ru-RU" sz="2000" dirty="0" err="1"/>
              <a:t>значно</a:t>
            </a:r>
            <a:r>
              <a:rPr lang="ru-RU" sz="2000" dirty="0"/>
              <a:t> </a:t>
            </a:r>
            <a:r>
              <a:rPr lang="ru-RU" sz="2000" dirty="0" err="1"/>
              <a:t>кращі</a:t>
            </a:r>
            <a:r>
              <a:rPr lang="ru-RU" sz="2000" dirty="0"/>
              <a:t> </a:t>
            </a:r>
            <a:r>
              <a:rPr lang="ru-RU" sz="2000" dirty="0" err="1"/>
              <a:t>результати</a:t>
            </a:r>
            <a:r>
              <a:rPr lang="ru-RU" sz="2000" dirty="0"/>
              <a:t> в тестах з </a:t>
            </a:r>
            <a:r>
              <a:rPr lang="ru-RU" sz="2000" dirty="0" err="1"/>
              <a:t>англійської</a:t>
            </a:r>
            <a:r>
              <a:rPr lang="ru-RU" sz="2000" dirty="0"/>
              <a:t> </a:t>
            </a:r>
            <a:r>
              <a:rPr lang="ru-RU" sz="2000" dirty="0" err="1"/>
              <a:t>порівняно</a:t>
            </a:r>
            <a:r>
              <a:rPr lang="ru-RU" sz="2000" dirty="0"/>
              <a:t> з контрольною </a:t>
            </a:r>
            <a:r>
              <a:rPr lang="ru-RU" sz="2000" dirty="0" err="1"/>
              <a:t>групою</a:t>
            </a:r>
            <a:r>
              <a:rPr lang="ru-RU" sz="2000" dirty="0"/>
              <a:t> [5.]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err="1"/>
              <a:t>Це</a:t>
            </a:r>
            <a:r>
              <a:rPr lang="ru-RU" sz="2000" dirty="0"/>
              <a:t> стало </a:t>
            </a:r>
            <a:r>
              <a:rPr lang="ru-RU" sz="2000" dirty="0" err="1"/>
              <a:t>доказом</a:t>
            </a:r>
            <a:r>
              <a:rPr lang="ru-RU" sz="2000" dirty="0"/>
              <a:t> того, </a:t>
            </a:r>
            <a:r>
              <a:rPr lang="ru-RU" sz="2000" dirty="0" err="1"/>
              <a:t>що</a:t>
            </a:r>
            <a:r>
              <a:rPr lang="ru-RU" sz="2000" dirty="0"/>
              <a:t> сюжетна </a:t>
            </a:r>
            <a:r>
              <a:rPr lang="ru-RU" sz="2000" dirty="0" err="1"/>
              <a:t>карткова</a:t>
            </a:r>
            <a:r>
              <a:rPr lang="ru-RU" sz="2000" dirty="0"/>
              <a:t> </a:t>
            </a:r>
            <a:r>
              <a:rPr lang="ru-RU" sz="2000" dirty="0" err="1"/>
              <a:t>гра</a:t>
            </a:r>
            <a:r>
              <a:rPr lang="ru-RU" sz="2000" dirty="0"/>
              <a:t> з </a:t>
            </a:r>
            <a:r>
              <a:rPr lang="ru-RU" sz="2000" dirty="0" err="1"/>
              <a:t>використанням</a:t>
            </a:r>
            <a:r>
              <a:rPr lang="ru-RU" sz="2000" dirty="0"/>
              <a:t> МАС, </a:t>
            </a:r>
            <a:r>
              <a:rPr lang="ru-RU" sz="2000" dirty="0" err="1"/>
              <a:t>може</a:t>
            </a:r>
            <a:r>
              <a:rPr lang="ru-RU" sz="2000" dirty="0"/>
              <a:t> бути </a:t>
            </a:r>
            <a:r>
              <a:rPr lang="ru-RU" sz="2000" dirty="0" err="1"/>
              <a:t>корисною</a:t>
            </a:r>
            <a:r>
              <a:rPr lang="ru-RU" sz="2000" dirty="0"/>
              <a:t> в </a:t>
            </a:r>
            <a:r>
              <a:rPr lang="ru-RU" sz="2000" dirty="0" err="1"/>
              <a:t>вивченні</a:t>
            </a:r>
            <a:r>
              <a:rPr lang="ru-RU" sz="2000" dirty="0"/>
              <a:t> </a:t>
            </a:r>
            <a:r>
              <a:rPr lang="ru-RU" sz="2000" dirty="0" err="1"/>
              <a:t>англійської</a:t>
            </a:r>
            <a:r>
              <a:rPr lang="ru-RU" sz="2000" dirty="0"/>
              <a:t> </a:t>
            </a:r>
            <a:r>
              <a:rPr lang="ru-RU" sz="2000" dirty="0" err="1"/>
              <a:t>мови</a:t>
            </a:r>
            <a:r>
              <a:rPr lang="ru-RU" sz="2000" dirty="0"/>
              <a:t>. </a:t>
            </a:r>
            <a:endParaRPr lang="uk-UA" sz="2000" dirty="0"/>
          </a:p>
          <a:p>
            <a:r>
              <a:rPr lang="uk-UA" sz="2000" dirty="0"/>
              <a:t>Колода МАС карт «</a:t>
            </a:r>
            <a:r>
              <a:rPr lang="en-US" sz="2000" dirty="0"/>
              <a:t>SAGA» - </a:t>
            </a:r>
            <a:r>
              <a:rPr lang="uk-UA" sz="2000" dirty="0"/>
              <a:t>створена Елі </a:t>
            </a:r>
            <a:r>
              <a:rPr lang="uk-UA" sz="2000" dirty="0" err="1"/>
              <a:t>Раманом</a:t>
            </a:r>
            <a:r>
              <a:rPr lang="uk-UA" sz="2000" dirty="0"/>
              <a:t>, не </a:t>
            </a:r>
            <a:r>
              <a:rPr lang="uk-UA" sz="2000" dirty="0" err="1"/>
              <a:t>едина</a:t>
            </a:r>
            <a:r>
              <a:rPr lang="uk-UA" sz="2000" dirty="0"/>
              <a:t> яка створена з використанням образів зі світу міфів та казок. </a:t>
            </a:r>
          </a:p>
          <a:p>
            <a:r>
              <a:rPr lang="uk-UA" sz="2000" dirty="0"/>
              <a:t>Колода МАС карт «1001» - малюнки створені на основі оповідань «Казки тисяча й однієї ночі» створені канадським художником Андре </a:t>
            </a:r>
            <a:r>
              <a:rPr lang="uk-UA" sz="2000" dirty="0" err="1"/>
              <a:t>Пуліо</a:t>
            </a:r>
            <a:r>
              <a:rPr lang="uk-UA" sz="2000" dirty="0"/>
              <a:t>.</a:t>
            </a:r>
          </a:p>
          <a:p>
            <a:r>
              <a:rPr lang="uk-UA" sz="2000" dirty="0"/>
              <a:t> Колода МАС карт «</a:t>
            </a:r>
            <a:r>
              <a:rPr lang="en-US" sz="2000" dirty="0"/>
              <a:t>MYTHOS» – </a:t>
            </a:r>
            <a:r>
              <a:rPr lang="uk-UA" sz="2000" dirty="0"/>
              <a:t>це назва ще однієї колоди Елі </a:t>
            </a:r>
            <a:r>
              <a:rPr lang="uk-UA" sz="2000" dirty="0" err="1"/>
              <a:t>Рамана</a:t>
            </a:r>
            <a:r>
              <a:rPr lang="uk-UA" sz="2000" dirty="0"/>
              <a:t>, ці зображення також відображають давній інтерес Елі до живописного зображення архетипів. Колоди «</a:t>
            </a:r>
            <a:r>
              <a:rPr lang="en-US" sz="2000" dirty="0"/>
              <a:t>SAGA» </a:t>
            </a:r>
            <a:r>
              <a:rPr lang="uk-UA" sz="2000" dirty="0"/>
              <a:t>і «</a:t>
            </a:r>
            <a:r>
              <a:rPr lang="en-US" sz="2000" dirty="0"/>
              <a:t>MYTHOS», </a:t>
            </a:r>
            <a:r>
              <a:rPr lang="uk-UA" sz="2000" dirty="0"/>
              <a:t>можна використовувати в поєднанні.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37200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78718A-B2BC-6498-7804-4D25EA2E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Список використаних джерел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0EF02-183C-0249-88BC-063CA62150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6181" y="1406013"/>
            <a:ext cx="9969909" cy="4827877"/>
          </a:xfrm>
        </p:spPr>
        <p:txBody>
          <a:bodyPr>
            <a:normAutofit fontScale="85000" lnSpcReduction="10000"/>
          </a:bodyPr>
          <a:lstStyle/>
          <a:p>
            <a:r>
              <a:rPr lang="uk-UA" dirty="0"/>
              <a:t>1.	Проект Закону про застосування англійської мови в Україні: веб-сайт </a:t>
            </a:r>
            <a:r>
              <a:rPr lang="en-US" dirty="0"/>
              <a:t>URL: https://itd.rada.gov.ua/billInfo/Bills/Card/42201 (</a:t>
            </a:r>
            <a:r>
              <a:rPr lang="uk-UA" dirty="0"/>
              <a:t>дата звернення: 23.06.2024).</a:t>
            </a:r>
          </a:p>
          <a:p>
            <a:r>
              <a:rPr lang="uk-UA" dirty="0"/>
              <a:t>2.	</a:t>
            </a:r>
            <a:r>
              <a:rPr lang="en-US" dirty="0"/>
              <a:t>Future Perfect </a:t>
            </a:r>
            <a:r>
              <a:rPr lang="uk-UA" dirty="0" err="1"/>
              <a:t>Мовна</a:t>
            </a:r>
            <a:r>
              <a:rPr lang="uk-UA" dirty="0"/>
              <a:t> програма, що готує до майбутнього: веб-сайт. </a:t>
            </a:r>
            <a:r>
              <a:rPr lang="en-US" dirty="0"/>
              <a:t>URL: https://osvita.diia.gov.ua/future-perfect (</a:t>
            </a:r>
            <a:r>
              <a:rPr lang="uk-UA" dirty="0"/>
              <a:t>дата звернення: 23.06.2024).</a:t>
            </a:r>
          </a:p>
          <a:p>
            <a:r>
              <a:rPr lang="uk-UA" dirty="0"/>
              <a:t>3.	РІВЕНЬ ВОЛОДІННЯ АНГЛІЙСЬКОЮ ТА ІНШИМИ ІНОЗЕМНИМИ МОВАМИ В УКРАЇНІ: РЕЗУЛЬТАТИ КІЛЬКІСНОГО СОЦІОЛОГІЧНОГО ДОСЛІДЖЕННЯ ПРОВЕДЕНОГО У ГРУДНІ 2022 – СІЧНІ 2023</a:t>
            </a:r>
            <a:r>
              <a:rPr lang="en-US" dirty="0"/>
              <a:t> </a:t>
            </a:r>
            <a:r>
              <a:rPr lang="uk-UA" dirty="0" err="1"/>
              <a:t>Пресреліз</a:t>
            </a:r>
            <a:r>
              <a:rPr lang="uk-UA" dirty="0"/>
              <a:t> підготував Максим </a:t>
            </a:r>
            <a:r>
              <a:rPr lang="uk-UA" dirty="0" err="1"/>
              <a:t>Яшник</a:t>
            </a:r>
            <a:r>
              <a:rPr lang="uk-UA" dirty="0"/>
              <a:t>, аналітик КИЇВСЬКИЙ</a:t>
            </a:r>
            <a:r>
              <a:rPr lang="en-US" dirty="0"/>
              <a:t> </a:t>
            </a:r>
            <a:r>
              <a:rPr lang="uk-UA" dirty="0"/>
              <a:t>МІЖНАРОДНИЙ ІНСТИТУТ СОЦІОЛОГІЇ: </a:t>
            </a:r>
            <a:r>
              <a:rPr lang="uk-UA" dirty="0" err="1"/>
              <a:t>пресреліз</a:t>
            </a:r>
            <a:r>
              <a:rPr lang="uk-UA" dirty="0"/>
              <a:t> </a:t>
            </a:r>
            <a:r>
              <a:rPr lang="en-US" dirty="0"/>
              <a:t>URL: https://kiis.com.ua/?lang=ukr&amp;cat=reports&amp;id=1210&amp;page=1 (</a:t>
            </a:r>
            <a:r>
              <a:rPr lang="uk-UA" dirty="0"/>
              <a:t>дата звернення: 23.06.2024).</a:t>
            </a:r>
          </a:p>
          <a:p>
            <a:r>
              <a:rPr lang="uk-UA" dirty="0"/>
              <a:t>4.	ЩО ТАКЕ СЛУХО-МОВЛЕННЄВА ПАМ’ЯТЬ ТА ЯК ВОНА ВПЛИВАЄ НА МОВЛЕННЯ? стаття </a:t>
            </a:r>
            <a:r>
              <a:rPr lang="en-US" dirty="0"/>
              <a:t>URL:  https://logopedia.in.ua/shho-take-sluho-movlennyeva-pamyat.html (</a:t>
            </a:r>
            <a:r>
              <a:rPr lang="uk-UA" dirty="0"/>
              <a:t>дата звернення: 23.06.2024).</a:t>
            </a:r>
          </a:p>
          <a:p>
            <a:r>
              <a:rPr lang="uk-UA" dirty="0"/>
              <a:t>5.	</a:t>
            </a:r>
            <a:r>
              <a:rPr lang="en-US" dirty="0"/>
              <a:t>Developing English Language Teaching Metaphorical Associative Cards (ELTMAC): Complete Report October 2018.21(2)DOI:10.17605/OSF.IO/KHA9YAuthors: Richard J. Stockton Durham University: </a:t>
            </a:r>
            <a:r>
              <a:rPr lang="uk-UA" dirty="0"/>
              <a:t>с</a:t>
            </a:r>
            <a:r>
              <a:rPr lang="en-US" dirty="0" err="1"/>
              <a:t>omplete</a:t>
            </a:r>
            <a:r>
              <a:rPr lang="en-US" dirty="0"/>
              <a:t> report URL: https://www.researchgate.net/publication/355189770_Developing_English_Language_Teaching_Metaphorical_Associative_Cards_ELTMAC_Complete_Report (</a:t>
            </a:r>
            <a:r>
              <a:rPr lang="uk-UA" dirty="0"/>
              <a:t>дата звернення: 23.06.2024).</a:t>
            </a:r>
          </a:p>
          <a:p>
            <a:r>
              <a:rPr lang="uk-UA" dirty="0"/>
              <a:t>  6.  </a:t>
            </a:r>
            <a:r>
              <a:rPr lang="en-US" dirty="0"/>
              <a:t>Asian Storytelling Network: </a:t>
            </a:r>
            <a:r>
              <a:rPr lang="uk-UA" dirty="0"/>
              <a:t>веб-сайт </a:t>
            </a:r>
            <a:r>
              <a:rPr lang="en-US" dirty="0"/>
              <a:t>URL: http://www.asianstorytellingnetwork.com/index.html (</a:t>
            </a:r>
            <a:r>
              <a:rPr lang="uk-UA" dirty="0"/>
              <a:t>дата звернення: 23.06.2024).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8645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екстура гранж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394</TotalTime>
  <Words>1199</Words>
  <Application>Microsoft Office PowerPoint</Application>
  <PresentationFormat>Широкоэкранный</PresentationFormat>
  <Paragraphs>55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Wingdings</vt:lpstr>
      <vt:lpstr>Wingdings 3</vt:lpstr>
      <vt:lpstr>Легкий дым</vt:lpstr>
      <vt:lpstr>Презентация PowerPoint</vt:lpstr>
      <vt:lpstr>Важливість вивчення іноземних мов в сучасному світі переоцінити важко. З іноземними мовами, ми так чи інакше перетинаємось все своє життя. Знання іноземних мов розширює можливості навчання та роботи, дає змогу вчитися в університетах за кордоном та брати участь у міжнародних проєктах.</vt:lpstr>
      <vt:lpstr>В результаті дослідження було виявлено:</vt:lpstr>
      <vt:lpstr>Президент Володимир Зеленський пропонує Верховній Раді офіційно закріпити статус англійської мови як однієї з мов міжнародного спілкування в Україні.</vt:lpstr>
      <vt:lpstr>Проєкт Future Perfect. Принцип lifelong learning.</vt:lpstr>
      <vt:lpstr>Cлухо-мовленнєва пам’ять</vt:lpstr>
      <vt:lpstr>Developing English Language Teaching Metaphorical Associative Cards (ELTMAC) </vt:lpstr>
      <vt:lpstr>Презентация PowerPoint</vt:lpstr>
      <vt:lpstr>Правила проведення ELTMAC </vt:lpstr>
      <vt:lpstr>Ігрова дошка ELTMAC</vt:lpstr>
      <vt:lpstr>Презентация PowerPoint</vt:lpstr>
      <vt:lpstr>Список використаних джерел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Natalia Petrinich</dc:creator>
  <cp:lastModifiedBy>Natalia Petrinich</cp:lastModifiedBy>
  <cp:revision>2</cp:revision>
  <dcterms:created xsi:type="dcterms:W3CDTF">2024-06-24T07:54:16Z</dcterms:created>
  <dcterms:modified xsi:type="dcterms:W3CDTF">2024-06-26T12:49:39Z</dcterms:modified>
</cp:coreProperties>
</file>