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5262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316226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7658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48815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7064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752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593025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634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20386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43800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0679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144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71258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32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3939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6502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9867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9523B15-0157-474F-8624-26A394A7F637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4E4D3F8-C2ED-46F7-AFBE-89BCDDD80BD2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48583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68EE1B6-7B20-4942-9112-93EA200F4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754" y="876624"/>
            <a:ext cx="9766491" cy="1303867"/>
          </a:xfrm>
        </p:spPr>
        <p:txBody>
          <a:bodyPr>
            <a:normAutofit fontScale="90000"/>
          </a:bodyPr>
          <a:lstStyle/>
          <a:p>
            <a:r>
              <a:rPr lang="en-CA" sz="6000" b="1" dirty="0">
                <a:solidFill>
                  <a:srgbClr val="FF0000"/>
                </a:solidFill>
              </a:rPr>
              <a:t>Present Perfect vs Past Simple</a:t>
            </a:r>
            <a:endParaRPr lang="LID4096" sz="6000" b="1" dirty="0">
              <a:solidFill>
                <a:srgbClr val="FF0000"/>
              </a:solidFill>
            </a:endParaRPr>
          </a:p>
        </p:txBody>
      </p:sp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FB20DAA4-8615-435F-B1A7-440C4AC88D11}"/>
              </a:ext>
            </a:extLst>
          </p:cNvPr>
          <p:cNvSpPr txBox="1">
            <a:spLocks/>
          </p:cNvSpPr>
          <p:nvPr/>
        </p:nvSpPr>
        <p:spPr>
          <a:xfrm>
            <a:off x="1379808" y="869591"/>
            <a:ext cx="3459478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LID4096" dirty="0"/>
          </a:p>
        </p:txBody>
      </p:sp>
      <p:sp>
        <p:nvSpPr>
          <p:cNvPr id="6" name="Заголовок 3">
            <a:extLst>
              <a:ext uri="{FF2B5EF4-FFF2-40B4-BE49-F238E27FC236}">
                <a16:creationId xmlns:a16="http://schemas.microsoft.com/office/drawing/2014/main" id="{F1F9A95B-B638-4FCA-ACE9-857A39568701}"/>
              </a:ext>
            </a:extLst>
          </p:cNvPr>
          <p:cNvSpPr txBox="1">
            <a:spLocks/>
          </p:cNvSpPr>
          <p:nvPr/>
        </p:nvSpPr>
        <p:spPr>
          <a:xfrm>
            <a:off x="-505263" y="4435750"/>
            <a:ext cx="9766491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CA" sz="4800" b="1" dirty="0">
                <a:solidFill>
                  <a:schemeClr val="accent4">
                    <a:lumMod val="50000"/>
                  </a:schemeClr>
                </a:solidFill>
              </a:rPr>
              <a:t>**</a:t>
            </a:r>
            <a:r>
              <a:rPr lang="uk-UA" sz="4800" b="1" dirty="0">
                <a:solidFill>
                  <a:schemeClr val="accent4">
                    <a:lumMod val="50000"/>
                  </a:schemeClr>
                </a:solidFill>
              </a:rPr>
              <a:t>дія, що вже відбулася</a:t>
            </a:r>
            <a:endParaRPr lang="LID4096" sz="4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 descr="Минуле доконаний час в англійській мові: правило, приклади. Past Perfect  Tense - Мови 2021">
            <a:extLst>
              <a:ext uri="{FF2B5EF4-FFF2-40B4-BE49-F238E27FC236}">
                <a16:creationId xmlns:a16="http://schemas.microsoft.com/office/drawing/2014/main" id="{B57162AE-C104-4D80-A861-5FDE98BB1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357" y="3277772"/>
            <a:ext cx="3712947" cy="246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074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D0652-E608-4099-96B9-02784A96A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708" y="473874"/>
            <a:ext cx="6527409" cy="1303867"/>
          </a:xfrm>
        </p:spPr>
        <p:txBody>
          <a:bodyPr>
            <a:noAutofit/>
          </a:bodyPr>
          <a:lstStyle/>
          <a:p>
            <a:r>
              <a:rPr lang="en-CA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dress is clean because</a:t>
            </a:r>
            <a:endParaRPr lang="LID4096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B3F7F6B5-37FE-4491-A7F3-68055774E47D}"/>
              </a:ext>
            </a:extLst>
          </p:cNvPr>
          <p:cNvSpPr txBox="1">
            <a:spLocks/>
          </p:cNvSpPr>
          <p:nvPr/>
        </p:nvSpPr>
        <p:spPr>
          <a:xfrm>
            <a:off x="3545059" y="1249418"/>
            <a:ext cx="8229600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CA" sz="4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Mary HAS WASHED it</a:t>
            </a:r>
            <a:r>
              <a:rPr lang="uk-UA" sz="4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LID4096" sz="4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Бульбашка прямої мови: овальна 4">
            <a:extLst>
              <a:ext uri="{FF2B5EF4-FFF2-40B4-BE49-F238E27FC236}">
                <a16:creationId xmlns:a16="http://schemas.microsoft.com/office/drawing/2014/main" id="{89C693D0-1022-4BE9-A3FA-46BEFF00A617}"/>
              </a:ext>
            </a:extLst>
          </p:cNvPr>
          <p:cNvSpPr/>
          <p:nvPr/>
        </p:nvSpPr>
        <p:spPr>
          <a:xfrm>
            <a:off x="6583679" y="2986383"/>
            <a:ext cx="4909625" cy="1909173"/>
          </a:xfrm>
          <a:prstGeom prst="wedgeEllipseCallout">
            <a:avLst>
              <a:gd name="adj1" fmla="val -45078"/>
              <a:gd name="adj2" fmla="val -898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C00000"/>
                </a:solidFill>
              </a:rPr>
              <a:t>Дія</a:t>
            </a:r>
            <a:r>
              <a:rPr lang="uk-UA" sz="4400" b="1" dirty="0">
                <a:solidFill>
                  <a:schemeClr val="tx1"/>
                </a:solidFill>
              </a:rPr>
              <a:t>: Мері випрала сукню </a:t>
            </a:r>
            <a:endParaRPr lang="LID4096" sz="4400" b="1" dirty="0">
              <a:solidFill>
                <a:schemeClr val="tx1"/>
              </a:solidFill>
            </a:endParaRPr>
          </a:p>
        </p:txBody>
      </p:sp>
      <p:sp>
        <p:nvSpPr>
          <p:cNvPr id="6" name="Бульбашка прямої мови: овальна 5">
            <a:extLst>
              <a:ext uri="{FF2B5EF4-FFF2-40B4-BE49-F238E27FC236}">
                <a16:creationId xmlns:a16="http://schemas.microsoft.com/office/drawing/2014/main" id="{F421BA5D-60DD-4DF5-AE6D-E32398DE5746}"/>
              </a:ext>
            </a:extLst>
          </p:cNvPr>
          <p:cNvSpPr/>
          <p:nvPr/>
        </p:nvSpPr>
        <p:spPr>
          <a:xfrm>
            <a:off x="1090246" y="2831638"/>
            <a:ext cx="4909625" cy="1909173"/>
          </a:xfrm>
          <a:prstGeom prst="wedgeEllipseCallout">
            <a:avLst>
              <a:gd name="adj1" fmla="val 14807"/>
              <a:gd name="adj2" fmla="val -1259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rgbClr val="C00000"/>
                </a:solidFill>
              </a:rPr>
              <a:t>Результат дії</a:t>
            </a:r>
            <a:r>
              <a:rPr lang="uk-UA" sz="4400" b="1" dirty="0">
                <a:solidFill>
                  <a:schemeClr val="tx1"/>
                </a:solidFill>
              </a:rPr>
              <a:t>: сукня чиста</a:t>
            </a:r>
            <a:endParaRPr lang="LID4096" sz="4400" b="1" dirty="0">
              <a:solidFill>
                <a:schemeClr val="tx1"/>
              </a:solidFill>
            </a:endParaRPr>
          </a:p>
        </p:txBody>
      </p:sp>
      <p:sp>
        <p:nvSpPr>
          <p:cNvPr id="7" name="Бульбашка прямої мови: прямокутна з округленими кутами 6">
            <a:extLst>
              <a:ext uri="{FF2B5EF4-FFF2-40B4-BE49-F238E27FC236}">
                <a16:creationId xmlns:a16="http://schemas.microsoft.com/office/drawing/2014/main" id="{156E1F21-78C5-4A44-B06B-EE7268A0272E}"/>
              </a:ext>
            </a:extLst>
          </p:cNvPr>
          <p:cNvSpPr/>
          <p:nvPr/>
        </p:nvSpPr>
        <p:spPr>
          <a:xfrm>
            <a:off x="1280160" y="5328654"/>
            <a:ext cx="10213144" cy="748589"/>
          </a:xfrm>
          <a:prstGeom prst="wedgeRoundRectCallout">
            <a:avLst>
              <a:gd name="adj1" fmla="val -20541"/>
              <a:gd name="adj2" fmla="val 2500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Коли ми говоримо про ДІЮ, в якої є РЕЗУЛЬТАТ, вживаємо </a:t>
            </a:r>
            <a:r>
              <a:rPr lang="en-C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PRESENT PERFECT</a:t>
            </a:r>
            <a:endParaRPr lang="LID4096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892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48D635-546B-4FDC-990B-02E5DC96B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>
                <a:solidFill>
                  <a:srgbClr val="C00000"/>
                </a:solidFill>
              </a:rPr>
              <a:t>have/has  3/ed</a:t>
            </a:r>
            <a:endParaRPr lang="LID4096" sz="6000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2E78D00-753B-4A6B-AD8B-9C6C69B2B203}"/>
              </a:ext>
            </a:extLst>
          </p:cNvPr>
          <p:cNvSpPr txBox="1">
            <a:spLocks/>
          </p:cNvSpPr>
          <p:nvPr/>
        </p:nvSpPr>
        <p:spPr>
          <a:xfrm>
            <a:off x="887439" y="2777066"/>
            <a:ext cx="9860278" cy="334238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CA" sz="6000" b="1" dirty="0">
                <a:solidFill>
                  <a:schemeClr val="accent1">
                    <a:lumMod val="75000"/>
                  </a:schemeClr>
                </a:solidFill>
              </a:rPr>
              <a:t>I (you, we, they) </a:t>
            </a:r>
            <a:r>
              <a:rPr lang="en-CA" sz="6000" b="1" dirty="0">
                <a:solidFill>
                  <a:srgbClr val="C00000"/>
                </a:solidFill>
              </a:rPr>
              <a:t>have</a:t>
            </a:r>
            <a:r>
              <a:rPr lang="en-CA" sz="6000" b="1" dirty="0"/>
              <a:t> washed (done, seen, visited…)</a:t>
            </a:r>
          </a:p>
          <a:p>
            <a:pPr algn="l"/>
            <a:endParaRPr lang="en-CA" sz="6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en-CA" sz="6000" b="1" dirty="0">
                <a:solidFill>
                  <a:schemeClr val="accent1">
                    <a:lumMod val="75000"/>
                  </a:schemeClr>
                </a:solidFill>
              </a:rPr>
              <a:t>He (she, it) </a:t>
            </a:r>
            <a:r>
              <a:rPr lang="en-CA" sz="6000" b="1" dirty="0">
                <a:solidFill>
                  <a:srgbClr val="C00000"/>
                </a:solidFill>
              </a:rPr>
              <a:t>has</a:t>
            </a:r>
            <a:r>
              <a:rPr lang="en-CA" sz="6000" b="1" dirty="0"/>
              <a:t> washed (done, seen, visited…)</a:t>
            </a:r>
            <a:endParaRPr lang="LID4096" sz="6000" b="1" dirty="0"/>
          </a:p>
        </p:txBody>
      </p:sp>
      <p:sp>
        <p:nvSpPr>
          <p:cNvPr id="4" name="Бульбашка прямої мови: овальна 3">
            <a:extLst>
              <a:ext uri="{FF2B5EF4-FFF2-40B4-BE49-F238E27FC236}">
                <a16:creationId xmlns:a16="http://schemas.microsoft.com/office/drawing/2014/main" id="{5A3CC5AC-0707-4AD7-B0B2-68902F4119B7}"/>
              </a:ext>
            </a:extLst>
          </p:cNvPr>
          <p:cNvSpPr/>
          <p:nvPr/>
        </p:nvSpPr>
        <p:spPr>
          <a:xfrm rot="20568608">
            <a:off x="-325029" y="359959"/>
            <a:ext cx="3538624" cy="2317828"/>
          </a:xfrm>
          <a:prstGeom prst="wedgeEllipseCallout">
            <a:avLst>
              <a:gd name="adj1" fmla="val 46473"/>
              <a:gd name="adj2" fmla="val 178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400" b="1" dirty="0"/>
              <a:t>Present Perfect</a:t>
            </a:r>
            <a:endParaRPr lang="LID4096" sz="4400" b="1" dirty="0"/>
          </a:p>
        </p:txBody>
      </p:sp>
    </p:spTree>
    <p:extLst>
      <p:ext uri="{BB962C8B-B14F-4D97-AF65-F5344CB8AC3E}">
        <p14:creationId xmlns:p14="http://schemas.microsoft.com/office/powerpoint/2010/main" val="377366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48D635-546B-4FDC-990B-02E5DC96B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6000" b="1" dirty="0">
                <a:solidFill>
                  <a:srgbClr val="C00000"/>
                </a:solidFill>
              </a:rPr>
              <a:t>2/ed</a:t>
            </a:r>
            <a:endParaRPr lang="LID4096" sz="6000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2E78D00-753B-4A6B-AD8B-9C6C69B2B203}"/>
              </a:ext>
            </a:extLst>
          </p:cNvPr>
          <p:cNvSpPr txBox="1">
            <a:spLocks/>
          </p:cNvSpPr>
          <p:nvPr/>
        </p:nvSpPr>
        <p:spPr>
          <a:xfrm>
            <a:off x="887439" y="2777066"/>
            <a:ext cx="9860278" cy="334238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CA" sz="60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en-CA" sz="6000" b="1" dirty="0">
                <a:solidFill>
                  <a:srgbClr val="FF0000"/>
                </a:solidFill>
              </a:rPr>
              <a:t>washed</a:t>
            </a:r>
            <a:r>
              <a:rPr lang="en-CA" sz="6000" b="1" dirty="0">
                <a:solidFill>
                  <a:schemeClr val="accent1">
                    <a:lumMod val="75000"/>
                  </a:schemeClr>
                </a:solidFill>
              </a:rPr>
              <a:t> the dress.</a:t>
            </a:r>
            <a:endParaRPr lang="en-CA" sz="6000" b="1" dirty="0"/>
          </a:p>
          <a:p>
            <a:pPr algn="l"/>
            <a:endParaRPr lang="en-CA" sz="6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en-CA" sz="6000" b="1" dirty="0">
                <a:solidFill>
                  <a:schemeClr val="accent1">
                    <a:lumMod val="75000"/>
                  </a:schemeClr>
                </a:solidFill>
              </a:rPr>
              <a:t>He </a:t>
            </a:r>
            <a:r>
              <a:rPr lang="en-CA" sz="6000" b="1" dirty="0">
                <a:solidFill>
                  <a:srgbClr val="FF0000"/>
                </a:solidFill>
              </a:rPr>
              <a:t>went</a:t>
            </a:r>
            <a:r>
              <a:rPr lang="en-CA" sz="6000" b="1" dirty="0">
                <a:solidFill>
                  <a:schemeClr val="accent1">
                    <a:lumMod val="75000"/>
                  </a:schemeClr>
                </a:solidFill>
              </a:rPr>
              <a:t> to the USA last year.</a:t>
            </a:r>
            <a:endParaRPr lang="LID4096" sz="6000" b="1" dirty="0"/>
          </a:p>
        </p:txBody>
      </p:sp>
      <p:sp>
        <p:nvSpPr>
          <p:cNvPr id="4" name="Бульбашка прямої мови: овальна 3">
            <a:extLst>
              <a:ext uri="{FF2B5EF4-FFF2-40B4-BE49-F238E27FC236}">
                <a16:creationId xmlns:a16="http://schemas.microsoft.com/office/drawing/2014/main" id="{5A3CC5AC-0707-4AD7-B0B2-68902F4119B7}"/>
              </a:ext>
            </a:extLst>
          </p:cNvPr>
          <p:cNvSpPr/>
          <p:nvPr/>
        </p:nvSpPr>
        <p:spPr>
          <a:xfrm rot="20568608">
            <a:off x="-325029" y="359959"/>
            <a:ext cx="3538624" cy="2317828"/>
          </a:xfrm>
          <a:prstGeom prst="wedgeEllipseCallout">
            <a:avLst>
              <a:gd name="adj1" fmla="val 46473"/>
              <a:gd name="adj2" fmla="val 178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400" b="1" dirty="0"/>
              <a:t>Past Simple</a:t>
            </a:r>
            <a:endParaRPr lang="LID4096" sz="4400" b="1" dirty="0"/>
          </a:p>
        </p:txBody>
      </p:sp>
    </p:spTree>
    <p:extLst>
      <p:ext uri="{BB962C8B-B14F-4D97-AF65-F5344CB8AC3E}">
        <p14:creationId xmlns:p14="http://schemas.microsoft.com/office/powerpoint/2010/main" val="3979314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CE930-CCAF-44C6-BFB7-39EAC9CC0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 markers for Present Perfect</a:t>
            </a:r>
            <a:endParaRPr lang="LID4096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BB5A308-652C-4E86-8FB3-36D52EEFBD58}"/>
              </a:ext>
            </a:extLst>
          </p:cNvPr>
          <p:cNvSpPr txBox="1">
            <a:spLocks/>
          </p:cNvSpPr>
          <p:nvPr/>
        </p:nvSpPr>
        <p:spPr>
          <a:xfrm>
            <a:off x="1084386" y="2897947"/>
            <a:ext cx="10619934" cy="406687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CA" b="1" dirty="0">
                <a:solidFill>
                  <a:srgbClr val="C00000"/>
                </a:solidFill>
              </a:rPr>
              <a:t>Already - </a:t>
            </a:r>
            <a:r>
              <a:rPr lang="uk-UA" b="1" dirty="0">
                <a:solidFill>
                  <a:srgbClr val="C00000"/>
                </a:solidFill>
              </a:rPr>
              <a:t>вже</a:t>
            </a:r>
            <a:endParaRPr lang="en-CA" b="1" dirty="0">
              <a:solidFill>
                <a:srgbClr val="C00000"/>
              </a:solidFill>
            </a:endParaRPr>
          </a:p>
          <a:p>
            <a:pPr algn="l"/>
            <a:r>
              <a:rPr lang="en-CA" b="1" dirty="0">
                <a:solidFill>
                  <a:srgbClr val="C00000"/>
                </a:solidFill>
              </a:rPr>
              <a:t>Just</a:t>
            </a:r>
            <a:r>
              <a:rPr lang="uk-UA" b="1" dirty="0">
                <a:solidFill>
                  <a:srgbClr val="C00000"/>
                </a:solidFill>
              </a:rPr>
              <a:t> - щойно</a:t>
            </a:r>
            <a:endParaRPr lang="en-CA" b="1" dirty="0">
              <a:solidFill>
                <a:srgbClr val="C00000"/>
              </a:solidFill>
            </a:endParaRPr>
          </a:p>
          <a:p>
            <a:pPr algn="l"/>
            <a:r>
              <a:rPr lang="en-CA" b="1" dirty="0">
                <a:solidFill>
                  <a:srgbClr val="C00000"/>
                </a:solidFill>
              </a:rPr>
              <a:t>Never </a:t>
            </a:r>
            <a:r>
              <a:rPr lang="uk-UA" b="1" dirty="0">
                <a:solidFill>
                  <a:srgbClr val="C00000"/>
                </a:solidFill>
              </a:rPr>
              <a:t>- ніколи </a:t>
            </a:r>
            <a:endParaRPr lang="en-CA" b="1" dirty="0">
              <a:solidFill>
                <a:srgbClr val="C00000"/>
              </a:solidFill>
            </a:endParaRPr>
          </a:p>
          <a:p>
            <a:pPr algn="l"/>
            <a:r>
              <a:rPr lang="en-CA" b="1" dirty="0">
                <a:solidFill>
                  <a:srgbClr val="C00000"/>
                </a:solidFill>
              </a:rPr>
              <a:t>Ever</a:t>
            </a:r>
            <a:r>
              <a:rPr lang="uk-UA" b="1" dirty="0">
                <a:solidFill>
                  <a:srgbClr val="C00000"/>
                </a:solidFill>
              </a:rPr>
              <a:t> - коли-небудь (в питаннях)</a:t>
            </a:r>
            <a:endParaRPr lang="en-CA" b="1" dirty="0">
              <a:solidFill>
                <a:srgbClr val="C00000"/>
              </a:solidFill>
            </a:endParaRPr>
          </a:p>
          <a:p>
            <a:pPr algn="l"/>
            <a:r>
              <a:rPr lang="en-CA" b="1" dirty="0">
                <a:solidFill>
                  <a:srgbClr val="C00000"/>
                </a:solidFill>
              </a:rPr>
              <a:t>Yet</a:t>
            </a:r>
            <a:r>
              <a:rPr lang="uk-UA" b="1" dirty="0">
                <a:solidFill>
                  <a:srgbClr val="C00000"/>
                </a:solidFill>
              </a:rPr>
              <a:t> – ще не (в запереченнях)б вже (в питаннях)</a:t>
            </a:r>
            <a:endParaRPr lang="en-CA" b="1" dirty="0">
              <a:solidFill>
                <a:srgbClr val="C00000"/>
              </a:solidFill>
            </a:endParaRPr>
          </a:p>
          <a:p>
            <a:pPr algn="l"/>
            <a:r>
              <a:rPr lang="en-CA" b="1" dirty="0">
                <a:solidFill>
                  <a:srgbClr val="C00000"/>
                </a:solidFill>
              </a:rPr>
              <a:t>Recently</a:t>
            </a:r>
            <a:r>
              <a:rPr lang="uk-UA" b="1" dirty="0">
                <a:solidFill>
                  <a:srgbClr val="C00000"/>
                </a:solidFill>
              </a:rPr>
              <a:t> - нещодавно</a:t>
            </a:r>
            <a:endParaRPr lang="en-CA" b="1" dirty="0">
              <a:solidFill>
                <a:srgbClr val="C00000"/>
              </a:solidFill>
            </a:endParaRPr>
          </a:p>
          <a:p>
            <a:pPr algn="l"/>
            <a:r>
              <a:rPr lang="en-CA" b="1" dirty="0">
                <a:solidFill>
                  <a:srgbClr val="C00000"/>
                </a:solidFill>
              </a:rPr>
              <a:t>Lately</a:t>
            </a:r>
            <a:r>
              <a:rPr lang="uk-UA" b="1" dirty="0">
                <a:solidFill>
                  <a:srgbClr val="C00000"/>
                </a:solidFill>
              </a:rPr>
              <a:t>- останнім часом, нещодавно</a:t>
            </a:r>
            <a:endParaRPr lang="en-CA" b="1" dirty="0">
              <a:solidFill>
                <a:srgbClr val="C00000"/>
              </a:solidFill>
            </a:endParaRPr>
          </a:p>
          <a:p>
            <a:endParaRPr lang="en-CA" dirty="0"/>
          </a:p>
          <a:p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449759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CE930-CCAF-44C6-BFB7-39EAC9CC0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 markers for Past Simple</a:t>
            </a:r>
            <a:endParaRPr lang="LID4096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0BB5A308-652C-4E86-8FB3-36D52EEFBD58}"/>
              </a:ext>
            </a:extLst>
          </p:cNvPr>
          <p:cNvSpPr txBox="1">
            <a:spLocks/>
          </p:cNvSpPr>
          <p:nvPr/>
        </p:nvSpPr>
        <p:spPr>
          <a:xfrm>
            <a:off x="971844" y="2791130"/>
            <a:ext cx="10619934" cy="406687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Yesterday -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вчора</a:t>
            </a:r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day before yesterday -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позавчора</a:t>
            </a:r>
            <a:endParaRPr lang="en-C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Last 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week, year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минулого (тижня, року)</a:t>
            </a:r>
            <a:endParaRPr lang="en-C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Last night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вчора ввечері</a:t>
            </a:r>
            <a:endParaRPr lang="en-C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Ago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тому</a:t>
            </a:r>
            <a:endParaRPr lang="en-C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2018, in May</a:t>
            </a:r>
          </a:p>
          <a:p>
            <a:pPr algn="l"/>
            <a:r>
              <a:rPr lang="en-C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morning</a:t>
            </a: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сьогодні зранку</a:t>
            </a:r>
            <a:endParaRPr lang="LID4096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CA" dirty="0"/>
          </a:p>
          <a:p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2291538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я 3">
            <a:extLst>
              <a:ext uri="{FF2B5EF4-FFF2-40B4-BE49-F238E27FC236}">
                <a16:creationId xmlns:a16="http://schemas.microsoft.com/office/drawing/2014/main" id="{29CBCF42-852A-4F8D-AA87-42F886E4A6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035036"/>
              </p:ext>
            </p:extLst>
          </p:nvPr>
        </p:nvGraphicFramePr>
        <p:xfrm>
          <a:off x="-70338" y="0"/>
          <a:ext cx="12262338" cy="7042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66338">
                  <a:extLst>
                    <a:ext uri="{9D8B030D-6E8A-4147-A177-3AD203B41FA5}">
                      <a16:colId xmlns:a16="http://schemas.microsoft.com/office/drawing/2014/main" val="2249592026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715206137"/>
                    </a:ext>
                  </a:extLst>
                </a:gridCol>
              </a:tblGrid>
              <a:tr h="636499">
                <a:tc>
                  <a:txBody>
                    <a:bodyPr/>
                    <a:lstStyle/>
                    <a:p>
                      <a:pPr algn="ctr"/>
                      <a:r>
                        <a:rPr lang="en-CA" sz="3200" dirty="0"/>
                        <a:t>Present Perfect</a:t>
                      </a:r>
                      <a:endParaRPr lang="LID4096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3200" dirty="0"/>
                        <a:t>Past Simple </a:t>
                      </a:r>
                      <a:endParaRPr lang="LID4096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442748"/>
                  </a:ext>
                </a:extLst>
              </a:tr>
              <a:tr h="1197980">
                <a:tc>
                  <a:txBody>
                    <a:bodyPr/>
                    <a:lstStyle/>
                    <a:p>
                      <a:r>
                        <a:rPr lang="uk-UA" sz="2800" b="1" dirty="0"/>
                        <a:t>Вже зробив, результат важливий на даний момент</a:t>
                      </a:r>
                    </a:p>
                    <a:p>
                      <a:r>
                        <a:rPr lang="uk-UA" sz="2800" b="1" dirty="0"/>
                        <a:t>Дія почалася в минулому   ще досі триває </a:t>
                      </a:r>
                      <a:endParaRPr lang="LID4096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b="1" dirty="0"/>
                        <a:t>Робив у минулому, результат не важливий</a:t>
                      </a:r>
                    </a:p>
                    <a:p>
                      <a:r>
                        <a:rPr lang="uk-UA" sz="2800" b="1" dirty="0"/>
                        <a:t>Дія почалася і закінчилася в минулому</a:t>
                      </a:r>
                      <a:endParaRPr lang="LID4096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860201"/>
                  </a:ext>
                </a:extLst>
              </a:tr>
              <a:tr h="1197980">
                <a:tc>
                  <a:txBody>
                    <a:bodyPr/>
                    <a:lstStyle/>
                    <a:p>
                      <a:r>
                        <a:rPr lang="uk-UA" sz="2800" b="1" dirty="0"/>
                        <a:t>Не сказано точно, коли відбувалася дія</a:t>
                      </a:r>
                      <a:endParaRPr lang="LID4096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b="1" dirty="0"/>
                        <a:t>Сказано точно, коли відбувалася дія</a:t>
                      </a:r>
                      <a:endParaRPr lang="LID4096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0563784"/>
                  </a:ext>
                </a:extLst>
              </a:tr>
              <a:tr h="1122081">
                <a:tc>
                  <a:txBody>
                    <a:bodyPr/>
                    <a:lstStyle/>
                    <a:p>
                      <a:r>
                        <a:rPr lang="en-CA" sz="2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Already, just, yet, never, ever, recently, lately, today, this week, before</a:t>
                      </a:r>
                      <a:endParaRPr lang="LID4096" sz="2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Yesterday, last week, ago, in 2018, this morning</a:t>
                      </a:r>
                      <a:endParaRPr lang="LID4096" sz="2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751512"/>
                  </a:ext>
                </a:extLst>
              </a:tr>
              <a:tr h="2288021">
                <a:tc>
                  <a:txBody>
                    <a:bodyPr/>
                    <a:lstStyle/>
                    <a:p>
                      <a:r>
                        <a:rPr lang="en-CA" sz="2800" b="1" dirty="0">
                          <a:solidFill>
                            <a:srgbClr val="002060"/>
                          </a:solidFill>
                        </a:rPr>
                        <a:t>Have/has 3/ed; haven’t/hasn’t 3/ed; Have/Has …3/ed?</a:t>
                      </a:r>
                    </a:p>
                    <a:p>
                      <a:r>
                        <a:rPr lang="en-CA" sz="2800" b="1" dirty="0"/>
                        <a:t>Have visited; haven’t visited; have you visited?</a:t>
                      </a:r>
                    </a:p>
                    <a:p>
                      <a:r>
                        <a:rPr lang="en-CA" sz="2800" b="1" dirty="0"/>
                        <a:t>Has gone; hasn’t gone; Has he gone?</a:t>
                      </a:r>
                      <a:endParaRPr lang="LID4096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3200" b="1" dirty="0">
                          <a:solidFill>
                            <a:srgbClr val="002060"/>
                          </a:solidFill>
                        </a:rPr>
                        <a:t>2/ed; didn’t 1; Did … 1?</a:t>
                      </a:r>
                    </a:p>
                    <a:p>
                      <a:r>
                        <a:rPr lang="en-CA" sz="3200" b="1" dirty="0"/>
                        <a:t>Wanted; didn’t want; Did you want?</a:t>
                      </a:r>
                    </a:p>
                    <a:p>
                      <a:r>
                        <a:rPr lang="en-CA" sz="3200" b="1" dirty="0"/>
                        <a:t>Saw; didn’t see; Did you see?</a:t>
                      </a:r>
                      <a:endParaRPr lang="LID4096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2178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05150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Природа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Природа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рирод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</TotalTime>
  <Words>340</Words>
  <Application>Microsoft Office PowerPoint</Application>
  <PresentationFormat>Широкий екран</PresentationFormat>
  <Paragraphs>49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0" baseType="lpstr">
      <vt:lpstr>Arial</vt:lpstr>
      <vt:lpstr>Garamond</vt:lpstr>
      <vt:lpstr>Природа</vt:lpstr>
      <vt:lpstr>Present Perfect vs Past Simple</vt:lpstr>
      <vt:lpstr>The dress is clean because</vt:lpstr>
      <vt:lpstr>have/has  3/ed</vt:lpstr>
      <vt:lpstr>2/ed</vt:lpstr>
      <vt:lpstr>Time markers for Present Perfect</vt:lpstr>
      <vt:lpstr>Time markers for Past Simple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Perfect vs Past Simple</dc:title>
  <dc:creator>Olha M</dc:creator>
  <cp:lastModifiedBy>Olha M</cp:lastModifiedBy>
  <cp:revision>9</cp:revision>
  <dcterms:created xsi:type="dcterms:W3CDTF">2021-04-04T08:43:10Z</dcterms:created>
  <dcterms:modified xsi:type="dcterms:W3CDTF">2021-05-08T18:54:59Z</dcterms:modified>
</cp:coreProperties>
</file>