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Lst>
  <p:sldSz cx="18288000" cy="10287000"/>
  <p:notesSz cx="6858000" cy="9144000"/>
  <p:embeddedFontLst>
    <p:embeddedFont>
      <p:font typeface="Open Sauce Bold" charset="1" panose="00000800000000000000"/>
      <p:regular r:id="rId16"/>
    </p:embeddedFont>
    <p:embeddedFont>
      <p:font typeface="Open Sauce" charset="1" panose="00000500000000000000"/>
      <p:regular r:id="rId17"/>
    </p:embeddedFont>
    <p:embeddedFont>
      <p:font typeface="DM Sans" charset="1" panose="00000000000000000000"/>
      <p:regular r:id="rId18"/>
    </p:embeddedFont>
    <p:embeddedFont>
      <p:font typeface="DM Sans Bold" charset="1" panose="00000000000000000000"/>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5.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https://en.wikipedia.org/wiki/2022_Russian_invasion_of_Ukraine" TargetMode="External" Type="http://schemas.openxmlformats.org/officeDocument/2006/relationships/hyperlink"/><Relationship Id="rId11" Target="https://en.wikipedia.org/wiki/Time_of_Troubles" TargetMode="External" Type="http://schemas.openxmlformats.org/officeDocument/2006/relationships/hyperlink"/><Relationship Id="rId12" Target="https://en.wikipedia.org/wiki/Ivan_Bolotnikov" TargetMode="External" Type="http://schemas.openxmlformats.org/officeDocument/2006/relationships/hyperlink"/><Relationship Id="rId2" Target="../media/image6.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https://en.wikipedia.org/wiki/Second_World_War" TargetMode="External" Type="http://schemas.openxmlformats.org/officeDocument/2006/relationships/hyperlink"/><Relationship Id="rId6" Target="https://en.wikipedia.org/wiki/Soviet_partisans" TargetMode="External" Type="http://schemas.openxmlformats.org/officeDocument/2006/relationships/hyperlink"/><Relationship Id="rId7" Target="https://en.wikipedia.org/wiki/Sydir_Kovpak" TargetMode="External" Type="http://schemas.openxmlformats.org/officeDocument/2006/relationships/hyperlink"/><Relationship Id="rId8" Target="https://en.wikipedia.org/wiki/Guerrilla_warfare" TargetMode="External" Type="http://schemas.openxmlformats.org/officeDocument/2006/relationships/hyperlink"/><Relationship Id="rId9" Target="https://en.wikipedia.org/wiki/Russian_forces"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8.png" Type="http://schemas.openxmlformats.org/officeDocument/2006/relationships/image"/><Relationship Id="rId4" Target="../media/image9.svg" Type="http://schemas.openxmlformats.org/officeDocument/2006/relationships/image"/><Relationship Id="rId5" Target="../media/image10.png" Type="http://schemas.openxmlformats.org/officeDocument/2006/relationships/image"/><Relationship Id="rId6" Target="../media/image11.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png" Type="http://schemas.openxmlformats.org/officeDocument/2006/relationships/image"/><Relationship Id="rId3" Target="../media/image13.png" Type="http://schemas.openxmlformats.org/officeDocument/2006/relationships/image"/><Relationship Id="rId4" Target="../media/image14.png" Type="http://schemas.openxmlformats.org/officeDocument/2006/relationships/image"/><Relationship Id="rId5" Target="../media/image15.png" Type="http://schemas.openxmlformats.org/officeDocument/2006/relationships/image"/><Relationship Id="rId6" Target="../media/image10.png" Type="http://schemas.openxmlformats.org/officeDocument/2006/relationships/image"/><Relationship Id="rId7" Target="../media/image11.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png" Type="http://schemas.openxmlformats.org/officeDocument/2006/relationships/image"/><Relationship Id="rId4" Target="../media/image10.png" Type="http://schemas.openxmlformats.org/officeDocument/2006/relationships/image"/><Relationship Id="rId5" Target="../media/image11.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9.png" Type="http://schemas.openxmlformats.org/officeDocument/2006/relationships/image"/><Relationship Id="rId3" Target="../media/image20.png" Type="http://schemas.openxmlformats.org/officeDocument/2006/relationships/image"/><Relationship Id="rId4" Target="../media/image21.png" Type="http://schemas.openxmlformats.org/officeDocument/2006/relationships/image"/><Relationship Id="rId5" Target="../media/image10.png" Type="http://schemas.openxmlformats.org/officeDocument/2006/relationships/image"/><Relationship Id="rId6" Target="../media/image11.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2.png" Type="http://schemas.openxmlformats.org/officeDocument/2006/relationships/image"/><Relationship Id="rId3" Target="../media/image23.png" Type="http://schemas.openxmlformats.org/officeDocument/2006/relationships/image"/><Relationship Id="rId4" Target="../media/image24.png" Type="http://schemas.openxmlformats.org/officeDocument/2006/relationships/image"/><Relationship Id="rId5" Target="../media/image25.png" Type="http://schemas.openxmlformats.org/officeDocument/2006/relationships/image"/><Relationship Id="rId6" Target="../media/image10.png" Type="http://schemas.openxmlformats.org/officeDocument/2006/relationships/image"/><Relationship Id="rId7" Target="../media/image11.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6.png" Type="http://schemas.openxmlformats.org/officeDocument/2006/relationships/image"/><Relationship Id="rId3" Target="../media/image27.png" Type="http://schemas.openxmlformats.org/officeDocument/2006/relationships/image"/><Relationship Id="rId4" Target="../media/image28.svg" Type="http://schemas.openxmlformats.org/officeDocument/2006/relationships/image"/><Relationship Id="rId5" Target="../media/image29.png" Type="http://schemas.openxmlformats.org/officeDocument/2006/relationships/image"/><Relationship Id="rId6" Target="../media/image30.svg" Type="http://schemas.openxmlformats.org/officeDocument/2006/relationships/image"/><Relationship Id="rId7" Target="../media/image31.png" Type="http://schemas.openxmlformats.org/officeDocument/2006/relationships/image"/><Relationship Id="rId8" Target="../media/image32.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293040"/>
        </a:solidFill>
      </p:bgPr>
    </p:bg>
    <p:spTree>
      <p:nvGrpSpPr>
        <p:cNvPr id="1" name=""/>
        <p:cNvGrpSpPr/>
        <p:nvPr/>
      </p:nvGrpSpPr>
      <p:grpSpPr>
        <a:xfrm>
          <a:off x="0" y="0"/>
          <a:ext cx="0" cy="0"/>
          <a:chOff x="0" y="0"/>
          <a:chExt cx="0" cy="0"/>
        </a:xfrm>
      </p:grpSpPr>
      <p:grpSp>
        <p:nvGrpSpPr>
          <p:cNvPr name="Group 2" id="2"/>
          <p:cNvGrpSpPr/>
          <p:nvPr/>
        </p:nvGrpSpPr>
        <p:grpSpPr>
          <a:xfrm rot="0">
            <a:off x="8492627" y="-143814"/>
            <a:ext cx="9795373" cy="10581385"/>
            <a:chOff x="0" y="0"/>
            <a:chExt cx="1517560" cy="1639333"/>
          </a:xfrm>
        </p:grpSpPr>
        <p:sp>
          <p:nvSpPr>
            <p:cNvPr name="Freeform 3" id="3"/>
            <p:cNvSpPr/>
            <p:nvPr/>
          </p:nvSpPr>
          <p:spPr>
            <a:xfrm flipH="false" flipV="false" rot="0">
              <a:off x="0" y="0"/>
              <a:ext cx="1517560" cy="1639333"/>
            </a:xfrm>
            <a:custGeom>
              <a:avLst/>
              <a:gdLst/>
              <a:ahLst/>
              <a:cxnLst/>
              <a:rect r="r" b="b" t="t" l="l"/>
              <a:pathLst>
                <a:path h="1639333" w="1517560">
                  <a:moveTo>
                    <a:pt x="0" y="0"/>
                  </a:moveTo>
                  <a:lnTo>
                    <a:pt x="1517560" y="0"/>
                  </a:lnTo>
                  <a:lnTo>
                    <a:pt x="1517560" y="1639333"/>
                  </a:lnTo>
                  <a:lnTo>
                    <a:pt x="0" y="1639333"/>
                  </a:lnTo>
                  <a:close/>
                </a:path>
              </a:pathLst>
            </a:custGeom>
            <a:blipFill>
              <a:blip r:embed="rId2"/>
              <a:stretch>
                <a:fillRect l="-9764" t="0" r="-9764" b="0"/>
              </a:stretch>
            </a:blipFill>
          </p:spPr>
        </p:sp>
      </p:grpSp>
      <p:sp>
        <p:nvSpPr>
          <p:cNvPr name="AutoShape 4" id="4"/>
          <p:cNvSpPr/>
          <p:nvPr/>
        </p:nvSpPr>
        <p:spPr>
          <a:xfrm>
            <a:off x="1310166" y="4345986"/>
            <a:ext cx="7182461" cy="0"/>
          </a:xfrm>
          <a:prstGeom prst="line">
            <a:avLst/>
          </a:prstGeom>
          <a:ln cap="flat" w="9525">
            <a:solidFill>
              <a:srgbClr val="ED8660"/>
            </a:solidFill>
            <a:prstDash val="solid"/>
            <a:headEnd type="none" len="sm" w="sm"/>
            <a:tailEnd type="none" len="sm" w="sm"/>
          </a:ln>
        </p:spPr>
      </p:sp>
      <p:grpSp>
        <p:nvGrpSpPr>
          <p:cNvPr name="Group 5" id="5"/>
          <p:cNvGrpSpPr/>
          <p:nvPr/>
        </p:nvGrpSpPr>
        <p:grpSpPr>
          <a:xfrm rot="0">
            <a:off x="8492627" y="9506064"/>
            <a:ext cx="9795373" cy="805447"/>
            <a:chOff x="0" y="0"/>
            <a:chExt cx="2579851" cy="212134"/>
          </a:xfrm>
        </p:grpSpPr>
        <p:sp>
          <p:nvSpPr>
            <p:cNvPr name="Freeform 6" id="6"/>
            <p:cNvSpPr/>
            <p:nvPr/>
          </p:nvSpPr>
          <p:spPr>
            <a:xfrm flipH="false" flipV="false" rot="0">
              <a:off x="0" y="0"/>
              <a:ext cx="2579851" cy="212134"/>
            </a:xfrm>
            <a:custGeom>
              <a:avLst/>
              <a:gdLst/>
              <a:ahLst/>
              <a:cxnLst/>
              <a:rect r="r" b="b" t="t" l="l"/>
              <a:pathLst>
                <a:path h="212134" w="2579851">
                  <a:moveTo>
                    <a:pt x="0" y="0"/>
                  </a:moveTo>
                  <a:lnTo>
                    <a:pt x="2579851" y="0"/>
                  </a:lnTo>
                  <a:lnTo>
                    <a:pt x="2579851" y="212134"/>
                  </a:lnTo>
                  <a:lnTo>
                    <a:pt x="0" y="212134"/>
                  </a:lnTo>
                  <a:close/>
                </a:path>
              </a:pathLst>
            </a:custGeom>
            <a:solidFill>
              <a:srgbClr val="ED8660"/>
            </a:solidFill>
          </p:spPr>
        </p:sp>
        <p:sp>
          <p:nvSpPr>
            <p:cNvPr name="TextBox 7" id="7"/>
            <p:cNvSpPr txBox="true"/>
            <p:nvPr/>
          </p:nvSpPr>
          <p:spPr>
            <a:xfrm>
              <a:off x="0" y="19050"/>
              <a:ext cx="2579851" cy="193084"/>
            </a:xfrm>
            <a:prstGeom prst="rect">
              <a:avLst/>
            </a:prstGeom>
          </p:spPr>
          <p:txBody>
            <a:bodyPr anchor="ctr" rtlCol="false" tIns="50800" lIns="50800" bIns="50800" rIns="50800"/>
            <a:lstStyle/>
            <a:p>
              <a:pPr algn="ctr">
                <a:lnSpc>
                  <a:spcPts val="2538"/>
                </a:lnSpc>
              </a:pPr>
            </a:p>
          </p:txBody>
        </p:sp>
      </p:grpSp>
      <p:sp>
        <p:nvSpPr>
          <p:cNvPr name="Freeform 8" id="8"/>
          <p:cNvSpPr/>
          <p:nvPr/>
        </p:nvSpPr>
        <p:spPr>
          <a:xfrm flipH="false" flipV="false" rot="5400000">
            <a:off x="1738430" y="8493026"/>
            <a:ext cx="373473" cy="1230001"/>
          </a:xfrm>
          <a:custGeom>
            <a:avLst/>
            <a:gdLst/>
            <a:ahLst/>
            <a:cxnLst/>
            <a:rect r="r" b="b" t="t" l="l"/>
            <a:pathLst>
              <a:path h="1230001" w="373473">
                <a:moveTo>
                  <a:pt x="0" y="0"/>
                </a:moveTo>
                <a:lnTo>
                  <a:pt x="373473" y="0"/>
                </a:lnTo>
                <a:lnTo>
                  <a:pt x="373473" y="1230001"/>
                </a:lnTo>
                <a:lnTo>
                  <a:pt x="0" y="123000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9" id="9"/>
          <p:cNvSpPr txBox="true"/>
          <p:nvPr/>
        </p:nvSpPr>
        <p:spPr>
          <a:xfrm rot="0">
            <a:off x="1310166" y="1143000"/>
            <a:ext cx="6597733" cy="1918571"/>
          </a:xfrm>
          <a:prstGeom prst="rect">
            <a:avLst/>
          </a:prstGeom>
        </p:spPr>
        <p:txBody>
          <a:bodyPr anchor="t" rtlCol="false" tIns="0" lIns="0" bIns="0" rIns="0">
            <a:spAutoFit/>
          </a:bodyPr>
          <a:lstStyle/>
          <a:p>
            <a:pPr algn="l">
              <a:lnSpc>
                <a:spcPts val="14850"/>
              </a:lnSpc>
            </a:pPr>
            <a:r>
              <a:rPr lang="en-US" sz="13378" b="true">
                <a:solidFill>
                  <a:srgbClr val="F2F2F2"/>
                </a:solidFill>
                <a:latin typeface="Open Sauce Bold"/>
                <a:ea typeface="Open Sauce Bold"/>
                <a:cs typeface="Open Sauce Bold"/>
                <a:sym typeface="Open Sauce Bold"/>
              </a:rPr>
              <a:t>Ancient</a:t>
            </a:r>
          </a:p>
        </p:txBody>
      </p:sp>
      <p:sp>
        <p:nvSpPr>
          <p:cNvPr name="TextBox 10" id="10"/>
          <p:cNvSpPr txBox="true"/>
          <p:nvPr/>
        </p:nvSpPr>
        <p:spPr>
          <a:xfrm rot="0">
            <a:off x="8492627" y="625269"/>
            <a:ext cx="5899922" cy="1918571"/>
          </a:xfrm>
          <a:prstGeom prst="rect">
            <a:avLst/>
          </a:prstGeom>
        </p:spPr>
        <p:txBody>
          <a:bodyPr anchor="t" rtlCol="false" tIns="0" lIns="0" bIns="0" rIns="0">
            <a:spAutoFit/>
          </a:bodyPr>
          <a:lstStyle/>
          <a:p>
            <a:pPr algn="l">
              <a:lnSpc>
                <a:spcPts val="14850"/>
              </a:lnSpc>
            </a:pPr>
            <a:r>
              <a:rPr lang="en-US" sz="13378" b="true">
                <a:solidFill>
                  <a:srgbClr val="ED8660"/>
                </a:solidFill>
                <a:latin typeface="Open Sauce Bold"/>
                <a:ea typeface="Open Sauce Bold"/>
                <a:cs typeface="Open Sauce Bold"/>
                <a:sym typeface="Open Sauce Bold"/>
              </a:rPr>
              <a:t>Towns</a:t>
            </a:r>
          </a:p>
        </p:txBody>
      </p:sp>
      <p:sp>
        <p:nvSpPr>
          <p:cNvPr name="TextBox 11" id="11"/>
          <p:cNvSpPr txBox="true"/>
          <p:nvPr/>
        </p:nvSpPr>
        <p:spPr>
          <a:xfrm rot="0">
            <a:off x="1310166" y="3156821"/>
            <a:ext cx="5182090" cy="473604"/>
          </a:xfrm>
          <a:prstGeom prst="rect">
            <a:avLst/>
          </a:prstGeom>
        </p:spPr>
        <p:txBody>
          <a:bodyPr anchor="t" rtlCol="false" tIns="0" lIns="0" bIns="0" rIns="0">
            <a:spAutoFit/>
          </a:bodyPr>
          <a:lstStyle/>
          <a:p>
            <a:pPr algn="l">
              <a:lnSpc>
                <a:spcPts val="3751"/>
              </a:lnSpc>
            </a:pPr>
            <a:r>
              <a:rPr lang="en-US" sz="3379" spc="953">
                <a:solidFill>
                  <a:srgbClr val="F2F2F2"/>
                </a:solidFill>
                <a:latin typeface="Open Sauce"/>
                <a:ea typeface="Open Sauce"/>
                <a:cs typeface="Open Sauce"/>
                <a:sym typeface="Open Sauce"/>
              </a:rPr>
              <a:t>PRESENTATION</a:t>
            </a:r>
          </a:p>
        </p:txBody>
      </p:sp>
      <p:sp>
        <p:nvSpPr>
          <p:cNvPr name="TextBox 12" id="12"/>
          <p:cNvSpPr txBox="true"/>
          <p:nvPr/>
        </p:nvSpPr>
        <p:spPr>
          <a:xfrm rot="0">
            <a:off x="8650731" y="9605453"/>
            <a:ext cx="4504580" cy="432391"/>
          </a:xfrm>
          <a:prstGeom prst="rect">
            <a:avLst/>
          </a:prstGeom>
        </p:spPr>
        <p:txBody>
          <a:bodyPr anchor="t" rtlCol="false" tIns="0" lIns="0" bIns="0" rIns="0">
            <a:spAutoFit/>
          </a:bodyPr>
          <a:lstStyle/>
          <a:p>
            <a:pPr algn="l">
              <a:lnSpc>
                <a:spcPts val="3500"/>
              </a:lnSpc>
            </a:pPr>
            <a:r>
              <a:rPr lang="en-US" sz="2500">
                <a:solidFill>
                  <a:srgbClr val="000000"/>
                </a:solidFill>
                <a:latin typeface="DM Sans"/>
                <a:ea typeface="DM Sans"/>
                <a:cs typeface="DM Sans"/>
                <a:sym typeface="DM Sans"/>
              </a:rPr>
              <a:t>KYRYLO BATALIN</a:t>
            </a:r>
          </a:p>
        </p:txBody>
      </p:sp>
      <p:sp>
        <p:nvSpPr>
          <p:cNvPr name="TextBox 13" id="13"/>
          <p:cNvSpPr txBox="true"/>
          <p:nvPr/>
        </p:nvSpPr>
        <p:spPr>
          <a:xfrm rot="0">
            <a:off x="1310166" y="4576990"/>
            <a:ext cx="8265498" cy="569889"/>
          </a:xfrm>
          <a:prstGeom prst="rect">
            <a:avLst/>
          </a:prstGeom>
        </p:spPr>
        <p:txBody>
          <a:bodyPr anchor="t" rtlCol="false" tIns="0" lIns="0" bIns="0" rIns="0">
            <a:spAutoFit/>
          </a:bodyPr>
          <a:lstStyle/>
          <a:p>
            <a:pPr algn="l">
              <a:lnSpc>
                <a:spcPts val="4758"/>
              </a:lnSpc>
            </a:pPr>
            <a:r>
              <a:rPr lang="en-US" sz="3398">
                <a:solidFill>
                  <a:srgbClr val="D9D9D9"/>
                </a:solidFill>
                <a:latin typeface="DM Sans"/>
                <a:ea typeface="DM Sans"/>
                <a:cs typeface="DM Sans"/>
                <a:sym typeface="DM Sans"/>
              </a:rPr>
              <a:t>SUMY REGION</a:t>
            </a:r>
          </a:p>
        </p:txBody>
      </p:sp>
      <p:sp>
        <p:nvSpPr>
          <p:cNvPr name="TextBox 14" id="14"/>
          <p:cNvSpPr txBox="true"/>
          <p:nvPr/>
        </p:nvSpPr>
        <p:spPr>
          <a:xfrm rot="0">
            <a:off x="17015331" y="9716426"/>
            <a:ext cx="611398" cy="321417"/>
          </a:xfrm>
          <a:prstGeom prst="rect">
            <a:avLst/>
          </a:prstGeom>
        </p:spPr>
        <p:txBody>
          <a:bodyPr anchor="t" rtlCol="false" tIns="0" lIns="0" bIns="0" rIns="0">
            <a:spAutoFit/>
          </a:bodyPr>
          <a:lstStyle/>
          <a:p>
            <a:pPr algn="r">
              <a:lnSpc>
                <a:spcPts val="2538"/>
              </a:lnSpc>
            </a:pPr>
            <a:r>
              <a:rPr lang="en-US" b="true" sz="2287">
                <a:solidFill>
                  <a:srgbClr val="293040"/>
                </a:solidFill>
                <a:latin typeface="Open Sauce Bold"/>
                <a:ea typeface="Open Sauce Bold"/>
                <a:cs typeface="Open Sauce Bold"/>
                <a:sym typeface="Open Sauce Bold"/>
              </a:rPr>
              <a:t>01</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sp>
        <p:nvSpPr>
          <p:cNvPr name="AutoShape 2" id="2"/>
          <p:cNvSpPr/>
          <p:nvPr/>
        </p:nvSpPr>
        <p:spPr>
          <a:xfrm flipV="true">
            <a:off x="1028700" y="1023937"/>
            <a:ext cx="16230600" cy="0"/>
          </a:xfrm>
          <a:prstGeom prst="line">
            <a:avLst/>
          </a:prstGeom>
          <a:ln cap="flat" w="9525">
            <a:solidFill>
              <a:srgbClr val="ED8660"/>
            </a:solidFill>
            <a:prstDash val="solid"/>
            <a:headEnd type="none" len="sm" w="sm"/>
            <a:tailEnd type="none" len="sm" w="sm"/>
          </a:ln>
        </p:spPr>
      </p:sp>
      <p:sp>
        <p:nvSpPr>
          <p:cNvPr name="AutoShape 3" id="3"/>
          <p:cNvSpPr/>
          <p:nvPr/>
        </p:nvSpPr>
        <p:spPr>
          <a:xfrm flipV="true">
            <a:off x="1028700" y="5497851"/>
            <a:ext cx="16230600" cy="0"/>
          </a:xfrm>
          <a:prstGeom prst="line">
            <a:avLst/>
          </a:prstGeom>
          <a:ln cap="flat" w="9525">
            <a:solidFill>
              <a:srgbClr val="ED8660"/>
            </a:solidFill>
            <a:prstDash val="solid"/>
            <a:headEnd type="none" len="sm" w="sm"/>
            <a:tailEnd type="none" len="sm" w="sm"/>
          </a:ln>
        </p:spPr>
      </p:sp>
      <p:sp>
        <p:nvSpPr>
          <p:cNvPr name="AutoShape 4" id="4"/>
          <p:cNvSpPr/>
          <p:nvPr/>
        </p:nvSpPr>
        <p:spPr>
          <a:xfrm flipV="true">
            <a:off x="1028700" y="6518416"/>
            <a:ext cx="16230600" cy="0"/>
          </a:xfrm>
          <a:prstGeom prst="line">
            <a:avLst/>
          </a:prstGeom>
          <a:ln cap="flat" w="9525">
            <a:solidFill>
              <a:srgbClr val="ED8660"/>
            </a:solidFill>
            <a:prstDash val="solid"/>
            <a:headEnd type="none" len="sm" w="sm"/>
            <a:tailEnd type="none" len="sm" w="sm"/>
          </a:ln>
        </p:spPr>
      </p:sp>
      <p:sp>
        <p:nvSpPr>
          <p:cNvPr name="AutoShape 5" id="5"/>
          <p:cNvSpPr/>
          <p:nvPr/>
        </p:nvSpPr>
        <p:spPr>
          <a:xfrm flipV="true">
            <a:off x="1028700" y="7535257"/>
            <a:ext cx="16230600" cy="0"/>
          </a:xfrm>
          <a:prstGeom prst="line">
            <a:avLst/>
          </a:prstGeom>
          <a:ln cap="flat" w="9525">
            <a:solidFill>
              <a:srgbClr val="ED8660"/>
            </a:solidFill>
            <a:prstDash val="solid"/>
            <a:headEnd type="none" len="sm" w="sm"/>
            <a:tailEnd type="none" len="sm" w="sm"/>
          </a:ln>
        </p:spPr>
      </p:sp>
      <p:sp>
        <p:nvSpPr>
          <p:cNvPr name="AutoShape 6" id="6"/>
          <p:cNvSpPr/>
          <p:nvPr/>
        </p:nvSpPr>
        <p:spPr>
          <a:xfrm flipV="true">
            <a:off x="1028700" y="8552099"/>
            <a:ext cx="16230600" cy="0"/>
          </a:xfrm>
          <a:prstGeom prst="line">
            <a:avLst/>
          </a:prstGeom>
          <a:ln cap="flat" w="9525">
            <a:solidFill>
              <a:srgbClr val="ED8660"/>
            </a:solidFill>
            <a:prstDash val="solid"/>
            <a:headEnd type="none" len="sm" w="sm"/>
            <a:tailEnd type="none" len="sm" w="sm"/>
          </a:ln>
        </p:spPr>
      </p:sp>
      <p:grpSp>
        <p:nvGrpSpPr>
          <p:cNvPr name="Group 7" id="7"/>
          <p:cNvGrpSpPr/>
          <p:nvPr/>
        </p:nvGrpSpPr>
        <p:grpSpPr>
          <a:xfrm rot="0">
            <a:off x="-137024" y="9399197"/>
            <a:ext cx="18575629" cy="1070502"/>
            <a:chOff x="0" y="0"/>
            <a:chExt cx="4892347" cy="281943"/>
          </a:xfrm>
        </p:grpSpPr>
        <p:sp>
          <p:nvSpPr>
            <p:cNvPr name="Freeform 8" id="8"/>
            <p:cNvSpPr/>
            <p:nvPr/>
          </p:nvSpPr>
          <p:spPr>
            <a:xfrm flipH="false" flipV="false" rot="0">
              <a:off x="0" y="0"/>
              <a:ext cx="4892347" cy="281943"/>
            </a:xfrm>
            <a:custGeom>
              <a:avLst/>
              <a:gdLst/>
              <a:ahLst/>
              <a:cxnLst/>
              <a:rect r="r" b="b" t="t" l="l"/>
              <a:pathLst>
                <a:path h="281943" w="4892347">
                  <a:moveTo>
                    <a:pt x="0" y="0"/>
                  </a:moveTo>
                  <a:lnTo>
                    <a:pt x="4892347" y="0"/>
                  </a:lnTo>
                  <a:lnTo>
                    <a:pt x="4892347" y="281943"/>
                  </a:lnTo>
                  <a:lnTo>
                    <a:pt x="0" y="281943"/>
                  </a:lnTo>
                  <a:close/>
                </a:path>
              </a:pathLst>
            </a:custGeom>
            <a:solidFill>
              <a:srgbClr val="ED8660"/>
            </a:solidFill>
          </p:spPr>
        </p:sp>
        <p:sp>
          <p:nvSpPr>
            <p:cNvPr name="TextBox 9" id="9"/>
            <p:cNvSpPr txBox="true"/>
            <p:nvPr/>
          </p:nvSpPr>
          <p:spPr>
            <a:xfrm>
              <a:off x="0" y="19050"/>
              <a:ext cx="4892347" cy="262893"/>
            </a:xfrm>
            <a:prstGeom prst="rect">
              <a:avLst/>
            </a:prstGeom>
          </p:spPr>
          <p:txBody>
            <a:bodyPr anchor="ctr" rtlCol="false" tIns="50800" lIns="50800" bIns="50800" rIns="50800"/>
            <a:lstStyle/>
            <a:p>
              <a:pPr algn="ctr">
                <a:lnSpc>
                  <a:spcPts val="2538"/>
                </a:lnSpc>
              </a:pPr>
            </a:p>
          </p:txBody>
        </p:sp>
      </p:grpSp>
      <p:sp>
        <p:nvSpPr>
          <p:cNvPr name="AutoShape 10" id="10"/>
          <p:cNvSpPr/>
          <p:nvPr/>
        </p:nvSpPr>
        <p:spPr>
          <a:xfrm flipH="true">
            <a:off x="9144000" y="4857247"/>
            <a:ext cx="25840" cy="3694851"/>
          </a:xfrm>
          <a:prstGeom prst="line">
            <a:avLst/>
          </a:prstGeom>
          <a:ln cap="flat" w="9525">
            <a:solidFill>
              <a:srgbClr val="ED8660"/>
            </a:solidFill>
            <a:prstDash val="solid"/>
            <a:headEnd type="none" len="sm" w="sm"/>
            <a:tailEnd type="none" len="sm" w="sm"/>
          </a:ln>
        </p:spPr>
      </p:sp>
      <p:sp>
        <p:nvSpPr>
          <p:cNvPr name="Freeform 11" id="11"/>
          <p:cNvSpPr/>
          <p:nvPr/>
        </p:nvSpPr>
        <p:spPr>
          <a:xfrm flipH="false" flipV="false" rot="5400000">
            <a:off x="16961492" y="9484123"/>
            <a:ext cx="273470" cy="900649"/>
          </a:xfrm>
          <a:custGeom>
            <a:avLst/>
            <a:gdLst/>
            <a:ahLst/>
            <a:cxnLst/>
            <a:rect r="r" b="b" t="t" l="l"/>
            <a:pathLst>
              <a:path h="900649" w="273470">
                <a:moveTo>
                  <a:pt x="0" y="0"/>
                </a:moveTo>
                <a:lnTo>
                  <a:pt x="273470" y="0"/>
                </a:lnTo>
                <a:lnTo>
                  <a:pt x="273470" y="900650"/>
                </a:lnTo>
                <a:lnTo>
                  <a:pt x="0" y="9006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028700" y="1624423"/>
            <a:ext cx="4173561" cy="859155"/>
          </a:xfrm>
          <a:prstGeom prst="rect">
            <a:avLst/>
          </a:prstGeom>
        </p:spPr>
        <p:txBody>
          <a:bodyPr anchor="t" rtlCol="false" tIns="0" lIns="0" bIns="0" rIns="0">
            <a:spAutoFit/>
          </a:bodyPr>
          <a:lstStyle/>
          <a:p>
            <a:pPr algn="l">
              <a:lnSpc>
                <a:spcPts val="6660"/>
              </a:lnSpc>
            </a:pPr>
            <a:r>
              <a:rPr lang="en-US" sz="6000" b="true">
                <a:solidFill>
                  <a:srgbClr val="000000"/>
                </a:solidFill>
                <a:latin typeface="Open Sauce Bold"/>
                <a:ea typeface="Open Sauce Bold"/>
                <a:cs typeface="Open Sauce Bold"/>
                <a:sym typeface="Open Sauce Bold"/>
              </a:rPr>
              <a:t>Agenda</a:t>
            </a:r>
          </a:p>
        </p:txBody>
      </p:sp>
      <p:sp>
        <p:nvSpPr>
          <p:cNvPr name="TextBox 13" id="13"/>
          <p:cNvSpPr txBox="true"/>
          <p:nvPr/>
        </p:nvSpPr>
        <p:spPr>
          <a:xfrm rot="0">
            <a:off x="1028700" y="490790"/>
            <a:ext cx="2536966" cy="249221"/>
          </a:xfrm>
          <a:prstGeom prst="rect">
            <a:avLst/>
          </a:prstGeom>
        </p:spPr>
        <p:txBody>
          <a:bodyPr anchor="t" rtlCol="false" tIns="0" lIns="0" bIns="0" rIns="0">
            <a:spAutoFit/>
          </a:bodyPr>
          <a:lstStyle/>
          <a:p>
            <a:pPr algn="l">
              <a:lnSpc>
                <a:spcPts val="2002"/>
              </a:lnSpc>
            </a:pPr>
            <a:r>
              <a:rPr lang="en-US" sz="1804" spc="160">
                <a:solidFill>
                  <a:srgbClr val="000000"/>
                </a:solidFill>
                <a:latin typeface="Open Sauce"/>
                <a:ea typeface="Open Sauce"/>
                <a:cs typeface="Open Sauce"/>
                <a:sym typeface="Open Sauce"/>
              </a:rPr>
              <a:t>TRAVEL STORY</a:t>
            </a:r>
          </a:p>
        </p:txBody>
      </p:sp>
      <p:sp>
        <p:nvSpPr>
          <p:cNvPr name="TextBox 14" id="14"/>
          <p:cNvSpPr txBox="true"/>
          <p:nvPr/>
        </p:nvSpPr>
        <p:spPr>
          <a:xfrm rot="0">
            <a:off x="16647902" y="490790"/>
            <a:ext cx="611398" cy="321417"/>
          </a:xfrm>
          <a:prstGeom prst="rect">
            <a:avLst/>
          </a:prstGeom>
        </p:spPr>
        <p:txBody>
          <a:bodyPr anchor="t" rtlCol="false" tIns="0" lIns="0" bIns="0" rIns="0">
            <a:spAutoFit/>
          </a:bodyPr>
          <a:lstStyle/>
          <a:p>
            <a:pPr algn="r">
              <a:lnSpc>
                <a:spcPts val="2538"/>
              </a:lnSpc>
            </a:pPr>
            <a:r>
              <a:rPr lang="en-US" b="true" sz="2287">
                <a:solidFill>
                  <a:srgbClr val="293040"/>
                </a:solidFill>
                <a:latin typeface="Open Sauce Bold"/>
                <a:ea typeface="Open Sauce Bold"/>
                <a:cs typeface="Open Sauce Bold"/>
                <a:sym typeface="Open Sauce Bold"/>
              </a:rPr>
              <a:t>02</a:t>
            </a:r>
          </a:p>
        </p:txBody>
      </p:sp>
      <p:sp>
        <p:nvSpPr>
          <p:cNvPr name="TextBox 15" id="15"/>
          <p:cNvSpPr txBox="true"/>
          <p:nvPr/>
        </p:nvSpPr>
        <p:spPr>
          <a:xfrm rot="0">
            <a:off x="959650" y="4876297"/>
            <a:ext cx="4108700" cy="352425"/>
          </a:xfrm>
          <a:prstGeom prst="rect">
            <a:avLst/>
          </a:prstGeom>
        </p:spPr>
        <p:txBody>
          <a:bodyPr anchor="t" rtlCol="false" tIns="0" lIns="0" bIns="0" rIns="0">
            <a:spAutoFit/>
          </a:bodyPr>
          <a:lstStyle/>
          <a:p>
            <a:pPr algn="l">
              <a:lnSpc>
                <a:spcPts val="2774"/>
              </a:lnSpc>
            </a:pPr>
            <a:r>
              <a:rPr lang="en-US" sz="2499">
                <a:solidFill>
                  <a:srgbClr val="545454"/>
                </a:solidFill>
                <a:latin typeface="Open Sauce"/>
                <a:ea typeface="Open Sauce"/>
                <a:cs typeface="Open Sauce"/>
                <a:sym typeface="Open Sauce"/>
              </a:rPr>
              <a:t>The History of Putyvl</a:t>
            </a:r>
          </a:p>
        </p:txBody>
      </p:sp>
      <p:sp>
        <p:nvSpPr>
          <p:cNvPr name="TextBox 16" id="16"/>
          <p:cNvSpPr txBox="true"/>
          <p:nvPr/>
        </p:nvSpPr>
        <p:spPr>
          <a:xfrm rot="0">
            <a:off x="7875794" y="4876297"/>
            <a:ext cx="613784" cy="352425"/>
          </a:xfrm>
          <a:prstGeom prst="rect">
            <a:avLst/>
          </a:prstGeom>
        </p:spPr>
        <p:txBody>
          <a:bodyPr anchor="t" rtlCol="false" tIns="0" lIns="0" bIns="0" rIns="0">
            <a:spAutoFit/>
          </a:bodyPr>
          <a:lstStyle/>
          <a:p>
            <a:pPr algn="ctr">
              <a:lnSpc>
                <a:spcPts val="2774"/>
              </a:lnSpc>
            </a:pPr>
            <a:r>
              <a:rPr lang="en-US" sz="2499" b="true">
                <a:solidFill>
                  <a:srgbClr val="545454"/>
                </a:solidFill>
                <a:latin typeface="Open Sauce Bold"/>
                <a:ea typeface="Open Sauce Bold"/>
                <a:cs typeface="Open Sauce Bold"/>
                <a:sym typeface="Open Sauce Bold"/>
              </a:rPr>
              <a:t>03</a:t>
            </a:r>
          </a:p>
        </p:txBody>
      </p:sp>
      <p:sp>
        <p:nvSpPr>
          <p:cNvPr name="TextBox 17" id="17"/>
          <p:cNvSpPr txBox="true"/>
          <p:nvPr/>
        </p:nvSpPr>
        <p:spPr>
          <a:xfrm rot="0">
            <a:off x="16320624" y="4876297"/>
            <a:ext cx="613784" cy="352425"/>
          </a:xfrm>
          <a:prstGeom prst="rect">
            <a:avLst/>
          </a:prstGeom>
        </p:spPr>
        <p:txBody>
          <a:bodyPr anchor="t" rtlCol="false" tIns="0" lIns="0" bIns="0" rIns="0">
            <a:spAutoFit/>
          </a:bodyPr>
          <a:lstStyle/>
          <a:p>
            <a:pPr algn="ctr">
              <a:lnSpc>
                <a:spcPts val="2774"/>
              </a:lnSpc>
            </a:pPr>
            <a:r>
              <a:rPr lang="en-US" sz="2499" b="true">
                <a:solidFill>
                  <a:srgbClr val="545454"/>
                </a:solidFill>
                <a:latin typeface="Open Sauce Bold"/>
                <a:ea typeface="Open Sauce Bold"/>
                <a:cs typeface="Open Sauce Bold"/>
                <a:sym typeface="Open Sauce Bold"/>
              </a:rPr>
              <a:t>07</a:t>
            </a:r>
          </a:p>
        </p:txBody>
      </p:sp>
      <p:sp>
        <p:nvSpPr>
          <p:cNvPr name="TextBox 18" id="18"/>
          <p:cNvSpPr txBox="true"/>
          <p:nvPr/>
        </p:nvSpPr>
        <p:spPr>
          <a:xfrm rot="0">
            <a:off x="16320624" y="5896862"/>
            <a:ext cx="613784" cy="352425"/>
          </a:xfrm>
          <a:prstGeom prst="rect">
            <a:avLst/>
          </a:prstGeom>
        </p:spPr>
        <p:txBody>
          <a:bodyPr anchor="t" rtlCol="false" tIns="0" lIns="0" bIns="0" rIns="0">
            <a:spAutoFit/>
          </a:bodyPr>
          <a:lstStyle/>
          <a:p>
            <a:pPr algn="ctr">
              <a:lnSpc>
                <a:spcPts val="2774"/>
              </a:lnSpc>
            </a:pPr>
            <a:r>
              <a:rPr lang="en-US" sz="2499" b="true">
                <a:solidFill>
                  <a:srgbClr val="545454"/>
                </a:solidFill>
                <a:latin typeface="Open Sauce Bold"/>
                <a:ea typeface="Open Sauce Bold"/>
                <a:cs typeface="Open Sauce Bold"/>
                <a:sym typeface="Open Sauce Bold"/>
              </a:rPr>
              <a:t>08</a:t>
            </a:r>
          </a:p>
        </p:txBody>
      </p:sp>
      <p:sp>
        <p:nvSpPr>
          <p:cNvPr name="TextBox 19" id="19"/>
          <p:cNvSpPr txBox="true"/>
          <p:nvPr/>
        </p:nvSpPr>
        <p:spPr>
          <a:xfrm rot="0">
            <a:off x="16320624" y="6913703"/>
            <a:ext cx="613784" cy="352425"/>
          </a:xfrm>
          <a:prstGeom prst="rect">
            <a:avLst/>
          </a:prstGeom>
        </p:spPr>
        <p:txBody>
          <a:bodyPr anchor="t" rtlCol="false" tIns="0" lIns="0" bIns="0" rIns="0">
            <a:spAutoFit/>
          </a:bodyPr>
          <a:lstStyle/>
          <a:p>
            <a:pPr algn="ctr">
              <a:lnSpc>
                <a:spcPts val="2774"/>
              </a:lnSpc>
            </a:pPr>
            <a:r>
              <a:rPr lang="en-US" sz="2499" b="true">
                <a:solidFill>
                  <a:srgbClr val="545454"/>
                </a:solidFill>
                <a:latin typeface="Open Sauce Bold"/>
                <a:ea typeface="Open Sauce Bold"/>
                <a:cs typeface="Open Sauce Bold"/>
                <a:sym typeface="Open Sauce Bold"/>
              </a:rPr>
              <a:t>09</a:t>
            </a:r>
          </a:p>
        </p:txBody>
      </p:sp>
      <p:sp>
        <p:nvSpPr>
          <p:cNvPr name="TextBox 20" id="20"/>
          <p:cNvSpPr txBox="true"/>
          <p:nvPr/>
        </p:nvSpPr>
        <p:spPr>
          <a:xfrm rot="0">
            <a:off x="16320624" y="7930545"/>
            <a:ext cx="613784" cy="352425"/>
          </a:xfrm>
          <a:prstGeom prst="rect">
            <a:avLst/>
          </a:prstGeom>
        </p:spPr>
        <p:txBody>
          <a:bodyPr anchor="t" rtlCol="false" tIns="0" lIns="0" bIns="0" rIns="0">
            <a:spAutoFit/>
          </a:bodyPr>
          <a:lstStyle/>
          <a:p>
            <a:pPr algn="ctr">
              <a:lnSpc>
                <a:spcPts val="2774"/>
              </a:lnSpc>
            </a:pPr>
            <a:r>
              <a:rPr lang="en-US" sz="2499" b="true">
                <a:solidFill>
                  <a:srgbClr val="545454"/>
                </a:solidFill>
                <a:latin typeface="Open Sauce Bold"/>
                <a:ea typeface="Open Sauce Bold"/>
                <a:cs typeface="Open Sauce Bold"/>
                <a:sym typeface="Open Sauce Bold"/>
              </a:rPr>
              <a:t>10</a:t>
            </a:r>
          </a:p>
        </p:txBody>
      </p:sp>
      <p:sp>
        <p:nvSpPr>
          <p:cNvPr name="TextBox 21" id="21"/>
          <p:cNvSpPr txBox="true"/>
          <p:nvPr/>
        </p:nvSpPr>
        <p:spPr>
          <a:xfrm rot="0">
            <a:off x="7875794" y="5896862"/>
            <a:ext cx="613784" cy="352425"/>
          </a:xfrm>
          <a:prstGeom prst="rect">
            <a:avLst/>
          </a:prstGeom>
        </p:spPr>
        <p:txBody>
          <a:bodyPr anchor="t" rtlCol="false" tIns="0" lIns="0" bIns="0" rIns="0">
            <a:spAutoFit/>
          </a:bodyPr>
          <a:lstStyle/>
          <a:p>
            <a:pPr algn="ctr">
              <a:lnSpc>
                <a:spcPts val="2774"/>
              </a:lnSpc>
            </a:pPr>
            <a:r>
              <a:rPr lang="en-US" sz="2499" b="true">
                <a:solidFill>
                  <a:srgbClr val="545454"/>
                </a:solidFill>
                <a:latin typeface="Open Sauce Bold"/>
                <a:ea typeface="Open Sauce Bold"/>
                <a:cs typeface="Open Sauce Bold"/>
                <a:sym typeface="Open Sauce Bold"/>
              </a:rPr>
              <a:t>04</a:t>
            </a:r>
          </a:p>
        </p:txBody>
      </p:sp>
      <p:sp>
        <p:nvSpPr>
          <p:cNvPr name="TextBox 22" id="22"/>
          <p:cNvSpPr txBox="true"/>
          <p:nvPr/>
        </p:nvSpPr>
        <p:spPr>
          <a:xfrm rot="0">
            <a:off x="7875794" y="6913703"/>
            <a:ext cx="613784" cy="352425"/>
          </a:xfrm>
          <a:prstGeom prst="rect">
            <a:avLst/>
          </a:prstGeom>
        </p:spPr>
        <p:txBody>
          <a:bodyPr anchor="t" rtlCol="false" tIns="0" lIns="0" bIns="0" rIns="0">
            <a:spAutoFit/>
          </a:bodyPr>
          <a:lstStyle/>
          <a:p>
            <a:pPr algn="ctr">
              <a:lnSpc>
                <a:spcPts val="2774"/>
              </a:lnSpc>
            </a:pPr>
            <a:r>
              <a:rPr lang="en-US" sz="2499" b="true">
                <a:solidFill>
                  <a:srgbClr val="545454"/>
                </a:solidFill>
                <a:latin typeface="Open Sauce Bold"/>
                <a:ea typeface="Open Sauce Bold"/>
                <a:cs typeface="Open Sauce Bold"/>
                <a:sym typeface="Open Sauce Bold"/>
              </a:rPr>
              <a:t>05</a:t>
            </a:r>
          </a:p>
        </p:txBody>
      </p:sp>
      <p:sp>
        <p:nvSpPr>
          <p:cNvPr name="TextBox 23" id="23"/>
          <p:cNvSpPr txBox="true"/>
          <p:nvPr/>
        </p:nvSpPr>
        <p:spPr>
          <a:xfrm rot="0">
            <a:off x="7875794" y="7930545"/>
            <a:ext cx="613784" cy="352425"/>
          </a:xfrm>
          <a:prstGeom prst="rect">
            <a:avLst/>
          </a:prstGeom>
        </p:spPr>
        <p:txBody>
          <a:bodyPr anchor="t" rtlCol="false" tIns="0" lIns="0" bIns="0" rIns="0">
            <a:spAutoFit/>
          </a:bodyPr>
          <a:lstStyle/>
          <a:p>
            <a:pPr algn="ctr">
              <a:lnSpc>
                <a:spcPts val="2774"/>
              </a:lnSpc>
            </a:pPr>
            <a:r>
              <a:rPr lang="en-US" sz="2499" b="true">
                <a:solidFill>
                  <a:srgbClr val="545454"/>
                </a:solidFill>
                <a:latin typeface="Open Sauce Bold"/>
                <a:ea typeface="Open Sauce Bold"/>
                <a:cs typeface="Open Sauce Bold"/>
                <a:sym typeface="Open Sauce Bold"/>
              </a:rPr>
              <a:t>06</a:t>
            </a:r>
          </a:p>
        </p:txBody>
      </p:sp>
      <p:sp>
        <p:nvSpPr>
          <p:cNvPr name="TextBox 24" id="24"/>
          <p:cNvSpPr txBox="true"/>
          <p:nvPr/>
        </p:nvSpPr>
        <p:spPr>
          <a:xfrm rot="0">
            <a:off x="1028700" y="5553962"/>
            <a:ext cx="2054350" cy="695325"/>
          </a:xfrm>
          <a:prstGeom prst="rect">
            <a:avLst/>
          </a:prstGeom>
        </p:spPr>
        <p:txBody>
          <a:bodyPr anchor="t" rtlCol="false" tIns="0" lIns="0" bIns="0" rIns="0">
            <a:spAutoFit/>
          </a:bodyPr>
          <a:lstStyle/>
          <a:p>
            <a:pPr algn="l">
              <a:lnSpc>
                <a:spcPts val="2774"/>
              </a:lnSpc>
            </a:pPr>
          </a:p>
          <a:p>
            <a:pPr algn="l">
              <a:lnSpc>
                <a:spcPts val="2774"/>
              </a:lnSpc>
            </a:pPr>
            <a:r>
              <a:rPr lang="en-US" sz="2499">
                <a:solidFill>
                  <a:srgbClr val="545454"/>
                </a:solidFill>
                <a:latin typeface="Open Sauce"/>
                <a:ea typeface="Open Sauce"/>
                <a:cs typeface="Open Sauce"/>
                <a:sym typeface="Open Sauce"/>
              </a:rPr>
              <a:t>Horodok</a:t>
            </a:r>
          </a:p>
        </p:txBody>
      </p:sp>
      <p:sp>
        <p:nvSpPr>
          <p:cNvPr name="TextBox 25" id="25"/>
          <p:cNvSpPr txBox="true"/>
          <p:nvPr/>
        </p:nvSpPr>
        <p:spPr>
          <a:xfrm rot="0">
            <a:off x="959650" y="6913703"/>
            <a:ext cx="4992956" cy="352425"/>
          </a:xfrm>
          <a:prstGeom prst="rect">
            <a:avLst/>
          </a:prstGeom>
        </p:spPr>
        <p:txBody>
          <a:bodyPr anchor="t" rtlCol="false" tIns="0" lIns="0" bIns="0" rIns="0">
            <a:spAutoFit/>
          </a:bodyPr>
          <a:lstStyle/>
          <a:p>
            <a:pPr algn="l">
              <a:lnSpc>
                <a:spcPts val="2774"/>
              </a:lnSpc>
            </a:pPr>
            <a:r>
              <a:rPr lang="en-US" sz="2499">
                <a:solidFill>
                  <a:srgbClr val="545454"/>
                </a:solidFill>
                <a:latin typeface="Open Sauce"/>
                <a:ea typeface="Open Sauce"/>
                <a:cs typeface="Open Sauce"/>
                <a:sym typeface="Open Sauce"/>
              </a:rPr>
              <a:t>Movchanskyi Monastery</a:t>
            </a:r>
          </a:p>
        </p:txBody>
      </p:sp>
      <p:sp>
        <p:nvSpPr>
          <p:cNvPr name="TextBox 26" id="26"/>
          <p:cNvSpPr txBox="true"/>
          <p:nvPr/>
        </p:nvSpPr>
        <p:spPr>
          <a:xfrm rot="0">
            <a:off x="959650" y="7930545"/>
            <a:ext cx="4510299" cy="352425"/>
          </a:xfrm>
          <a:prstGeom prst="rect">
            <a:avLst/>
          </a:prstGeom>
        </p:spPr>
        <p:txBody>
          <a:bodyPr anchor="t" rtlCol="false" tIns="0" lIns="0" bIns="0" rIns="0">
            <a:spAutoFit/>
          </a:bodyPr>
          <a:lstStyle/>
          <a:p>
            <a:pPr algn="l">
              <a:lnSpc>
                <a:spcPts val="2774"/>
              </a:lnSpc>
            </a:pPr>
            <a:r>
              <a:rPr lang="en-US" sz="2499">
                <a:solidFill>
                  <a:srgbClr val="545454"/>
                </a:solidFill>
                <a:latin typeface="Open Sauce"/>
                <a:ea typeface="Open Sauce"/>
                <a:cs typeface="Open Sauce"/>
                <a:sym typeface="Open Sauce"/>
              </a:rPr>
              <a:t>Putyvl Local History Museum</a:t>
            </a:r>
          </a:p>
        </p:txBody>
      </p:sp>
      <p:sp>
        <p:nvSpPr>
          <p:cNvPr name="TextBox 27" id="27"/>
          <p:cNvSpPr txBox="true"/>
          <p:nvPr/>
        </p:nvSpPr>
        <p:spPr>
          <a:xfrm rot="0">
            <a:off x="10001718" y="4876297"/>
            <a:ext cx="4108700" cy="352425"/>
          </a:xfrm>
          <a:prstGeom prst="rect">
            <a:avLst/>
          </a:prstGeom>
        </p:spPr>
        <p:txBody>
          <a:bodyPr anchor="t" rtlCol="false" tIns="0" lIns="0" bIns="0" rIns="0">
            <a:spAutoFit/>
          </a:bodyPr>
          <a:lstStyle/>
          <a:p>
            <a:pPr algn="l">
              <a:lnSpc>
                <a:spcPts val="2774"/>
              </a:lnSpc>
            </a:pPr>
            <a:r>
              <a:rPr lang="en-US" sz="2499">
                <a:solidFill>
                  <a:srgbClr val="545454"/>
                </a:solidFill>
                <a:latin typeface="Open Sauce"/>
                <a:ea typeface="Open Sauce"/>
                <a:cs typeface="Open Sauce"/>
                <a:sym typeface="Open Sauce"/>
              </a:rPr>
              <a:t>Nikolska Hirka</a:t>
            </a:r>
          </a:p>
        </p:txBody>
      </p:sp>
      <p:sp>
        <p:nvSpPr>
          <p:cNvPr name="TextBox 28" id="28"/>
          <p:cNvSpPr txBox="true"/>
          <p:nvPr/>
        </p:nvSpPr>
        <p:spPr>
          <a:xfrm rot="0">
            <a:off x="10001718" y="5896862"/>
            <a:ext cx="4108700" cy="352425"/>
          </a:xfrm>
          <a:prstGeom prst="rect">
            <a:avLst/>
          </a:prstGeom>
        </p:spPr>
        <p:txBody>
          <a:bodyPr anchor="t" rtlCol="false" tIns="0" lIns="0" bIns="0" rIns="0">
            <a:spAutoFit/>
          </a:bodyPr>
          <a:lstStyle/>
          <a:p>
            <a:pPr algn="l">
              <a:lnSpc>
                <a:spcPts val="2774"/>
              </a:lnSpc>
            </a:pPr>
            <a:r>
              <a:rPr lang="en-US" sz="2499">
                <a:solidFill>
                  <a:srgbClr val="545454"/>
                </a:solidFill>
                <a:latin typeface="Open Sauce"/>
                <a:ea typeface="Open Sauce"/>
                <a:cs typeface="Open Sauce"/>
                <a:sym typeface="Open Sauce"/>
              </a:rPr>
              <a:t>Spadshchanskyi Forest</a:t>
            </a:r>
          </a:p>
        </p:txBody>
      </p:sp>
      <p:sp>
        <p:nvSpPr>
          <p:cNvPr name="TextBox 29" id="29"/>
          <p:cNvSpPr txBox="true"/>
          <p:nvPr/>
        </p:nvSpPr>
        <p:spPr>
          <a:xfrm rot="0">
            <a:off x="10001718" y="6913703"/>
            <a:ext cx="4669815" cy="352425"/>
          </a:xfrm>
          <a:prstGeom prst="rect">
            <a:avLst/>
          </a:prstGeom>
        </p:spPr>
        <p:txBody>
          <a:bodyPr anchor="t" rtlCol="false" tIns="0" lIns="0" bIns="0" rIns="0">
            <a:spAutoFit/>
          </a:bodyPr>
          <a:lstStyle/>
          <a:p>
            <a:pPr algn="l">
              <a:lnSpc>
                <a:spcPts val="2774"/>
              </a:lnSpc>
            </a:pPr>
            <a:r>
              <a:rPr lang="en-US" sz="2499">
                <a:solidFill>
                  <a:srgbClr val="545454"/>
                </a:solidFill>
                <a:latin typeface="Open Sauce"/>
                <a:ea typeface="Open Sauce"/>
                <a:cs typeface="Open Sauce"/>
                <a:sym typeface="Open Sauce"/>
              </a:rPr>
              <a:t>Museum of Military Equipment</a:t>
            </a:r>
          </a:p>
        </p:txBody>
      </p:sp>
      <p:sp>
        <p:nvSpPr>
          <p:cNvPr name="TextBox 30" id="30"/>
          <p:cNvSpPr txBox="true"/>
          <p:nvPr/>
        </p:nvSpPr>
        <p:spPr>
          <a:xfrm rot="0">
            <a:off x="10001718" y="7930545"/>
            <a:ext cx="4108700" cy="352425"/>
          </a:xfrm>
          <a:prstGeom prst="rect">
            <a:avLst/>
          </a:prstGeom>
        </p:spPr>
        <p:txBody>
          <a:bodyPr anchor="t" rtlCol="false" tIns="0" lIns="0" bIns="0" rIns="0">
            <a:spAutoFit/>
          </a:bodyPr>
          <a:lstStyle/>
          <a:p>
            <a:pPr algn="l">
              <a:lnSpc>
                <a:spcPts val="2774"/>
              </a:lnSpc>
            </a:pPr>
            <a:r>
              <a:rPr lang="en-US" sz="2499">
                <a:solidFill>
                  <a:srgbClr val="545454"/>
                </a:solidFill>
                <a:latin typeface="Open Sauce"/>
                <a:ea typeface="Open Sauce"/>
                <a:cs typeface="Open Sauce"/>
                <a:sym typeface="Open Sauce"/>
              </a:rPr>
              <a:t>Contact Details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293040"/>
        </a:solidFill>
      </p:bgPr>
    </p:bg>
    <p:spTree>
      <p:nvGrpSpPr>
        <p:cNvPr id="1" name=""/>
        <p:cNvGrpSpPr/>
        <p:nvPr/>
      </p:nvGrpSpPr>
      <p:grpSpPr>
        <a:xfrm>
          <a:off x="0" y="0"/>
          <a:ext cx="0" cy="0"/>
          <a:chOff x="0" y="0"/>
          <a:chExt cx="0" cy="0"/>
        </a:xfrm>
      </p:grpSpPr>
      <p:sp>
        <p:nvSpPr>
          <p:cNvPr name="AutoShape 2" id="2"/>
          <p:cNvSpPr/>
          <p:nvPr/>
        </p:nvSpPr>
        <p:spPr>
          <a:xfrm flipV="true">
            <a:off x="1028700" y="1023937"/>
            <a:ext cx="16230600" cy="0"/>
          </a:xfrm>
          <a:prstGeom prst="line">
            <a:avLst/>
          </a:prstGeom>
          <a:ln cap="flat" w="9525">
            <a:solidFill>
              <a:srgbClr val="ED8660"/>
            </a:solidFill>
            <a:prstDash val="solid"/>
            <a:headEnd type="none" len="sm" w="sm"/>
            <a:tailEnd type="none" len="sm" w="sm"/>
          </a:ln>
        </p:spPr>
      </p:sp>
      <p:grpSp>
        <p:nvGrpSpPr>
          <p:cNvPr name="Group 3" id="3"/>
          <p:cNvGrpSpPr/>
          <p:nvPr/>
        </p:nvGrpSpPr>
        <p:grpSpPr>
          <a:xfrm rot="0">
            <a:off x="13760454" y="2817098"/>
            <a:ext cx="4678150" cy="5573576"/>
            <a:chOff x="0" y="0"/>
            <a:chExt cx="1232105" cy="1467938"/>
          </a:xfrm>
        </p:grpSpPr>
        <p:sp>
          <p:nvSpPr>
            <p:cNvPr name="Freeform 4" id="4"/>
            <p:cNvSpPr/>
            <p:nvPr/>
          </p:nvSpPr>
          <p:spPr>
            <a:xfrm flipH="false" flipV="false" rot="0">
              <a:off x="0" y="0"/>
              <a:ext cx="1232105" cy="1467938"/>
            </a:xfrm>
            <a:custGeom>
              <a:avLst/>
              <a:gdLst/>
              <a:ahLst/>
              <a:cxnLst/>
              <a:rect r="r" b="b" t="t" l="l"/>
              <a:pathLst>
                <a:path h="1467938" w="1232105">
                  <a:moveTo>
                    <a:pt x="0" y="0"/>
                  </a:moveTo>
                  <a:lnTo>
                    <a:pt x="1232105" y="0"/>
                  </a:lnTo>
                  <a:lnTo>
                    <a:pt x="1232105" y="1467938"/>
                  </a:lnTo>
                  <a:lnTo>
                    <a:pt x="0" y="1467938"/>
                  </a:lnTo>
                  <a:close/>
                </a:path>
              </a:pathLst>
            </a:custGeom>
            <a:solidFill>
              <a:srgbClr val="ED8660"/>
            </a:solidFill>
          </p:spPr>
        </p:sp>
        <p:sp>
          <p:nvSpPr>
            <p:cNvPr name="TextBox 5" id="5"/>
            <p:cNvSpPr txBox="true"/>
            <p:nvPr/>
          </p:nvSpPr>
          <p:spPr>
            <a:xfrm>
              <a:off x="0" y="19050"/>
              <a:ext cx="1232105" cy="1448888"/>
            </a:xfrm>
            <a:prstGeom prst="rect">
              <a:avLst/>
            </a:prstGeom>
          </p:spPr>
          <p:txBody>
            <a:bodyPr anchor="ctr" rtlCol="false" tIns="50800" lIns="50800" bIns="50800" rIns="50800"/>
            <a:lstStyle/>
            <a:p>
              <a:pPr algn="ctr">
                <a:lnSpc>
                  <a:spcPts val="2538"/>
                </a:lnSpc>
              </a:pPr>
            </a:p>
          </p:txBody>
        </p:sp>
      </p:grpSp>
      <p:grpSp>
        <p:nvGrpSpPr>
          <p:cNvPr name="Group 6" id="6"/>
          <p:cNvGrpSpPr/>
          <p:nvPr/>
        </p:nvGrpSpPr>
        <p:grpSpPr>
          <a:xfrm rot="0">
            <a:off x="7761830" y="-143814"/>
            <a:ext cx="6456213" cy="10581385"/>
            <a:chOff x="0" y="0"/>
            <a:chExt cx="1000236" cy="1639333"/>
          </a:xfrm>
        </p:grpSpPr>
        <p:sp>
          <p:nvSpPr>
            <p:cNvPr name="Freeform 7" id="7"/>
            <p:cNvSpPr/>
            <p:nvPr/>
          </p:nvSpPr>
          <p:spPr>
            <a:xfrm flipH="false" flipV="false" rot="0">
              <a:off x="0" y="0"/>
              <a:ext cx="1000236" cy="1639333"/>
            </a:xfrm>
            <a:custGeom>
              <a:avLst/>
              <a:gdLst/>
              <a:ahLst/>
              <a:cxnLst/>
              <a:rect r="r" b="b" t="t" l="l"/>
              <a:pathLst>
                <a:path h="1639333" w="1000236">
                  <a:moveTo>
                    <a:pt x="0" y="0"/>
                  </a:moveTo>
                  <a:lnTo>
                    <a:pt x="1000236" y="0"/>
                  </a:lnTo>
                  <a:lnTo>
                    <a:pt x="1000236" y="1639333"/>
                  </a:lnTo>
                  <a:lnTo>
                    <a:pt x="0" y="1639333"/>
                  </a:lnTo>
                  <a:close/>
                </a:path>
              </a:pathLst>
            </a:custGeom>
            <a:blipFill>
              <a:blip r:embed="rId2"/>
              <a:stretch>
                <a:fillRect l="-11429" t="0" r="-11429" b="0"/>
              </a:stretch>
            </a:blipFill>
          </p:spPr>
        </p:sp>
      </p:grpSp>
      <p:sp>
        <p:nvSpPr>
          <p:cNvPr name="Freeform 8" id="8"/>
          <p:cNvSpPr/>
          <p:nvPr/>
        </p:nvSpPr>
        <p:spPr>
          <a:xfrm flipH="false" flipV="false" rot="5400000">
            <a:off x="16124071" y="8626643"/>
            <a:ext cx="461831" cy="1521000"/>
          </a:xfrm>
          <a:custGeom>
            <a:avLst/>
            <a:gdLst/>
            <a:ahLst/>
            <a:cxnLst/>
            <a:rect r="r" b="b" t="t" l="l"/>
            <a:pathLst>
              <a:path h="1521000" w="461831">
                <a:moveTo>
                  <a:pt x="0" y="0"/>
                </a:moveTo>
                <a:lnTo>
                  <a:pt x="461831" y="0"/>
                </a:lnTo>
                <a:lnTo>
                  <a:pt x="461831" y="1520999"/>
                </a:lnTo>
                <a:lnTo>
                  <a:pt x="0" y="1520999"/>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9" id="9"/>
          <p:cNvSpPr txBox="true"/>
          <p:nvPr/>
        </p:nvSpPr>
        <p:spPr>
          <a:xfrm rot="0">
            <a:off x="1165284" y="1552598"/>
            <a:ext cx="5300524" cy="1697355"/>
          </a:xfrm>
          <a:prstGeom prst="rect">
            <a:avLst/>
          </a:prstGeom>
        </p:spPr>
        <p:txBody>
          <a:bodyPr anchor="t" rtlCol="false" tIns="0" lIns="0" bIns="0" rIns="0">
            <a:spAutoFit/>
          </a:bodyPr>
          <a:lstStyle/>
          <a:p>
            <a:pPr algn="l">
              <a:lnSpc>
                <a:spcPts val="6660"/>
              </a:lnSpc>
            </a:pPr>
            <a:r>
              <a:rPr lang="en-US" sz="6000" b="true">
                <a:solidFill>
                  <a:srgbClr val="F2F2F2"/>
                </a:solidFill>
                <a:latin typeface="Open Sauce Bold"/>
                <a:ea typeface="Open Sauce Bold"/>
                <a:cs typeface="Open Sauce Bold"/>
                <a:sym typeface="Open Sauce Bold"/>
              </a:rPr>
              <a:t>Overview of the </a:t>
            </a:r>
          </a:p>
        </p:txBody>
      </p:sp>
      <p:sp>
        <p:nvSpPr>
          <p:cNvPr name="TextBox 10" id="10"/>
          <p:cNvSpPr txBox="true"/>
          <p:nvPr/>
        </p:nvSpPr>
        <p:spPr>
          <a:xfrm rot="0">
            <a:off x="2792876" y="2411333"/>
            <a:ext cx="3276448" cy="859155"/>
          </a:xfrm>
          <a:prstGeom prst="rect">
            <a:avLst/>
          </a:prstGeom>
        </p:spPr>
        <p:txBody>
          <a:bodyPr anchor="t" rtlCol="false" tIns="0" lIns="0" bIns="0" rIns="0">
            <a:spAutoFit/>
          </a:bodyPr>
          <a:lstStyle/>
          <a:p>
            <a:pPr algn="l">
              <a:lnSpc>
                <a:spcPts val="6660"/>
              </a:lnSpc>
            </a:pPr>
            <a:r>
              <a:rPr lang="en-US" sz="6000" b="true">
                <a:solidFill>
                  <a:srgbClr val="ED8660"/>
                </a:solidFill>
                <a:latin typeface="Open Sauce Bold"/>
                <a:ea typeface="Open Sauce Bold"/>
                <a:cs typeface="Open Sauce Bold"/>
                <a:sym typeface="Open Sauce Bold"/>
              </a:rPr>
              <a:t>History</a:t>
            </a:r>
          </a:p>
        </p:txBody>
      </p:sp>
      <p:sp>
        <p:nvSpPr>
          <p:cNvPr name="TextBox 11" id="11"/>
          <p:cNvSpPr txBox="true"/>
          <p:nvPr/>
        </p:nvSpPr>
        <p:spPr>
          <a:xfrm rot="0">
            <a:off x="1028700" y="490790"/>
            <a:ext cx="2536966" cy="249221"/>
          </a:xfrm>
          <a:prstGeom prst="rect">
            <a:avLst/>
          </a:prstGeom>
        </p:spPr>
        <p:txBody>
          <a:bodyPr anchor="t" rtlCol="false" tIns="0" lIns="0" bIns="0" rIns="0">
            <a:spAutoFit/>
          </a:bodyPr>
          <a:lstStyle/>
          <a:p>
            <a:pPr algn="l">
              <a:lnSpc>
                <a:spcPts val="2002"/>
              </a:lnSpc>
            </a:pPr>
            <a:r>
              <a:rPr lang="en-US" sz="1804" spc="160">
                <a:solidFill>
                  <a:srgbClr val="F2F2F2"/>
                </a:solidFill>
                <a:latin typeface="Open Sauce"/>
                <a:ea typeface="Open Sauce"/>
                <a:cs typeface="Open Sauce"/>
                <a:sym typeface="Open Sauce"/>
              </a:rPr>
              <a:t>TRAVEL STORY</a:t>
            </a:r>
          </a:p>
        </p:txBody>
      </p:sp>
      <p:sp>
        <p:nvSpPr>
          <p:cNvPr name="TextBox 12" id="12"/>
          <p:cNvSpPr txBox="true"/>
          <p:nvPr/>
        </p:nvSpPr>
        <p:spPr>
          <a:xfrm rot="0">
            <a:off x="14497427" y="3002043"/>
            <a:ext cx="3715120" cy="5195131"/>
          </a:xfrm>
          <a:prstGeom prst="rect">
            <a:avLst/>
          </a:prstGeom>
        </p:spPr>
        <p:txBody>
          <a:bodyPr anchor="t" rtlCol="false" tIns="0" lIns="0" bIns="0" rIns="0">
            <a:spAutoFit/>
          </a:bodyPr>
          <a:lstStyle/>
          <a:p>
            <a:pPr algn="l">
              <a:lnSpc>
                <a:spcPts val="2929"/>
              </a:lnSpc>
            </a:pPr>
            <a:r>
              <a:rPr lang="en-US" sz="2092" b="true">
                <a:solidFill>
                  <a:srgbClr val="293040"/>
                </a:solidFill>
                <a:latin typeface="DM Sans Bold"/>
                <a:ea typeface="DM Sans Bold"/>
                <a:cs typeface="DM Sans Bold"/>
                <a:sym typeface="DM Sans Bold"/>
              </a:rPr>
              <a:t>During the </a:t>
            </a:r>
            <a:r>
              <a:rPr lang="en-US" sz="2092" b="true">
                <a:solidFill>
                  <a:srgbClr val="293040"/>
                </a:solidFill>
                <a:latin typeface="DM Sans Bold"/>
                <a:ea typeface="DM Sans Bold"/>
                <a:cs typeface="DM Sans Bold"/>
                <a:sym typeface="DM Sans Bold"/>
                <a:hlinkClick r:id="rId5" tooltip="https://en.wikipedia.org/wiki/Second_World_War"/>
              </a:rPr>
              <a:t>Second World War</a:t>
            </a:r>
            <a:r>
              <a:rPr lang="en-US" sz="2092" b="true">
                <a:solidFill>
                  <a:srgbClr val="293040"/>
                </a:solidFill>
                <a:latin typeface="DM Sans Bold"/>
                <a:ea typeface="DM Sans Bold"/>
                <a:cs typeface="DM Sans Bold"/>
                <a:sym typeface="DM Sans Bold"/>
              </a:rPr>
              <a:t>, Putyvl was under German occupation between 10 September 1941 and 3 September 1943. </a:t>
            </a:r>
            <a:r>
              <a:rPr lang="en-US" sz="2092" b="true">
                <a:solidFill>
                  <a:srgbClr val="293040"/>
                </a:solidFill>
                <a:latin typeface="DM Sans Bold"/>
                <a:ea typeface="DM Sans Bold"/>
                <a:cs typeface="DM Sans Bold"/>
                <a:sym typeface="DM Sans Bold"/>
                <a:hlinkClick r:id="rId6" tooltip="https://en.wikipedia.org/wiki/Soviet_partisans"/>
              </a:rPr>
              <a:t>Soviet partisans</a:t>
            </a:r>
            <a:r>
              <a:rPr lang="en-US" sz="2092" b="true">
                <a:solidFill>
                  <a:srgbClr val="293040"/>
                </a:solidFill>
                <a:latin typeface="DM Sans Bold"/>
                <a:ea typeface="DM Sans Bold"/>
                <a:cs typeface="DM Sans Bold"/>
                <a:sym typeface="DM Sans Bold"/>
              </a:rPr>
              <a:t> led by </a:t>
            </a:r>
            <a:r>
              <a:rPr lang="en-US" sz="2092" b="true">
                <a:solidFill>
                  <a:srgbClr val="293040"/>
                </a:solidFill>
                <a:latin typeface="DM Sans Bold"/>
                <a:ea typeface="DM Sans Bold"/>
                <a:cs typeface="DM Sans Bold"/>
                <a:sym typeface="DM Sans Bold"/>
                <a:hlinkClick r:id="rId7" tooltip="https://en.wikipedia.org/wiki/Sydir_Kovpak"/>
              </a:rPr>
              <a:t>Sydir Kovpak</a:t>
            </a:r>
            <a:r>
              <a:rPr lang="en-US" sz="2092" b="true">
                <a:solidFill>
                  <a:srgbClr val="293040"/>
                </a:solidFill>
                <a:latin typeface="DM Sans Bold"/>
                <a:ea typeface="DM Sans Bold"/>
                <a:cs typeface="DM Sans Bold"/>
                <a:sym typeface="DM Sans Bold"/>
              </a:rPr>
              <a:t> participated in </a:t>
            </a:r>
            <a:r>
              <a:rPr lang="en-US" sz="2092" b="true">
                <a:solidFill>
                  <a:srgbClr val="293040"/>
                </a:solidFill>
                <a:latin typeface="DM Sans Bold"/>
                <a:ea typeface="DM Sans Bold"/>
                <a:cs typeface="DM Sans Bold"/>
                <a:sym typeface="DM Sans Bold"/>
                <a:hlinkClick r:id="rId8" tooltip="https://en.wikipedia.org/wiki/Guerrilla_warfare"/>
              </a:rPr>
              <a:t>guerrilla warfare</a:t>
            </a:r>
            <a:r>
              <a:rPr lang="en-US" sz="2092" b="true">
                <a:solidFill>
                  <a:srgbClr val="293040"/>
                </a:solidFill>
                <a:latin typeface="DM Sans Bold"/>
                <a:ea typeface="DM Sans Bold"/>
                <a:cs typeface="DM Sans Bold"/>
                <a:sym typeface="DM Sans Bold"/>
              </a:rPr>
              <a:t> against the Germans in the forests all over Northern Ukraine.</a:t>
            </a:r>
          </a:p>
          <a:p>
            <a:pPr algn="l">
              <a:lnSpc>
                <a:spcPts val="2929"/>
              </a:lnSpc>
            </a:pPr>
            <a:r>
              <a:rPr lang="en-US" sz="2092" b="true">
                <a:solidFill>
                  <a:srgbClr val="293040"/>
                </a:solidFill>
                <a:latin typeface="DM Sans Bold"/>
                <a:ea typeface="DM Sans Bold"/>
                <a:cs typeface="DM Sans Bold"/>
                <a:sym typeface="DM Sans Bold"/>
              </a:rPr>
              <a:t>Putyvl was occupied by </a:t>
            </a:r>
            <a:r>
              <a:rPr lang="en-US" sz="2092" b="true">
                <a:solidFill>
                  <a:srgbClr val="293040"/>
                </a:solidFill>
                <a:latin typeface="DM Sans Bold"/>
                <a:ea typeface="DM Sans Bold"/>
                <a:cs typeface="DM Sans Bold"/>
                <a:sym typeface="DM Sans Bold"/>
                <a:hlinkClick r:id="rId9" tooltip="https://en.wikipedia.org/wiki/Russian_forces"/>
              </a:rPr>
              <a:t>Russian troops</a:t>
            </a:r>
            <a:r>
              <a:rPr lang="en-US" sz="2092" b="true">
                <a:solidFill>
                  <a:srgbClr val="293040"/>
                </a:solidFill>
                <a:latin typeface="DM Sans Bold"/>
                <a:ea typeface="DM Sans Bold"/>
                <a:cs typeface="DM Sans Bold"/>
                <a:sym typeface="DM Sans Bold"/>
              </a:rPr>
              <a:t> early in the </a:t>
            </a:r>
            <a:r>
              <a:rPr lang="en-US" sz="2092" b="true">
                <a:solidFill>
                  <a:srgbClr val="293040"/>
                </a:solidFill>
                <a:latin typeface="DM Sans Bold"/>
                <a:ea typeface="DM Sans Bold"/>
                <a:cs typeface="DM Sans Bold"/>
                <a:sym typeface="DM Sans Bold"/>
                <a:hlinkClick r:id="rId10" tooltip="https://en.wikipedia.org/wiki/2022_Russian_invasion_of_Ukraine"/>
              </a:rPr>
              <a:t>2022 Russian invasion of Ukraine</a:t>
            </a:r>
            <a:r>
              <a:rPr lang="en-US" sz="2092" b="true">
                <a:solidFill>
                  <a:srgbClr val="293040"/>
                </a:solidFill>
                <a:latin typeface="DM Sans Bold"/>
                <a:ea typeface="DM Sans Bold"/>
                <a:cs typeface="DM Sans Bold"/>
                <a:sym typeface="DM Sans Bold"/>
              </a:rPr>
              <a:t>.</a:t>
            </a:r>
          </a:p>
        </p:txBody>
      </p:sp>
      <p:sp>
        <p:nvSpPr>
          <p:cNvPr name="TextBox 13" id="13"/>
          <p:cNvSpPr txBox="true"/>
          <p:nvPr/>
        </p:nvSpPr>
        <p:spPr>
          <a:xfrm rot="0">
            <a:off x="16647902" y="490790"/>
            <a:ext cx="611398" cy="321417"/>
          </a:xfrm>
          <a:prstGeom prst="rect">
            <a:avLst/>
          </a:prstGeom>
        </p:spPr>
        <p:txBody>
          <a:bodyPr anchor="t" rtlCol="false" tIns="0" lIns="0" bIns="0" rIns="0">
            <a:spAutoFit/>
          </a:bodyPr>
          <a:lstStyle/>
          <a:p>
            <a:pPr algn="r">
              <a:lnSpc>
                <a:spcPts val="2538"/>
              </a:lnSpc>
            </a:pPr>
            <a:r>
              <a:rPr lang="en-US" b="true" sz="2287">
                <a:solidFill>
                  <a:srgbClr val="F2F2F2"/>
                </a:solidFill>
                <a:latin typeface="Open Sauce Bold"/>
                <a:ea typeface="Open Sauce Bold"/>
                <a:cs typeface="Open Sauce Bold"/>
                <a:sym typeface="Open Sauce Bold"/>
              </a:rPr>
              <a:t>03</a:t>
            </a:r>
          </a:p>
        </p:txBody>
      </p:sp>
      <p:sp>
        <p:nvSpPr>
          <p:cNvPr name="TextBox 14" id="14"/>
          <p:cNvSpPr txBox="true"/>
          <p:nvPr/>
        </p:nvSpPr>
        <p:spPr>
          <a:xfrm rot="0">
            <a:off x="1028700" y="3575288"/>
            <a:ext cx="6319141" cy="6148943"/>
          </a:xfrm>
          <a:prstGeom prst="rect">
            <a:avLst/>
          </a:prstGeom>
        </p:spPr>
        <p:txBody>
          <a:bodyPr anchor="t" rtlCol="false" tIns="0" lIns="0" bIns="0" rIns="0">
            <a:spAutoFit/>
          </a:bodyPr>
          <a:lstStyle/>
          <a:p>
            <a:pPr algn="l">
              <a:lnSpc>
                <a:spcPts val="3291"/>
              </a:lnSpc>
              <a:spcBef>
                <a:spcPct val="0"/>
              </a:spcBef>
            </a:pPr>
            <a:r>
              <a:rPr lang="en-US" b="true" sz="2965">
                <a:solidFill>
                  <a:srgbClr val="F2F2F2"/>
                </a:solidFill>
                <a:latin typeface="Open Sauce Bold"/>
                <a:ea typeface="Open Sauce Bold"/>
                <a:cs typeface="Open Sauce Bold"/>
                <a:sym typeface="Open Sauce Bold"/>
              </a:rPr>
              <a:t>One of the original Siverian towns, Putyvl was first mentioned as early as 1146 as an important fortress contested between Chernihiv and Novhorod-Siverskyi principalities of Kievan Rus. The song of Yaroslavna on the walls of Putyvl is the emotional culmination of the medieval Lay of Igor's Campaign and Alexander Borodin's opera Prince Igor.</a:t>
            </a:r>
          </a:p>
          <a:p>
            <a:pPr algn="l">
              <a:lnSpc>
                <a:spcPts val="3291"/>
              </a:lnSpc>
              <a:spcBef>
                <a:spcPct val="0"/>
              </a:spcBef>
            </a:pPr>
            <a:r>
              <a:rPr lang="en-US" b="true" sz="2965">
                <a:solidFill>
                  <a:srgbClr val="F2F2F2"/>
                </a:solidFill>
                <a:latin typeface="Open Sauce Bold"/>
                <a:ea typeface="Open Sauce Bold"/>
                <a:cs typeface="Open Sauce Bold"/>
                <a:sym typeface="Open Sauce Bold"/>
              </a:rPr>
              <a:t>During the </a:t>
            </a:r>
            <a:r>
              <a:rPr lang="en-US" b="true" sz="2965">
                <a:solidFill>
                  <a:srgbClr val="F2F2F2"/>
                </a:solidFill>
                <a:latin typeface="Open Sauce Bold"/>
                <a:ea typeface="Open Sauce Bold"/>
                <a:cs typeface="Open Sauce Bold"/>
                <a:sym typeface="Open Sauce Bold"/>
                <a:hlinkClick r:id="rId11" tooltip="https://en.wikipedia.org/wiki/Time_of_Troubles"/>
              </a:rPr>
              <a:t>Time of Troubles</a:t>
            </a:r>
            <a:r>
              <a:rPr lang="en-US" b="true" sz="2965">
                <a:solidFill>
                  <a:srgbClr val="F2F2F2"/>
                </a:solidFill>
                <a:latin typeface="Open Sauce Bold"/>
                <a:ea typeface="Open Sauce Bold"/>
                <a:cs typeface="Open Sauce Bold"/>
                <a:sym typeface="Open Sauce Bold"/>
              </a:rPr>
              <a:t>, the town became the center of </a:t>
            </a:r>
            <a:r>
              <a:rPr lang="en-US" b="true" sz="2965">
                <a:solidFill>
                  <a:srgbClr val="F2F2F2"/>
                </a:solidFill>
                <a:latin typeface="Open Sauce Bold"/>
                <a:ea typeface="Open Sauce Bold"/>
                <a:cs typeface="Open Sauce Bold"/>
                <a:sym typeface="Open Sauce Bold"/>
                <a:hlinkClick r:id="rId12" tooltip="https://en.wikipedia.org/wiki/Ivan_Bolotnikov"/>
              </a:rPr>
              <a:t>Ivan Bolotnikov</a:t>
            </a:r>
            <a:r>
              <a:rPr lang="en-US" b="true" sz="2965">
                <a:solidFill>
                  <a:srgbClr val="F2F2F2"/>
                </a:solidFill>
                <a:latin typeface="Open Sauce Bold"/>
                <a:ea typeface="Open Sauce Bold"/>
                <a:cs typeface="Open Sauce Bold"/>
                <a:sym typeface="Open Sauce Bold"/>
              </a:rPr>
              <a:t>'s uprising.</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grpSp>
        <p:nvGrpSpPr>
          <p:cNvPr name="Group 2" id="2"/>
          <p:cNvGrpSpPr/>
          <p:nvPr/>
        </p:nvGrpSpPr>
        <p:grpSpPr>
          <a:xfrm rot="0">
            <a:off x="1028700" y="1559189"/>
            <a:ext cx="7095660" cy="7699111"/>
            <a:chOff x="0" y="0"/>
            <a:chExt cx="1099303" cy="1192794"/>
          </a:xfrm>
        </p:grpSpPr>
        <p:sp>
          <p:nvSpPr>
            <p:cNvPr name="Freeform 3" id="3"/>
            <p:cNvSpPr/>
            <p:nvPr/>
          </p:nvSpPr>
          <p:spPr>
            <a:xfrm flipH="false" flipV="false" rot="0">
              <a:off x="0" y="0"/>
              <a:ext cx="1099303" cy="1192794"/>
            </a:xfrm>
            <a:custGeom>
              <a:avLst/>
              <a:gdLst/>
              <a:ahLst/>
              <a:cxnLst/>
              <a:rect r="r" b="b" t="t" l="l"/>
              <a:pathLst>
                <a:path h="1192794" w="1099303">
                  <a:moveTo>
                    <a:pt x="0" y="0"/>
                  </a:moveTo>
                  <a:lnTo>
                    <a:pt x="1099303" y="0"/>
                  </a:lnTo>
                  <a:lnTo>
                    <a:pt x="1099303" y="1192794"/>
                  </a:lnTo>
                  <a:lnTo>
                    <a:pt x="0" y="1192794"/>
                  </a:lnTo>
                  <a:close/>
                </a:path>
              </a:pathLst>
            </a:custGeom>
            <a:blipFill>
              <a:blip r:embed="rId2"/>
              <a:stretch>
                <a:fillRect l="0" t="-11441" r="0" b="-11441"/>
              </a:stretch>
            </a:blipFill>
          </p:spPr>
        </p:sp>
      </p:grpSp>
      <p:sp>
        <p:nvSpPr>
          <p:cNvPr name="AutoShape 4" id="4"/>
          <p:cNvSpPr/>
          <p:nvPr/>
        </p:nvSpPr>
        <p:spPr>
          <a:xfrm flipV="true">
            <a:off x="1028700" y="1023937"/>
            <a:ext cx="16230600" cy="0"/>
          </a:xfrm>
          <a:prstGeom prst="line">
            <a:avLst/>
          </a:prstGeom>
          <a:ln cap="flat" w="9525">
            <a:solidFill>
              <a:srgbClr val="ED8660"/>
            </a:solidFill>
            <a:prstDash val="solid"/>
            <a:headEnd type="none" len="sm" w="sm"/>
            <a:tailEnd type="none" len="sm" w="sm"/>
          </a:ln>
        </p:spPr>
      </p:sp>
      <p:sp>
        <p:nvSpPr>
          <p:cNvPr name="Freeform 5" id="5"/>
          <p:cNvSpPr/>
          <p:nvPr/>
        </p:nvSpPr>
        <p:spPr>
          <a:xfrm flipH="false" flipV="false" rot="0">
            <a:off x="9329710" y="3524644"/>
            <a:ext cx="542621" cy="539531"/>
          </a:xfrm>
          <a:custGeom>
            <a:avLst/>
            <a:gdLst/>
            <a:ahLst/>
            <a:cxnLst/>
            <a:rect r="r" b="b" t="t" l="l"/>
            <a:pathLst>
              <a:path h="539531" w="542621">
                <a:moveTo>
                  <a:pt x="0" y="0"/>
                </a:moveTo>
                <a:lnTo>
                  <a:pt x="542621" y="0"/>
                </a:lnTo>
                <a:lnTo>
                  <a:pt x="542621" y="539530"/>
                </a:lnTo>
                <a:lnTo>
                  <a:pt x="0" y="53953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6" id="6"/>
          <p:cNvSpPr/>
          <p:nvPr/>
        </p:nvSpPr>
        <p:spPr>
          <a:xfrm flipH="false" flipV="false" rot="0">
            <a:off x="9329710" y="7180367"/>
            <a:ext cx="542621" cy="539531"/>
          </a:xfrm>
          <a:custGeom>
            <a:avLst/>
            <a:gdLst/>
            <a:ahLst/>
            <a:cxnLst/>
            <a:rect r="r" b="b" t="t" l="l"/>
            <a:pathLst>
              <a:path h="539531" w="542621">
                <a:moveTo>
                  <a:pt x="0" y="0"/>
                </a:moveTo>
                <a:lnTo>
                  <a:pt x="542621" y="0"/>
                </a:lnTo>
                <a:lnTo>
                  <a:pt x="542621" y="539531"/>
                </a:lnTo>
                <a:lnTo>
                  <a:pt x="0" y="53953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7" id="7"/>
          <p:cNvGrpSpPr/>
          <p:nvPr/>
        </p:nvGrpSpPr>
        <p:grpSpPr>
          <a:xfrm rot="0">
            <a:off x="17128050" y="1023937"/>
            <a:ext cx="1493253" cy="1070502"/>
            <a:chOff x="0" y="0"/>
            <a:chExt cx="393285" cy="281943"/>
          </a:xfrm>
        </p:grpSpPr>
        <p:sp>
          <p:nvSpPr>
            <p:cNvPr name="Freeform 8" id="8"/>
            <p:cNvSpPr/>
            <p:nvPr/>
          </p:nvSpPr>
          <p:spPr>
            <a:xfrm flipH="false" flipV="false" rot="0">
              <a:off x="0" y="0"/>
              <a:ext cx="393285" cy="281943"/>
            </a:xfrm>
            <a:custGeom>
              <a:avLst/>
              <a:gdLst/>
              <a:ahLst/>
              <a:cxnLst/>
              <a:rect r="r" b="b" t="t" l="l"/>
              <a:pathLst>
                <a:path h="281943" w="393285">
                  <a:moveTo>
                    <a:pt x="0" y="0"/>
                  </a:moveTo>
                  <a:lnTo>
                    <a:pt x="393285" y="0"/>
                  </a:lnTo>
                  <a:lnTo>
                    <a:pt x="393285" y="281943"/>
                  </a:lnTo>
                  <a:lnTo>
                    <a:pt x="0" y="281943"/>
                  </a:lnTo>
                  <a:close/>
                </a:path>
              </a:pathLst>
            </a:custGeom>
            <a:solidFill>
              <a:srgbClr val="ED8660"/>
            </a:solidFill>
          </p:spPr>
        </p:sp>
        <p:sp>
          <p:nvSpPr>
            <p:cNvPr name="TextBox 9" id="9"/>
            <p:cNvSpPr txBox="true"/>
            <p:nvPr/>
          </p:nvSpPr>
          <p:spPr>
            <a:xfrm>
              <a:off x="0" y="19050"/>
              <a:ext cx="393285" cy="262893"/>
            </a:xfrm>
            <a:prstGeom prst="rect">
              <a:avLst/>
            </a:prstGeom>
          </p:spPr>
          <p:txBody>
            <a:bodyPr anchor="ctr" rtlCol="false" tIns="50800" lIns="50800" bIns="50800" rIns="50800"/>
            <a:lstStyle/>
            <a:p>
              <a:pPr algn="ctr">
                <a:lnSpc>
                  <a:spcPts val="2538"/>
                </a:lnSpc>
              </a:pPr>
            </a:p>
          </p:txBody>
        </p:sp>
      </p:grpSp>
      <p:sp>
        <p:nvSpPr>
          <p:cNvPr name="Freeform 10" id="10"/>
          <p:cNvSpPr/>
          <p:nvPr/>
        </p:nvSpPr>
        <p:spPr>
          <a:xfrm flipH="false" flipV="false" rot="5400000">
            <a:off x="16124071" y="8626643"/>
            <a:ext cx="461831" cy="1521000"/>
          </a:xfrm>
          <a:custGeom>
            <a:avLst/>
            <a:gdLst/>
            <a:ahLst/>
            <a:cxnLst/>
            <a:rect r="r" b="b" t="t" l="l"/>
            <a:pathLst>
              <a:path h="1521000" w="461831">
                <a:moveTo>
                  <a:pt x="0" y="0"/>
                </a:moveTo>
                <a:lnTo>
                  <a:pt x="461831" y="0"/>
                </a:lnTo>
                <a:lnTo>
                  <a:pt x="461831" y="1520999"/>
                </a:lnTo>
                <a:lnTo>
                  <a:pt x="0" y="152099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11" id="11"/>
          <p:cNvSpPr txBox="true"/>
          <p:nvPr/>
        </p:nvSpPr>
        <p:spPr>
          <a:xfrm rot="0">
            <a:off x="1028700" y="490790"/>
            <a:ext cx="2536966" cy="249221"/>
          </a:xfrm>
          <a:prstGeom prst="rect">
            <a:avLst/>
          </a:prstGeom>
        </p:spPr>
        <p:txBody>
          <a:bodyPr anchor="t" rtlCol="false" tIns="0" lIns="0" bIns="0" rIns="0">
            <a:spAutoFit/>
          </a:bodyPr>
          <a:lstStyle/>
          <a:p>
            <a:pPr algn="l">
              <a:lnSpc>
                <a:spcPts val="2002"/>
              </a:lnSpc>
            </a:pPr>
            <a:r>
              <a:rPr lang="en-US" sz="1804" spc="160">
                <a:solidFill>
                  <a:srgbClr val="000000"/>
                </a:solidFill>
                <a:latin typeface="Open Sauce"/>
                <a:ea typeface="Open Sauce"/>
                <a:cs typeface="Open Sauce"/>
                <a:sym typeface="Open Sauce"/>
              </a:rPr>
              <a:t>TRAVEL STORY</a:t>
            </a:r>
          </a:p>
        </p:txBody>
      </p:sp>
      <p:sp>
        <p:nvSpPr>
          <p:cNvPr name="TextBox 12" id="12"/>
          <p:cNvSpPr txBox="true"/>
          <p:nvPr/>
        </p:nvSpPr>
        <p:spPr>
          <a:xfrm rot="0">
            <a:off x="9329710" y="2371131"/>
            <a:ext cx="5300524" cy="1697355"/>
          </a:xfrm>
          <a:prstGeom prst="rect">
            <a:avLst/>
          </a:prstGeom>
        </p:spPr>
        <p:txBody>
          <a:bodyPr anchor="t" rtlCol="false" tIns="0" lIns="0" bIns="0" rIns="0">
            <a:spAutoFit/>
          </a:bodyPr>
          <a:lstStyle/>
          <a:p>
            <a:pPr algn="l">
              <a:lnSpc>
                <a:spcPts val="6660"/>
              </a:lnSpc>
            </a:pPr>
            <a:r>
              <a:rPr lang="en-US" sz="6000" b="true">
                <a:solidFill>
                  <a:srgbClr val="000000"/>
                </a:solidFill>
                <a:latin typeface="Open Sauce Bold"/>
                <a:ea typeface="Open Sauce Bold"/>
                <a:cs typeface="Open Sauce Bold"/>
                <a:sym typeface="Open Sauce Bold"/>
              </a:rPr>
              <a:t>Horodok</a:t>
            </a:r>
          </a:p>
          <a:p>
            <a:pPr algn="l">
              <a:lnSpc>
                <a:spcPts val="6660"/>
              </a:lnSpc>
            </a:pPr>
          </a:p>
        </p:txBody>
      </p:sp>
      <p:sp>
        <p:nvSpPr>
          <p:cNvPr name="TextBox 13" id="13"/>
          <p:cNvSpPr txBox="true"/>
          <p:nvPr/>
        </p:nvSpPr>
        <p:spPr>
          <a:xfrm rot="0">
            <a:off x="10024043" y="7283445"/>
            <a:ext cx="1645416" cy="352425"/>
          </a:xfrm>
          <a:prstGeom prst="rect">
            <a:avLst/>
          </a:prstGeom>
        </p:spPr>
        <p:txBody>
          <a:bodyPr anchor="t" rtlCol="false" tIns="0" lIns="0" bIns="0" rIns="0">
            <a:spAutoFit/>
          </a:bodyPr>
          <a:lstStyle/>
          <a:p>
            <a:pPr algn="l">
              <a:lnSpc>
                <a:spcPts val="2774"/>
              </a:lnSpc>
            </a:pPr>
            <a:r>
              <a:rPr lang="en-US" sz="2499" b="true">
                <a:solidFill>
                  <a:srgbClr val="545454"/>
                </a:solidFill>
                <a:latin typeface="Open Sauce Bold"/>
                <a:ea typeface="Open Sauce Bold"/>
                <a:cs typeface="Open Sauce Bold"/>
                <a:sym typeface="Open Sauce Bold"/>
              </a:rPr>
              <a:t>Park</a:t>
            </a:r>
          </a:p>
        </p:txBody>
      </p:sp>
      <p:sp>
        <p:nvSpPr>
          <p:cNvPr name="TextBox 14" id="14"/>
          <p:cNvSpPr txBox="true"/>
          <p:nvPr/>
        </p:nvSpPr>
        <p:spPr>
          <a:xfrm rot="0">
            <a:off x="10024043" y="4016549"/>
            <a:ext cx="6623859" cy="3072949"/>
          </a:xfrm>
          <a:prstGeom prst="rect">
            <a:avLst/>
          </a:prstGeom>
        </p:spPr>
        <p:txBody>
          <a:bodyPr anchor="t" rtlCol="false" tIns="0" lIns="0" bIns="0" rIns="0">
            <a:spAutoFit/>
          </a:bodyPr>
          <a:lstStyle/>
          <a:p>
            <a:pPr algn="l">
              <a:lnSpc>
                <a:spcPts val="3059"/>
              </a:lnSpc>
            </a:pPr>
            <a:r>
              <a:rPr lang="en-US" sz="2185">
                <a:solidFill>
                  <a:srgbClr val="545454"/>
                </a:solidFill>
                <a:latin typeface="DM Sans"/>
                <a:ea typeface="DM Sans"/>
                <a:cs typeface="DM Sans"/>
                <a:sym typeface="DM Sans"/>
              </a:rPr>
              <a:t>The ancient Rus settlement on the hill above the Seym is located in the very center of modern Putyvl.</a:t>
            </a:r>
          </a:p>
          <a:p>
            <a:pPr algn="l">
              <a:lnSpc>
                <a:spcPts val="3059"/>
              </a:lnSpc>
            </a:pPr>
            <a:r>
              <a:rPr lang="en-US" sz="2185">
                <a:solidFill>
                  <a:srgbClr val="545454"/>
                </a:solidFill>
                <a:latin typeface="DM Sans"/>
                <a:ea typeface="DM Sans"/>
                <a:cs typeface="DM Sans"/>
                <a:sym typeface="DM Sans"/>
              </a:rPr>
              <a:t>The construction of the border fortress city "on the way" began on the order of Prince of Kyiv Volodymyr Svyatoslavovych to protect Rus from nomads. Being a capital city, in the 10th-12th centuries Putyvl had powerful defensive structures. </a:t>
            </a:r>
          </a:p>
        </p:txBody>
      </p:sp>
      <p:sp>
        <p:nvSpPr>
          <p:cNvPr name="TextBox 15" id="15"/>
          <p:cNvSpPr txBox="true"/>
          <p:nvPr/>
        </p:nvSpPr>
        <p:spPr>
          <a:xfrm rot="0">
            <a:off x="16647902" y="490790"/>
            <a:ext cx="611398" cy="321417"/>
          </a:xfrm>
          <a:prstGeom prst="rect">
            <a:avLst/>
          </a:prstGeom>
        </p:spPr>
        <p:txBody>
          <a:bodyPr anchor="t" rtlCol="false" tIns="0" lIns="0" bIns="0" rIns="0">
            <a:spAutoFit/>
          </a:bodyPr>
          <a:lstStyle/>
          <a:p>
            <a:pPr algn="r">
              <a:lnSpc>
                <a:spcPts val="2538"/>
              </a:lnSpc>
            </a:pPr>
            <a:r>
              <a:rPr lang="en-US" b="true" sz="2287">
                <a:solidFill>
                  <a:srgbClr val="293040"/>
                </a:solidFill>
                <a:latin typeface="Open Sauce Bold"/>
                <a:ea typeface="Open Sauce Bold"/>
                <a:cs typeface="Open Sauce Bold"/>
                <a:sym typeface="Open Sauce Bold"/>
              </a:rPr>
              <a:t>04</a:t>
            </a:r>
          </a:p>
        </p:txBody>
      </p:sp>
      <p:sp>
        <p:nvSpPr>
          <p:cNvPr name="TextBox 16" id="16"/>
          <p:cNvSpPr txBox="true"/>
          <p:nvPr/>
        </p:nvSpPr>
        <p:spPr>
          <a:xfrm rot="0">
            <a:off x="10024043" y="3656328"/>
            <a:ext cx="2022841" cy="304736"/>
          </a:xfrm>
          <a:prstGeom prst="rect">
            <a:avLst/>
          </a:prstGeom>
        </p:spPr>
        <p:txBody>
          <a:bodyPr anchor="t" rtlCol="false" tIns="0" lIns="0" bIns="0" rIns="0">
            <a:spAutoFit/>
          </a:bodyPr>
          <a:lstStyle/>
          <a:p>
            <a:pPr algn="ctr">
              <a:lnSpc>
                <a:spcPts val="2448"/>
              </a:lnSpc>
              <a:spcBef>
                <a:spcPct val="0"/>
              </a:spcBef>
            </a:pPr>
            <a:r>
              <a:rPr lang="en-US" b="true" sz="2205">
                <a:solidFill>
                  <a:srgbClr val="000000"/>
                </a:solidFill>
                <a:latin typeface="Open Sauce Bold"/>
                <a:ea typeface="Open Sauce Bold"/>
                <a:cs typeface="Open Sauce Bold"/>
                <a:sym typeface="Open Sauce Bold"/>
              </a:rPr>
              <a:t>Horodok Tract</a:t>
            </a:r>
          </a:p>
        </p:txBody>
      </p:sp>
      <p:sp>
        <p:nvSpPr>
          <p:cNvPr name="TextBox 17" id="17"/>
          <p:cNvSpPr txBox="true"/>
          <p:nvPr/>
        </p:nvSpPr>
        <p:spPr>
          <a:xfrm rot="0">
            <a:off x="10024043" y="7820293"/>
            <a:ext cx="6623859" cy="812355"/>
          </a:xfrm>
          <a:prstGeom prst="rect">
            <a:avLst/>
          </a:prstGeom>
        </p:spPr>
        <p:txBody>
          <a:bodyPr anchor="t" rtlCol="false" tIns="0" lIns="0" bIns="0" rIns="0">
            <a:spAutoFit/>
          </a:bodyPr>
          <a:lstStyle/>
          <a:p>
            <a:pPr algn="l">
              <a:lnSpc>
                <a:spcPts val="2115"/>
              </a:lnSpc>
              <a:spcBef>
                <a:spcPct val="0"/>
              </a:spcBef>
            </a:pPr>
            <a:r>
              <a:rPr lang="en-US" sz="1905">
                <a:solidFill>
                  <a:srgbClr val="000000"/>
                </a:solidFill>
                <a:latin typeface="DM Sans"/>
                <a:ea typeface="DM Sans"/>
                <a:cs typeface="DM Sans"/>
                <a:sym typeface="DM Sans"/>
              </a:rPr>
              <a:t>A park with a viewing area has been laid out on the territory, and  a monument to Yaroslavna has been erected.</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293040"/>
        </a:solidFill>
      </p:bgPr>
    </p:bg>
    <p:spTree>
      <p:nvGrpSpPr>
        <p:cNvPr id="1" name=""/>
        <p:cNvGrpSpPr/>
        <p:nvPr/>
      </p:nvGrpSpPr>
      <p:grpSpPr>
        <a:xfrm>
          <a:off x="0" y="0"/>
          <a:ext cx="0" cy="0"/>
          <a:chOff x="0" y="0"/>
          <a:chExt cx="0" cy="0"/>
        </a:xfrm>
      </p:grpSpPr>
      <p:sp>
        <p:nvSpPr>
          <p:cNvPr name="AutoShape 2" id="2"/>
          <p:cNvSpPr/>
          <p:nvPr/>
        </p:nvSpPr>
        <p:spPr>
          <a:xfrm flipV="true">
            <a:off x="1028700" y="1023937"/>
            <a:ext cx="16230600" cy="0"/>
          </a:xfrm>
          <a:prstGeom prst="line">
            <a:avLst/>
          </a:prstGeom>
          <a:ln cap="flat" w="9525">
            <a:solidFill>
              <a:srgbClr val="ED8660"/>
            </a:solidFill>
            <a:prstDash val="solid"/>
            <a:headEnd type="none" len="sm" w="sm"/>
            <a:tailEnd type="none" len="sm" w="sm"/>
          </a:ln>
        </p:spPr>
      </p:sp>
      <p:grpSp>
        <p:nvGrpSpPr>
          <p:cNvPr name="Group 3" id="3"/>
          <p:cNvGrpSpPr/>
          <p:nvPr/>
        </p:nvGrpSpPr>
        <p:grpSpPr>
          <a:xfrm rot="0">
            <a:off x="8591683" y="1028700"/>
            <a:ext cx="5171767" cy="5017670"/>
            <a:chOff x="0" y="0"/>
            <a:chExt cx="1321115" cy="1281751"/>
          </a:xfrm>
        </p:grpSpPr>
        <p:sp>
          <p:nvSpPr>
            <p:cNvPr name="Freeform 4" id="4"/>
            <p:cNvSpPr/>
            <p:nvPr/>
          </p:nvSpPr>
          <p:spPr>
            <a:xfrm flipH="false" flipV="false" rot="0">
              <a:off x="0" y="0"/>
              <a:ext cx="1321115" cy="1281751"/>
            </a:xfrm>
            <a:custGeom>
              <a:avLst/>
              <a:gdLst/>
              <a:ahLst/>
              <a:cxnLst/>
              <a:rect r="r" b="b" t="t" l="l"/>
              <a:pathLst>
                <a:path h="1281751" w="1321115">
                  <a:moveTo>
                    <a:pt x="0" y="0"/>
                  </a:moveTo>
                  <a:lnTo>
                    <a:pt x="1321115" y="0"/>
                  </a:lnTo>
                  <a:lnTo>
                    <a:pt x="1321115" y="1281751"/>
                  </a:lnTo>
                  <a:lnTo>
                    <a:pt x="0" y="1281751"/>
                  </a:lnTo>
                  <a:close/>
                </a:path>
              </a:pathLst>
            </a:custGeom>
            <a:blipFill>
              <a:blip r:embed="rId2"/>
              <a:stretch>
                <a:fillRect l="-21760" t="0" r="-21760" b="0"/>
              </a:stretch>
            </a:blipFill>
          </p:spPr>
        </p:sp>
      </p:grpSp>
      <p:grpSp>
        <p:nvGrpSpPr>
          <p:cNvPr name="Group 5" id="5"/>
          <p:cNvGrpSpPr/>
          <p:nvPr/>
        </p:nvGrpSpPr>
        <p:grpSpPr>
          <a:xfrm rot="0">
            <a:off x="13943274" y="1028700"/>
            <a:ext cx="4524550" cy="3665625"/>
            <a:chOff x="0" y="0"/>
            <a:chExt cx="1326451" cy="1074642"/>
          </a:xfrm>
        </p:grpSpPr>
        <p:sp>
          <p:nvSpPr>
            <p:cNvPr name="Freeform 6" id="6"/>
            <p:cNvSpPr/>
            <p:nvPr/>
          </p:nvSpPr>
          <p:spPr>
            <a:xfrm flipH="false" flipV="false" rot="0">
              <a:off x="0" y="0"/>
              <a:ext cx="1326451" cy="1074642"/>
            </a:xfrm>
            <a:custGeom>
              <a:avLst/>
              <a:gdLst/>
              <a:ahLst/>
              <a:cxnLst/>
              <a:rect r="r" b="b" t="t" l="l"/>
              <a:pathLst>
                <a:path h="1074642" w="1326451">
                  <a:moveTo>
                    <a:pt x="0" y="0"/>
                  </a:moveTo>
                  <a:lnTo>
                    <a:pt x="1326451" y="0"/>
                  </a:lnTo>
                  <a:lnTo>
                    <a:pt x="1326451" y="1074642"/>
                  </a:lnTo>
                  <a:lnTo>
                    <a:pt x="0" y="1074642"/>
                  </a:lnTo>
                  <a:close/>
                </a:path>
              </a:pathLst>
            </a:custGeom>
            <a:blipFill>
              <a:blip r:embed="rId3"/>
              <a:stretch>
                <a:fillRect l="-4010" t="0" r="-4010" b="0"/>
              </a:stretch>
            </a:blipFill>
          </p:spPr>
        </p:sp>
      </p:grpSp>
      <p:grpSp>
        <p:nvGrpSpPr>
          <p:cNvPr name="Group 7" id="7"/>
          <p:cNvGrpSpPr/>
          <p:nvPr/>
        </p:nvGrpSpPr>
        <p:grpSpPr>
          <a:xfrm rot="0">
            <a:off x="8591683" y="6251883"/>
            <a:ext cx="5171767" cy="4346388"/>
            <a:chOff x="0" y="0"/>
            <a:chExt cx="1516194" cy="1274220"/>
          </a:xfrm>
        </p:grpSpPr>
        <p:sp>
          <p:nvSpPr>
            <p:cNvPr name="Freeform 8" id="8"/>
            <p:cNvSpPr/>
            <p:nvPr/>
          </p:nvSpPr>
          <p:spPr>
            <a:xfrm flipH="false" flipV="false" rot="0">
              <a:off x="0" y="0"/>
              <a:ext cx="1516194" cy="1274220"/>
            </a:xfrm>
            <a:custGeom>
              <a:avLst/>
              <a:gdLst/>
              <a:ahLst/>
              <a:cxnLst/>
              <a:rect r="r" b="b" t="t" l="l"/>
              <a:pathLst>
                <a:path h="1274220" w="1516194">
                  <a:moveTo>
                    <a:pt x="0" y="0"/>
                  </a:moveTo>
                  <a:lnTo>
                    <a:pt x="1516194" y="0"/>
                  </a:lnTo>
                  <a:lnTo>
                    <a:pt x="1516194" y="1274220"/>
                  </a:lnTo>
                  <a:lnTo>
                    <a:pt x="0" y="1274220"/>
                  </a:lnTo>
                  <a:close/>
                </a:path>
              </a:pathLst>
            </a:custGeom>
            <a:blipFill>
              <a:blip r:embed="rId4"/>
              <a:stretch>
                <a:fillRect l="-11223" t="0" r="-11223" b="0"/>
              </a:stretch>
            </a:blipFill>
          </p:spPr>
        </p:sp>
      </p:grpSp>
      <p:grpSp>
        <p:nvGrpSpPr>
          <p:cNvPr name="Group 9" id="9"/>
          <p:cNvGrpSpPr/>
          <p:nvPr/>
        </p:nvGrpSpPr>
        <p:grpSpPr>
          <a:xfrm rot="0">
            <a:off x="13943274" y="4890358"/>
            <a:ext cx="5171767" cy="5707913"/>
            <a:chOff x="0" y="0"/>
            <a:chExt cx="1516194" cy="1673375"/>
          </a:xfrm>
        </p:grpSpPr>
        <p:sp>
          <p:nvSpPr>
            <p:cNvPr name="Freeform 10" id="10"/>
            <p:cNvSpPr/>
            <p:nvPr/>
          </p:nvSpPr>
          <p:spPr>
            <a:xfrm flipH="false" flipV="false" rot="0">
              <a:off x="0" y="0"/>
              <a:ext cx="1516194" cy="1673375"/>
            </a:xfrm>
            <a:custGeom>
              <a:avLst/>
              <a:gdLst/>
              <a:ahLst/>
              <a:cxnLst/>
              <a:rect r="r" b="b" t="t" l="l"/>
              <a:pathLst>
                <a:path h="1673375" w="1516194">
                  <a:moveTo>
                    <a:pt x="0" y="0"/>
                  </a:moveTo>
                  <a:lnTo>
                    <a:pt x="1516194" y="0"/>
                  </a:lnTo>
                  <a:lnTo>
                    <a:pt x="1516194" y="1673375"/>
                  </a:lnTo>
                  <a:lnTo>
                    <a:pt x="0" y="1673375"/>
                  </a:lnTo>
                  <a:close/>
                </a:path>
              </a:pathLst>
            </a:custGeom>
            <a:blipFill>
              <a:blip r:embed="rId5"/>
              <a:stretch>
                <a:fillRect l="0" t="-18079" r="0" b="-18079"/>
              </a:stretch>
            </a:blipFill>
          </p:spPr>
        </p:sp>
      </p:grpSp>
      <p:grpSp>
        <p:nvGrpSpPr>
          <p:cNvPr name="Group 11" id="11"/>
          <p:cNvGrpSpPr/>
          <p:nvPr/>
        </p:nvGrpSpPr>
        <p:grpSpPr>
          <a:xfrm rot="0">
            <a:off x="13943274" y="-157763"/>
            <a:ext cx="4678030" cy="1186463"/>
            <a:chOff x="0" y="0"/>
            <a:chExt cx="1232074" cy="312484"/>
          </a:xfrm>
        </p:grpSpPr>
        <p:sp>
          <p:nvSpPr>
            <p:cNvPr name="Freeform 12" id="12"/>
            <p:cNvSpPr/>
            <p:nvPr/>
          </p:nvSpPr>
          <p:spPr>
            <a:xfrm flipH="false" flipV="false" rot="0">
              <a:off x="0" y="0"/>
              <a:ext cx="1232074" cy="312484"/>
            </a:xfrm>
            <a:custGeom>
              <a:avLst/>
              <a:gdLst/>
              <a:ahLst/>
              <a:cxnLst/>
              <a:rect r="r" b="b" t="t" l="l"/>
              <a:pathLst>
                <a:path h="312484" w="1232074">
                  <a:moveTo>
                    <a:pt x="0" y="0"/>
                  </a:moveTo>
                  <a:lnTo>
                    <a:pt x="1232074" y="0"/>
                  </a:lnTo>
                  <a:lnTo>
                    <a:pt x="1232074" y="312484"/>
                  </a:lnTo>
                  <a:lnTo>
                    <a:pt x="0" y="312484"/>
                  </a:lnTo>
                  <a:close/>
                </a:path>
              </a:pathLst>
            </a:custGeom>
            <a:solidFill>
              <a:srgbClr val="ED8660"/>
            </a:solidFill>
          </p:spPr>
        </p:sp>
        <p:sp>
          <p:nvSpPr>
            <p:cNvPr name="TextBox 13" id="13"/>
            <p:cNvSpPr txBox="true"/>
            <p:nvPr/>
          </p:nvSpPr>
          <p:spPr>
            <a:xfrm>
              <a:off x="0" y="19050"/>
              <a:ext cx="1232074" cy="293434"/>
            </a:xfrm>
            <a:prstGeom prst="rect">
              <a:avLst/>
            </a:prstGeom>
          </p:spPr>
          <p:txBody>
            <a:bodyPr anchor="ctr" rtlCol="false" tIns="50800" lIns="50800" bIns="50800" rIns="50800"/>
            <a:lstStyle/>
            <a:p>
              <a:pPr algn="ctr">
                <a:lnSpc>
                  <a:spcPts val="2538"/>
                </a:lnSpc>
              </a:pPr>
            </a:p>
          </p:txBody>
        </p:sp>
      </p:grpSp>
      <p:grpSp>
        <p:nvGrpSpPr>
          <p:cNvPr name="Group 14" id="14"/>
          <p:cNvGrpSpPr/>
          <p:nvPr/>
        </p:nvGrpSpPr>
        <p:grpSpPr>
          <a:xfrm rot="0">
            <a:off x="-284051" y="9258300"/>
            <a:ext cx="1312751" cy="1186463"/>
            <a:chOff x="0" y="0"/>
            <a:chExt cx="345745" cy="312484"/>
          </a:xfrm>
        </p:grpSpPr>
        <p:sp>
          <p:nvSpPr>
            <p:cNvPr name="Freeform 15" id="15"/>
            <p:cNvSpPr/>
            <p:nvPr/>
          </p:nvSpPr>
          <p:spPr>
            <a:xfrm flipH="false" flipV="false" rot="0">
              <a:off x="0" y="0"/>
              <a:ext cx="345745" cy="312484"/>
            </a:xfrm>
            <a:custGeom>
              <a:avLst/>
              <a:gdLst/>
              <a:ahLst/>
              <a:cxnLst/>
              <a:rect r="r" b="b" t="t" l="l"/>
              <a:pathLst>
                <a:path h="312484" w="345745">
                  <a:moveTo>
                    <a:pt x="0" y="0"/>
                  </a:moveTo>
                  <a:lnTo>
                    <a:pt x="345745" y="0"/>
                  </a:lnTo>
                  <a:lnTo>
                    <a:pt x="345745" y="312484"/>
                  </a:lnTo>
                  <a:lnTo>
                    <a:pt x="0" y="312484"/>
                  </a:lnTo>
                  <a:close/>
                </a:path>
              </a:pathLst>
            </a:custGeom>
            <a:solidFill>
              <a:srgbClr val="ED8660"/>
            </a:solidFill>
          </p:spPr>
        </p:sp>
        <p:sp>
          <p:nvSpPr>
            <p:cNvPr name="TextBox 16" id="16"/>
            <p:cNvSpPr txBox="true"/>
            <p:nvPr/>
          </p:nvSpPr>
          <p:spPr>
            <a:xfrm>
              <a:off x="0" y="19050"/>
              <a:ext cx="345745" cy="293434"/>
            </a:xfrm>
            <a:prstGeom prst="rect">
              <a:avLst/>
            </a:prstGeom>
          </p:spPr>
          <p:txBody>
            <a:bodyPr anchor="ctr" rtlCol="false" tIns="50800" lIns="50800" bIns="50800" rIns="50800"/>
            <a:lstStyle/>
            <a:p>
              <a:pPr algn="ctr">
                <a:lnSpc>
                  <a:spcPts val="2538"/>
                </a:lnSpc>
              </a:pPr>
            </a:p>
          </p:txBody>
        </p:sp>
      </p:grpSp>
      <p:sp>
        <p:nvSpPr>
          <p:cNvPr name="Freeform 17" id="17"/>
          <p:cNvSpPr/>
          <p:nvPr/>
        </p:nvSpPr>
        <p:spPr>
          <a:xfrm flipH="false" flipV="false" rot="5400000">
            <a:off x="1881429" y="8626643"/>
            <a:ext cx="461831" cy="1521000"/>
          </a:xfrm>
          <a:custGeom>
            <a:avLst/>
            <a:gdLst/>
            <a:ahLst/>
            <a:cxnLst/>
            <a:rect r="r" b="b" t="t" l="l"/>
            <a:pathLst>
              <a:path h="1521000" w="461831">
                <a:moveTo>
                  <a:pt x="0" y="0"/>
                </a:moveTo>
                <a:lnTo>
                  <a:pt x="461831" y="0"/>
                </a:lnTo>
                <a:lnTo>
                  <a:pt x="461831" y="1520999"/>
                </a:lnTo>
                <a:lnTo>
                  <a:pt x="0" y="152099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18" id="18"/>
          <p:cNvSpPr txBox="true"/>
          <p:nvPr/>
        </p:nvSpPr>
        <p:spPr>
          <a:xfrm rot="0">
            <a:off x="1028700" y="490790"/>
            <a:ext cx="2536966" cy="249221"/>
          </a:xfrm>
          <a:prstGeom prst="rect">
            <a:avLst/>
          </a:prstGeom>
        </p:spPr>
        <p:txBody>
          <a:bodyPr anchor="t" rtlCol="false" tIns="0" lIns="0" bIns="0" rIns="0">
            <a:spAutoFit/>
          </a:bodyPr>
          <a:lstStyle/>
          <a:p>
            <a:pPr algn="l">
              <a:lnSpc>
                <a:spcPts val="2002"/>
              </a:lnSpc>
            </a:pPr>
            <a:r>
              <a:rPr lang="en-US" sz="1804" spc="160">
                <a:solidFill>
                  <a:srgbClr val="F2F2F2"/>
                </a:solidFill>
                <a:latin typeface="Open Sauce"/>
                <a:ea typeface="Open Sauce"/>
                <a:cs typeface="Open Sauce"/>
                <a:sym typeface="Open Sauce"/>
              </a:rPr>
              <a:t>TRAVEL STORY</a:t>
            </a:r>
          </a:p>
        </p:txBody>
      </p:sp>
      <p:sp>
        <p:nvSpPr>
          <p:cNvPr name="TextBox 19" id="19"/>
          <p:cNvSpPr txBox="true"/>
          <p:nvPr/>
        </p:nvSpPr>
        <p:spPr>
          <a:xfrm rot="0">
            <a:off x="1351845" y="2066632"/>
            <a:ext cx="5437548" cy="1697355"/>
          </a:xfrm>
          <a:prstGeom prst="rect">
            <a:avLst/>
          </a:prstGeom>
        </p:spPr>
        <p:txBody>
          <a:bodyPr anchor="t" rtlCol="false" tIns="0" lIns="0" bIns="0" rIns="0">
            <a:spAutoFit/>
          </a:bodyPr>
          <a:lstStyle/>
          <a:p>
            <a:pPr algn="l">
              <a:lnSpc>
                <a:spcPts val="6660"/>
              </a:lnSpc>
            </a:pPr>
            <a:r>
              <a:rPr lang="en-US" sz="6000" b="true">
                <a:solidFill>
                  <a:srgbClr val="F2F2F2"/>
                </a:solidFill>
                <a:latin typeface="Open Sauce Bold"/>
                <a:ea typeface="Open Sauce Bold"/>
                <a:cs typeface="Open Sauce Bold"/>
                <a:sym typeface="Open Sauce Bold"/>
              </a:rPr>
              <a:t> Movchanskyi </a:t>
            </a:r>
          </a:p>
          <a:p>
            <a:pPr algn="l">
              <a:lnSpc>
                <a:spcPts val="6660"/>
              </a:lnSpc>
            </a:pPr>
          </a:p>
        </p:txBody>
      </p:sp>
      <p:sp>
        <p:nvSpPr>
          <p:cNvPr name="TextBox 20" id="20"/>
          <p:cNvSpPr txBox="true"/>
          <p:nvPr/>
        </p:nvSpPr>
        <p:spPr>
          <a:xfrm rot="0">
            <a:off x="3686301" y="2904832"/>
            <a:ext cx="4231818" cy="859155"/>
          </a:xfrm>
          <a:prstGeom prst="rect">
            <a:avLst/>
          </a:prstGeom>
        </p:spPr>
        <p:txBody>
          <a:bodyPr anchor="t" rtlCol="false" tIns="0" lIns="0" bIns="0" rIns="0">
            <a:spAutoFit/>
          </a:bodyPr>
          <a:lstStyle/>
          <a:p>
            <a:pPr algn="l">
              <a:lnSpc>
                <a:spcPts val="6660"/>
              </a:lnSpc>
            </a:pPr>
            <a:r>
              <a:rPr lang="en-US" sz="6000" b="true">
                <a:solidFill>
                  <a:srgbClr val="ED8660"/>
                </a:solidFill>
                <a:latin typeface="Open Sauce Bold"/>
                <a:ea typeface="Open Sauce Bold"/>
                <a:cs typeface="Open Sauce Bold"/>
                <a:sym typeface="Open Sauce Bold"/>
              </a:rPr>
              <a:t>Monastery</a:t>
            </a:r>
          </a:p>
        </p:txBody>
      </p:sp>
      <p:sp>
        <p:nvSpPr>
          <p:cNvPr name="TextBox 21" id="21"/>
          <p:cNvSpPr txBox="true"/>
          <p:nvPr/>
        </p:nvSpPr>
        <p:spPr>
          <a:xfrm rot="0">
            <a:off x="1028700" y="4256911"/>
            <a:ext cx="7239817" cy="4359786"/>
          </a:xfrm>
          <a:prstGeom prst="rect">
            <a:avLst/>
          </a:prstGeom>
        </p:spPr>
        <p:txBody>
          <a:bodyPr anchor="t" rtlCol="false" tIns="0" lIns="0" bIns="0" rIns="0">
            <a:spAutoFit/>
          </a:bodyPr>
          <a:lstStyle/>
          <a:p>
            <a:pPr algn="l">
              <a:lnSpc>
                <a:spcPts val="4341"/>
              </a:lnSpc>
            </a:pPr>
            <a:r>
              <a:rPr lang="en-US" sz="3101">
                <a:solidFill>
                  <a:srgbClr val="D9D9D9"/>
                </a:solidFill>
                <a:latin typeface="DM Sans"/>
                <a:ea typeface="DM Sans"/>
                <a:cs typeface="DM Sans"/>
                <a:sym typeface="DM Sans"/>
              </a:rPr>
              <a:t>The history of the founding of the Movchansky monastery dates back to the far XV century. In 1405, 20 versts east of Putivl, a small monastery appeared on the site of the miraculous icon of the Blessed Virgin Mary, which was called the Mvchansky (Nativity of the Mother of God) Monastery.</a:t>
            </a:r>
          </a:p>
        </p:txBody>
      </p:sp>
      <p:sp>
        <p:nvSpPr>
          <p:cNvPr name="TextBox 22" id="22"/>
          <p:cNvSpPr txBox="true"/>
          <p:nvPr/>
        </p:nvSpPr>
        <p:spPr>
          <a:xfrm rot="0">
            <a:off x="16647902" y="490790"/>
            <a:ext cx="611398" cy="321417"/>
          </a:xfrm>
          <a:prstGeom prst="rect">
            <a:avLst/>
          </a:prstGeom>
        </p:spPr>
        <p:txBody>
          <a:bodyPr anchor="t" rtlCol="false" tIns="0" lIns="0" bIns="0" rIns="0">
            <a:spAutoFit/>
          </a:bodyPr>
          <a:lstStyle/>
          <a:p>
            <a:pPr algn="r">
              <a:lnSpc>
                <a:spcPts val="2538"/>
              </a:lnSpc>
            </a:pPr>
            <a:r>
              <a:rPr lang="en-US" b="true" sz="2287">
                <a:solidFill>
                  <a:srgbClr val="293040"/>
                </a:solidFill>
                <a:latin typeface="Open Sauce Bold"/>
                <a:ea typeface="Open Sauce Bold"/>
                <a:cs typeface="Open Sauce Bold"/>
                <a:sym typeface="Open Sauce Bold"/>
              </a:rPr>
              <a:t>06</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sp>
        <p:nvSpPr>
          <p:cNvPr name="AutoShape 2" id="2"/>
          <p:cNvSpPr/>
          <p:nvPr/>
        </p:nvSpPr>
        <p:spPr>
          <a:xfrm flipV="true">
            <a:off x="1028700" y="1023937"/>
            <a:ext cx="16230600" cy="0"/>
          </a:xfrm>
          <a:prstGeom prst="line">
            <a:avLst/>
          </a:prstGeom>
          <a:ln cap="flat" w="9525">
            <a:solidFill>
              <a:srgbClr val="ED8660"/>
            </a:solidFill>
            <a:prstDash val="solid"/>
            <a:headEnd type="none" len="sm" w="sm"/>
            <a:tailEnd type="none" len="sm" w="sm"/>
          </a:ln>
        </p:spPr>
      </p:sp>
      <p:grpSp>
        <p:nvGrpSpPr>
          <p:cNvPr name="Group 3" id="3"/>
          <p:cNvGrpSpPr/>
          <p:nvPr/>
        </p:nvGrpSpPr>
        <p:grpSpPr>
          <a:xfrm rot="0">
            <a:off x="7369875" y="1851533"/>
            <a:ext cx="4020224" cy="3192531"/>
            <a:chOff x="0" y="0"/>
            <a:chExt cx="622838" cy="494607"/>
          </a:xfrm>
        </p:grpSpPr>
        <p:sp>
          <p:nvSpPr>
            <p:cNvPr name="Freeform 4" id="4"/>
            <p:cNvSpPr/>
            <p:nvPr/>
          </p:nvSpPr>
          <p:spPr>
            <a:xfrm flipH="false" flipV="false" rot="0">
              <a:off x="0" y="0"/>
              <a:ext cx="622838" cy="494607"/>
            </a:xfrm>
            <a:custGeom>
              <a:avLst/>
              <a:gdLst/>
              <a:ahLst/>
              <a:cxnLst/>
              <a:rect r="r" b="b" t="t" l="l"/>
              <a:pathLst>
                <a:path h="494607" w="622838">
                  <a:moveTo>
                    <a:pt x="0" y="0"/>
                  </a:moveTo>
                  <a:lnTo>
                    <a:pt x="622838" y="0"/>
                  </a:lnTo>
                  <a:lnTo>
                    <a:pt x="622838" y="494607"/>
                  </a:lnTo>
                  <a:lnTo>
                    <a:pt x="0" y="494607"/>
                  </a:lnTo>
                  <a:close/>
                </a:path>
              </a:pathLst>
            </a:custGeom>
            <a:blipFill>
              <a:blip r:embed="rId2"/>
              <a:stretch>
                <a:fillRect l="-25270" t="0" r="-25270" b="0"/>
              </a:stretch>
            </a:blipFill>
          </p:spPr>
        </p:sp>
      </p:grpSp>
      <p:grpSp>
        <p:nvGrpSpPr>
          <p:cNvPr name="Group 5" id="5"/>
          <p:cNvGrpSpPr/>
          <p:nvPr/>
        </p:nvGrpSpPr>
        <p:grpSpPr>
          <a:xfrm rot="0">
            <a:off x="7369875" y="5703441"/>
            <a:ext cx="4020224" cy="3283881"/>
            <a:chOff x="0" y="0"/>
            <a:chExt cx="622838" cy="508759"/>
          </a:xfrm>
        </p:grpSpPr>
        <p:sp>
          <p:nvSpPr>
            <p:cNvPr name="Freeform 6" id="6"/>
            <p:cNvSpPr/>
            <p:nvPr/>
          </p:nvSpPr>
          <p:spPr>
            <a:xfrm flipH="false" flipV="false" rot="0">
              <a:off x="0" y="0"/>
              <a:ext cx="622838" cy="508759"/>
            </a:xfrm>
            <a:custGeom>
              <a:avLst/>
              <a:gdLst/>
              <a:ahLst/>
              <a:cxnLst/>
              <a:rect r="r" b="b" t="t" l="l"/>
              <a:pathLst>
                <a:path h="508759" w="622838">
                  <a:moveTo>
                    <a:pt x="0" y="0"/>
                  </a:moveTo>
                  <a:lnTo>
                    <a:pt x="622838" y="0"/>
                  </a:lnTo>
                  <a:lnTo>
                    <a:pt x="622838" y="508759"/>
                  </a:lnTo>
                  <a:lnTo>
                    <a:pt x="0" y="508759"/>
                  </a:lnTo>
                  <a:close/>
                </a:path>
              </a:pathLst>
            </a:custGeom>
            <a:blipFill>
              <a:blip r:embed="rId3"/>
              <a:stretch>
                <a:fillRect l="-5285" t="0" r="-5285" b="0"/>
              </a:stretch>
            </a:blipFill>
          </p:spPr>
        </p:sp>
      </p:grpSp>
      <p:grpSp>
        <p:nvGrpSpPr>
          <p:cNvPr name="Group 7" id="7"/>
          <p:cNvGrpSpPr/>
          <p:nvPr/>
        </p:nvGrpSpPr>
        <p:grpSpPr>
          <a:xfrm rot="0">
            <a:off x="12268122" y="2242407"/>
            <a:ext cx="272138" cy="238881"/>
            <a:chOff x="0" y="0"/>
            <a:chExt cx="71674" cy="62915"/>
          </a:xfrm>
        </p:grpSpPr>
        <p:sp>
          <p:nvSpPr>
            <p:cNvPr name="Freeform 8" id="8"/>
            <p:cNvSpPr/>
            <p:nvPr/>
          </p:nvSpPr>
          <p:spPr>
            <a:xfrm flipH="false" flipV="false" rot="0">
              <a:off x="0" y="0"/>
              <a:ext cx="71674" cy="62915"/>
            </a:xfrm>
            <a:custGeom>
              <a:avLst/>
              <a:gdLst/>
              <a:ahLst/>
              <a:cxnLst/>
              <a:rect r="r" b="b" t="t" l="l"/>
              <a:pathLst>
                <a:path h="62915" w="71674">
                  <a:moveTo>
                    <a:pt x="0" y="0"/>
                  </a:moveTo>
                  <a:lnTo>
                    <a:pt x="71674" y="0"/>
                  </a:lnTo>
                  <a:lnTo>
                    <a:pt x="71674" y="62915"/>
                  </a:lnTo>
                  <a:lnTo>
                    <a:pt x="0" y="62915"/>
                  </a:lnTo>
                  <a:close/>
                </a:path>
              </a:pathLst>
            </a:custGeom>
            <a:solidFill>
              <a:srgbClr val="ED8660"/>
            </a:solidFill>
          </p:spPr>
        </p:sp>
        <p:sp>
          <p:nvSpPr>
            <p:cNvPr name="TextBox 9" id="9"/>
            <p:cNvSpPr txBox="true"/>
            <p:nvPr/>
          </p:nvSpPr>
          <p:spPr>
            <a:xfrm>
              <a:off x="0" y="19050"/>
              <a:ext cx="71674" cy="43865"/>
            </a:xfrm>
            <a:prstGeom prst="rect">
              <a:avLst/>
            </a:prstGeom>
          </p:spPr>
          <p:txBody>
            <a:bodyPr anchor="ctr" rtlCol="false" tIns="50800" lIns="50800" bIns="50800" rIns="50800"/>
            <a:lstStyle/>
            <a:p>
              <a:pPr algn="ctr">
                <a:lnSpc>
                  <a:spcPts val="2538"/>
                </a:lnSpc>
              </a:pPr>
            </a:p>
          </p:txBody>
        </p:sp>
      </p:grpSp>
      <p:grpSp>
        <p:nvGrpSpPr>
          <p:cNvPr name="Group 10" id="10"/>
          <p:cNvGrpSpPr/>
          <p:nvPr/>
        </p:nvGrpSpPr>
        <p:grpSpPr>
          <a:xfrm rot="0">
            <a:off x="12268122" y="6119432"/>
            <a:ext cx="272138" cy="238881"/>
            <a:chOff x="0" y="0"/>
            <a:chExt cx="71674" cy="62915"/>
          </a:xfrm>
        </p:grpSpPr>
        <p:sp>
          <p:nvSpPr>
            <p:cNvPr name="Freeform 11" id="11"/>
            <p:cNvSpPr/>
            <p:nvPr/>
          </p:nvSpPr>
          <p:spPr>
            <a:xfrm flipH="false" flipV="false" rot="0">
              <a:off x="0" y="0"/>
              <a:ext cx="71674" cy="62915"/>
            </a:xfrm>
            <a:custGeom>
              <a:avLst/>
              <a:gdLst/>
              <a:ahLst/>
              <a:cxnLst/>
              <a:rect r="r" b="b" t="t" l="l"/>
              <a:pathLst>
                <a:path h="62915" w="71674">
                  <a:moveTo>
                    <a:pt x="0" y="0"/>
                  </a:moveTo>
                  <a:lnTo>
                    <a:pt x="71674" y="0"/>
                  </a:lnTo>
                  <a:lnTo>
                    <a:pt x="71674" y="62915"/>
                  </a:lnTo>
                  <a:lnTo>
                    <a:pt x="0" y="62915"/>
                  </a:lnTo>
                  <a:close/>
                </a:path>
              </a:pathLst>
            </a:custGeom>
            <a:solidFill>
              <a:srgbClr val="ED8660"/>
            </a:solidFill>
          </p:spPr>
        </p:sp>
        <p:sp>
          <p:nvSpPr>
            <p:cNvPr name="TextBox 12" id="12"/>
            <p:cNvSpPr txBox="true"/>
            <p:nvPr/>
          </p:nvSpPr>
          <p:spPr>
            <a:xfrm>
              <a:off x="0" y="19050"/>
              <a:ext cx="71674" cy="43865"/>
            </a:xfrm>
            <a:prstGeom prst="rect">
              <a:avLst/>
            </a:prstGeom>
          </p:spPr>
          <p:txBody>
            <a:bodyPr anchor="ctr" rtlCol="false" tIns="50800" lIns="50800" bIns="50800" rIns="50800"/>
            <a:lstStyle/>
            <a:p>
              <a:pPr algn="ctr">
                <a:lnSpc>
                  <a:spcPts val="2538"/>
                </a:lnSpc>
              </a:pPr>
            </a:p>
          </p:txBody>
        </p:sp>
      </p:grpSp>
      <p:sp>
        <p:nvSpPr>
          <p:cNvPr name="Freeform 13" id="13"/>
          <p:cNvSpPr/>
          <p:nvPr/>
        </p:nvSpPr>
        <p:spPr>
          <a:xfrm flipH="false" flipV="false" rot="5400000">
            <a:off x="16124071" y="8626643"/>
            <a:ext cx="461831" cy="1521000"/>
          </a:xfrm>
          <a:custGeom>
            <a:avLst/>
            <a:gdLst/>
            <a:ahLst/>
            <a:cxnLst/>
            <a:rect r="r" b="b" t="t" l="l"/>
            <a:pathLst>
              <a:path h="1521000" w="461831">
                <a:moveTo>
                  <a:pt x="0" y="0"/>
                </a:moveTo>
                <a:lnTo>
                  <a:pt x="461831" y="0"/>
                </a:lnTo>
                <a:lnTo>
                  <a:pt x="461831" y="1520999"/>
                </a:lnTo>
                <a:lnTo>
                  <a:pt x="0" y="152099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14" id="14"/>
          <p:cNvSpPr txBox="true"/>
          <p:nvPr/>
        </p:nvSpPr>
        <p:spPr>
          <a:xfrm rot="0">
            <a:off x="1028700" y="490790"/>
            <a:ext cx="2536966" cy="249221"/>
          </a:xfrm>
          <a:prstGeom prst="rect">
            <a:avLst/>
          </a:prstGeom>
        </p:spPr>
        <p:txBody>
          <a:bodyPr anchor="t" rtlCol="false" tIns="0" lIns="0" bIns="0" rIns="0">
            <a:spAutoFit/>
          </a:bodyPr>
          <a:lstStyle/>
          <a:p>
            <a:pPr algn="l">
              <a:lnSpc>
                <a:spcPts val="2002"/>
              </a:lnSpc>
            </a:pPr>
            <a:r>
              <a:rPr lang="en-US" sz="1804" spc="160">
                <a:solidFill>
                  <a:srgbClr val="000000"/>
                </a:solidFill>
                <a:latin typeface="Open Sauce"/>
                <a:ea typeface="Open Sauce"/>
                <a:cs typeface="Open Sauce"/>
                <a:sym typeface="Open Sauce"/>
              </a:rPr>
              <a:t>TRAVEL STORY</a:t>
            </a:r>
          </a:p>
        </p:txBody>
      </p:sp>
      <p:sp>
        <p:nvSpPr>
          <p:cNvPr name="TextBox 15" id="15"/>
          <p:cNvSpPr txBox="true"/>
          <p:nvPr/>
        </p:nvSpPr>
        <p:spPr>
          <a:xfrm rot="0">
            <a:off x="1351845" y="2066632"/>
            <a:ext cx="5117824" cy="2535555"/>
          </a:xfrm>
          <a:prstGeom prst="rect">
            <a:avLst/>
          </a:prstGeom>
        </p:spPr>
        <p:txBody>
          <a:bodyPr anchor="t" rtlCol="false" tIns="0" lIns="0" bIns="0" rIns="0">
            <a:spAutoFit/>
          </a:bodyPr>
          <a:lstStyle/>
          <a:p>
            <a:pPr algn="l">
              <a:lnSpc>
                <a:spcPts val="6660"/>
              </a:lnSpc>
            </a:pPr>
            <a:r>
              <a:rPr lang="en-US" sz="6000" b="true">
                <a:solidFill>
                  <a:srgbClr val="000000"/>
                </a:solidFill>
                <a:latin typeface="Open Sauce Bold"/>
                <a:ea typeface="Open Sauce Bold"/>
                <a:cs typeface="Open Sauce Bold"/>
                <a:sym typeface="Open Sauce Bold"/>
              </a:rPr>
              <a:t>Putyvl Local History Museum</a:t>
            </a:r>
          </a:p>
        </p:txBody>
      </p:sp>
      <p:sp>
        <p:nvSpPr>
          <p:cNvPr name="TextBox 16" id="16"/>
          <p:cNvSpPr txBox="true"/>
          <p:nvPr/>
        </p:nvSpPr>
        <p:spPr>
          <a:xfrm rot="0">
            <a:off x="12268122" y="2852762"/>
            <a:ext cx="4554502" cy="692150"/>
          </a:xfrm>
          <a:prstGeom prst="rect">
            <a:avLst/>
          </a:prstGeom>
        </p:spPr>
        <p:txBody>
          <a:bodyPr anchor="t" rtlCol="false" tIns="0" lIns="0" bIns="0" rIns="0">
            <a:spAutoFit/>
          </a:bodyPr>
          <a:lstStyle/>
          <a:p>
            <a:pPr algn="l">
              <a:lnSpc>
                <a:spcPts val="2799"/>
              </a:lnSpc>
            </a:pPr>
            <a:r>
              <a:rPr lang="en-US" sz="1999">
                <a:solidFill>
                  <a:srgbClr val="545454"/>
                </a:solidFill>
                <a:latin typeface="DM Sans"/>
                <a:ea typeface="DM Sans"/>
                <a:cs typeface="DM Sans"/>
                <a:sym typeface="DM Sans"/>
              </a:rPr>
              <a:t>It is a branch of the Putyvl State Historical and Cultural Reserve.</a:t>
            </a:r>
          </a:p>
        </p:txBody>
      </p:sp>
      <p:sp>
        <p:nvSpPr>
          <p:cNvPr name="TextBox 17" id="17"/>
          <p:cNvSpPr txBox="true"/>
          <p:nvPr/>
        </p:nvSpPr>
        <p:spPr>
          <a:xfrm rot="0">
            <a:off x="1351845" y="5149847"/>
            <a:ext cx="5493633" cy="3387106"/>
          </a:xfrm>
          <a:prstGeom prst="rect">
            <a:avLst/>
          </a:prstGeom>
        </p:spPr>
        <p:txBody>
          <a:bodyPr anchor="t" rtlCol="false" tIns="0" lIns="0" bIns="0" rIns="0">
            <a:spAutoFit/>
          </a:bodyPr>
          <a:lstStyle/>
          <a:p>
            <a:pPr algn="l">
              <a:lnSpc>
                <a:spcPts val="3377"/>
              </a:lnSpc>
            </a:pPr>
            <a:r>
              <a:rPr lang="en-US" sz="2412">
                <a:solidFill>
                  <a:srgbClr val="545454"/>
                </a:solidFill>
                <a:latin typeface="DM Sans"/>
                <a:ea typeface="DM Sans"/>
                <a:cs typeface="DM Sans"/>
                <a:sym typeface="DM Sans"/>
              </a:rPr>
              <a:t>The Putyvl Local History Museum is a local  museum in Putyvl, Sumy Oblast. It has valuable collections of exhibits from archaeology, ethnography, numismatics, weapons, furniture, books, photographs, documents, fine and applied arts. </a:t>
            </a:r>
          </a:p>
          <a:p>
            <a:pPr algn="l">
              <a:lnSpc>
                <a:spcPts val="3377"/>
              </a:lnSpc>
            </a:pPr>
          </a:p>
        </p:txBody>
      </p:sp>
      <p:sp>
        <p:nvSpPr>
          <p:cNvPr name="TextBox 18" id="18"/>
          <p:cNvSpPr txBox="true"/>
          <p:nvPr/>
        </p:nvSpPr>
        <p:spPr>
          <a:xfrm rot="0">
            <a:off x="12268122" y="6796854"/>
            <a:ext cx="4554502" cy="1044575"/>
          </a:xfrm>
          <a:prstGeom prst="rect">
            <a:avLst/>
          </a:prstGeom>
        </p:spPr>
        <p:txBody>
          <a:bodyPr anchor="t" rtlCol="false" tIns="0" lIns="0" bIns="0" rIns="0">
            <a:spAutoFit/>
          </a:bodyPr>
          <a:lstStyle/>
          <a:p>
            <a:pPr algn="l">
              <a:lnSpc>
                <a:spcPts val="2799"/>
              </a:lnSpc>
            </a:pPr>
            <a:r>
              <a:rPr lang="en-US" sz="1999">
                <a:solidFill>
                  <a:srgbClr val="545454"/>
                </a:solidFill>
                <a:latin typeface="DM Sans"/>
                <a:ea typeface="DM Sans"/>
                <a:cs typeface="DM Sans"/>
                <a:sym typeface="DM Sans"/>
              </a:rPr>
              <a:t>The Putyvl Museum of Local History was founded in 1919.</a:t>
            </a:r>
          </a:p>
          <a:p>
            <a:pPr algn="l">
              <a:lnSpc>
                <a:spcPts val="2799"/>
              </a:lnSpc>
            </a:pPr>
          </a:p>
        </p:txBody>
      </p:sp>
      <p:sp>
        <p:nvSpPr>
          <p:cNvPr name="TextBox 19" id="19"/>
          <p:cNvSpPr txBox="true"/>
          <p:nvPr/>
        </p:nvSpPr>
        <p:spPr>
          <a:xfrm rot="0">
            <a:off x="12744521" y="2147912"/>
            <a:ext cx="1919465" cy="352425"/>
          </a:xfrm>
          <a:prstGeom prst="rect">
            <a:avLst/>
          </a:prstGeom>
        </p:spPr>
        <p:txBody>
          <a:bodyPr anchor="t" rtlCol="false" tIns="0" lIns="0" bIns="0" rIns="0">
            <a:spAutoFit/>
          </a:bodyPr>
          <a:lstStyle/>
          <a:p>
            <a:pPr algn="l">
              <a:lnSpc>
                <a:spcPts val="2774"/>
              </a:lnSpc>
            </a:pPr>
            <a:r>
              <a:rPr lang="en-US" sz="2499" b="true">
                <a:solidFill>
                  <a:srgbClr val="545454"/>
                </a:solidFill>
                <a:latin typeface="Open Sauce Bold"/>
                <a:ea typeface="Open Sauce Bold"/>
                <a:cs typeface="Open Sauce Bold"/>
                <a:sym typeface="Open Sauce Bold"/>
              </a:rPr>
              <a:t>Museums</a:t>
            </a:r>
          </a:p>
        </p:txBody>
      </p:sp>
      <p:sp>
        <p:nvSpPr>
          <p:cNvPr name="TextBox 20" id="20"/>
          <p:cNvSpPr txBox="true"/>
          <p:nvPr/>
        </p:nvSpPr>
        <p:spPr>
          <a:xfrm rot="0">
            <a:off x="12744521" y="6072185"/>
            <a:ext cx="3167910" cy="352425"/>
          </a:xfrm>
          <a:prstGeom prst="rect">
            <a:avLst/>
          </a:prstGeom>
        </p:spPr>
        <p:txBody>
          <a:bodyPr anchor="t" rtlCol="false" tIns="0" lIns="0" bIns="0" rIns="0">
            <a:spAutoFit/>
          </a:bodyPr>
          <a:lstStyle/>
          <a:p>
            <a:pPr algn="l">
              <a:lnSpc>
                <a:spcPts val="2774"/>
              </a:lnSpc>
            </a:pPr>
            <a:r>
              <a:rPr lang="en-US" sz="2499" b="true">
                <a:solidFill>
                  <a:srgbClr val="545454"/>
                </a:solidFill>
                <a:latin typeface="Open Sauce Bold"/>
                <a:ea typeface="Open Sauce Bold"/>
                <a:cs typeface="Open Sauce Bold"/>
                <a:sym typeface="Open Sauce Bold"/>
              </a:rPr>
              <a:t>History</a:t>
            </a:r>
          </a:p>
        </p:txBody>
      </p:sp>
      <p:sp>
        <p:nvSpPr>
          <p:cNvPr name="TextBox 21" id="21"/>
          <p:cNvSpPr txBox="true"/>
          <p:nvPr/>
        </p:nvSpPr>
        <p:spPr>
          <a:xfrm rot="0">
            <a:off x="16647902" y="490790"/>
            <a:ext cx="611398" cy="321417"/>
          </a:xfrm>
          <a:prstGeom prst="rect">
            <a:avLst/>
          </a:prstGeom>
        </p:spPr>
        <p:txBody>
          <a:bodyPr anchor="t" rtlCol="false" tIns="0" lIns="0" bIns="0" rIns="0">
            <a:spAutoFit/>
          </a:bodyPr>
          <a:lstStyle/>
          <a:p>
            <a:pPr algn="r">
              <a:lnSpc>
                <a:spcPts val="2538"/>
              </a:lnSpc>
            </a:pPr>
            <a:r>
              <a:rPr lang="en-US" b="true" sz="2287">
                <a:solidFill>
                  <a:srgbClr val="293040"/>
                </a:solidFill>
                <a:latin typeface="Open Sauce Bold"/>
                <a:ea typeface="Open Sauce Bold"/>
                <a:cs typeface="Open Sauce Bold"/>
                <a:sym typeface="Open Sauce Bold"/>
              </a:rPr>
              <a:t>05</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293040"/>
        </a:solidFill>
      </p:bgPr>
    </p:bg>
    <p:spTree>
      <p:nvGrpSpPr>
        <p:cNvPr id="1" name=""/>
        <p:cNvGrpSpPr/>
        <p:nvPr/>
      </p:nvGrpSpPr>
      <p:grpSpPr>
        <a:xfrm>
          <a:off x="0" y="0"/>
          <a:ext cx="0" cy="0"/>
          <a:chOff x="0" y="0"/>
          <a:chExt cx="0" cy="0"/>
        </a:xfrm>
      </p:grpSpPr>
      <p:sp>
        <p:nvSpPr>
          <p:cNvPr name="AutoShape 2" id="2"/>
          <p:cNvSpPr/>
          <p:nvPr/>
        </p:nvSpPr>
        <p:spPr>
          <a:xfrm flipV="true">
            <a:off x="1028700" y="1023937"/>
            <a:ext cx="16230600" cy="0"/>
          </a:xfrm>
          <a:prstGeom prst="line">
            <a:avLst/>
          </a:prstGeom>
          <a:ln cap="flat" w="9525">
            <a:solidFill>
              <a:srgbClr val="ED8660"/>
            </a:solidFill>
            <a:prstDash val="solid"/>
            <a:headEnd type="none" len="sm" w="sm"/>
            <a:tailEnd type="none" len="sm" w="sm"/>
          </a:ln>
        </p:spPr>
      </p:sp>
      <p:grpSp>
        <p:nvGrpSpPr>
          <p:cNvPr name="Group 3" id="3"/>
          <p:cNvGrpSpPr/>
          <p:nvPr/>
        </p:nvGrpSpPr>
        <p:grpSpPr>
          <a:xfrm rot="0">
            <a:off x="13760454" y="-88314"/>
            <a:ext cx="4678150" cy="10500145"/>
            <a:chOff x="0" y="0"/>
            <a:chExt cx="1232105" cy="2765470"/>
          </a:xfrm>
        </p:grpSpPr>
        <p:sp>
          <p:nvSpPr>
            <p:cNvPr name="Freeform 4" id="4"/>
            <p:cNvSpPr/>
            <p:nvPr/>
          </p:nvSpPr>
          <p:spPr>
            <a:xfrm flipH="false" flipV="false" rot="0">
              <a:off x="0" y="0"/>
              <a:ext cx="1232105" cy="2765470"/>
            </a:xfrm>
            <a:custGeom>
              <a:avLst/>
              <a:gdLst/>
              <a:ahLst/>
              <a:cxnLst/>
              <a:rect r="r" b="b" t="t" l="l"/>
              <a:pathLst>
                <a:path h="2765470" w="1232105">
                  <a:moveTo>
                    <a:pt x="0" y="0"/>
                  </a:moveTo>
                  <a:lnTo>
                    <a:pt x="1232105" y="0"/>
                  </a:lnTo>
                  <a:lnTo>
                    <a:pt x="1232105" y="2765470"/>
                  </a:lnTo>
                  <a:lnTo>
                    <a:pt x="0" y="2765470"/>
                  </a:lnTo>
                  <a:close/>
                </a:path>
              </a:pathLst>
            </a:custGeom>
            <a:solidFill>
              <a:srgbClr val="ED8660"/>
            </a:solidFill>
          </p:spPr>
        </p:sp>
        <p:sp>
          <p:nvSpPr>
            <p:cNvPr name="TextBox 5" id="5"/>
            <p:cNvSpPr txBox="true"/>
            <p:nvPr/>
          </p:nvSpPr>
          <p:spPr>
            <a:xfrm>
              <a:off x="0" y="19050"/>
              <a:ext cx="1232105" cy="2746420"/>
            </a:xfrm>
            <a:prstGeom prst="rect">
              <a:avLst/>
            </a:prstGeom>
          </p:spPr>
          <p:txBody>
            <a:bodyPr anchor="ctr" rtlCol="false" tIns="50800" lIns="50800" bIns="50800" rIns="50800"/>
            <a:lstStyle/>
            <a:p>
              <a:pPr algn="ctr">
                <a:lnSpc>
                  <a:spcPts val="2538"/>
                </a:lnSpc>
              </a:pPr>
            </a:p>
          </p:txBody>
        </p:sp>
      </p:grpSp>
      <p:sp>
        <p:nvSpPr>
          <p:cNvPr name="Freeform 6" id="6"/>
          <p:cNvSpPr/>
          <p:nvPr/>
        </p:nvSpPr>
        <p:spPr>
          <a:xfrm flipH="false" flipV="false" rot="0">
            <a:off x="8747212" y="2157081"/>
            <a:ext cx="9030449" cy="6009353"/>
          </a:xfrm>
          <a:custGeom>
            <a:avLst/>
            <a:gdLst/>
            <a:ahLst/>
            <a:cxnLst/>
            <a:rect r="r" b="b" t="t" l="l"/>
            <a:pathLst>
              <a:path h="6009353" w="9030449">
                <a:moveTo>
                  <a:pt x="0" y="0"/>
                </a:moveTo>
                <a:lnTo>
                  <a:pt x="9030449" y="0"/>
                </a:lnTo>
                <a:lnTo>
                  <a:pt x="9030449" y="6009354"/>
                </a:lnTo>
                <a:lnTo>
                  <a:pt x="0" y="6009354"/>
                </a:lnTo>
                <a:lnTo>
                  <a:pt x="0" y="0"/>
                </a:lnTo>
                <a:close/>
              </a:path>
            </a:pathLst>
          </a:custGeom>
          <a:blipFill>
            <a:blip r:embed="rId2"/>
            <a:stretch>
              <a:fillRect l="0" t="0" r="0" b="0"/>
            </a:stretch>
          </a:blipFill>
        </p:spPr>
      </p:sp>
      <p:sp>
        <p:nvSpPr>
          <p:cNvPr name="TextBox 7" id="7"/>
          <p:cNvSpPr txBox="true"/>
          <p:nvPr/>
        </p:nvSpPr>
        <p:spPr>
          <a:xfrm rot="0">
            <a:off x="1028700" y="490790"/>
            <a:ext cx="2536966" cy="249221"/>
          </a:xfrm>
          <a:prstGeom prst="rect">
            <a:avLst/>
          </a:prstGeom>
        </p:spPr>
        <p:txBody>
          <a:bodyPr anchor="t" rtlCol="false" tIns="0" lIns="0" bIns="0" rIns="0">
            <a:spAutoFit/>
          </a:bodyPr>
          <a:lstStyle/>
          <a:p>
            <a:pPr algn="l">
              <a:lnSpc>
                <a:spcPts val="2002"/>
              </a:lnSpc>
            </a:pPr>
            <a:r>
              <a:rPr lang="en-US" sz="1804" spc="160">
                <a:solidFill>
                  <a:srgbClr val="F2F2F2"/>
                </a:solidFill>
                <a:latin typeface="Open Sauce"/>
                <a:ea typeface="Open Sauce"/>
                <a:cs typeface="Open Sauce"/>
                <a:sym typeface="Open Sauce"/>
              </a:rPr>
              <a:t>TRAVEL STORY</a:t>
            </a:r>
          </a:p>
        </p:txBody>
      </p:sp>
      <p:sp>
        <p:nvSpPr>
          <p:cNvPr name="TextBox 8" id="8"/>
          <p:cNvSpPr txBox="true"/>
          <p:nvPr/>
        </p:nvSpPr>
        <p:spPr>
          <a:xfrm rot="0">
            <a:off x="1351845" y="2066632"/>
            <a:ext cx="5437548" cy="1697355"/>
          </a:xfrm>
          <a:prstGeom prst="rect">
            <a:avLst/>
          </a:prstGeom>
        </p:spPr>
        <p:txBody>
          <a:bodyPr anchor="t" rtlCol="false" tIns="0" lIns="0" bIns="0" rIns="0">
            <a:spAutoFit/>
          </a:bodyPr>
          <a:lstStyle/>
          <a:p>
            <a:pPr algn="l">
              <a:lnSpc>
                <a:spcPts val="6660"/>
              </a:lnSpc>
            </a:pPr>
            <a:r>
              <a:rPr lang="en-US" sz="6000" b="true">
                <a:solidFill>
                  <a:srgbClr val="F2F2F2"/>
                </a:solidFill>
                <a:latin typeface="Open Sauce Bold"/>
                <a:ea typeface="Open Sauce Bold"/>
                <a:cs typeface="Open Sauce Bold"/>
                <a:sym typeface="Open Sauce Bold"/>
              </a:rPr>
              <a:t>Nikolska Hirka</a:t>
            </a:r>
          </a:p>
        </p:txBody>
      </p:sp>
      <p:sp>
        <p:nvSpPr>
          <p:cNvPr name="TextBox 9" id="9"/>
          <p:cNvSpPr txBox="true"/>
          <p:nvPr/>
        </p:nvSpPr>
        <p:spPr>
          <a:xfrm rot="0">
            <a:off x="1351845" y="4318492"/>
            <a:ext cx="7395368" cy="4603896"/>
          </a:xfrm>
          <a:prstGeom prst="rect">
            <a:avLst/>
          </a:prstGeom>
        </p:spPr>
        <p:txBody>
          <a:bodyPr anchor="t" rtlCol="false" tIns="0" lIns="0" bIns="0" rIns="0">
            <a:spAutoFit/>
          </a:bodyPr>
          <a:lstStyle/>
          <a:p>
            <a:pPr algn="l">
              <a:lnSpc>
                <a:spcPts val="4096"/>
              </a:lnSpc>
            </a:pPr>
            <a:r>
              <a:rPr lang="en-US" sz="2925">
                <a:solidFill>
                  <a:srgbClr val="D9D9D9"/>
                </a:solidFill>
                <a:latin typeface="DM Sans"/>
                <a:ea typeface="DM Sans"/>
                <a:cs typeface="DM Sans"/>
                <a:sym typeface="DM Sans"/>
              </a:rPr>
              <a:t>Monument to Kovpak (Putivl) — a monument in Putivl. Established on Nikolskaya hill in 1971. The height of the cast iron sculpture is 4.5 m, the concrete pedestal is 7 m. The authors are Artists</a:t>
            </a:r>
          </a:p>
          <a:p>
            <a:pPr algn="l">
              <a:lnSpc>
                <a:spcPts val="4096"/>
              </a:lnSpc>
            </a:pPr>
            <a:r>
              <a:rPr lang="en-US" sz="2925">
                <a:solidFill>
                  <a:srgbClr val="D9D9D9"/>
                </a:solidFill>
                <a:latin typeface="DM Sans"/>
                <a:ea typeface="DM Sans"/>
                <a:cs typeface="DM Sans"/>
                <a:sym typeface="DM Sans"/>
              </a:rPr>
              <a:t> M. G. Lysenko, sculptor V. I. Sukhenko, architects S. P. Tutuchenko,</a:t>
            </a:r>
          </a:p>
          <a:p>
            <a:pPr algn="l">
              <a:lnSpc>
                <a:spcPts val="4096"/>
              </a:lnSpc>
            </a:pPr>
            <a:r>
              <a:rPr lang="en-US" sz="2925">
                <a:solidFill>
                  <a:srgbClr val="D9D9D9"/>
                </a:solidFill>
                <a:latin typeface="DM Sans"/>
                <a:ea typeface="DM Sans"/>
                <a:cs typeface="DM Sans"/>
                <a:sym typeface="DM Sans"/>
              </a:rPr>
              <a:t>A. F. Ignashchenko.</a:t>
            </a:r>
          </a:p>
          <a:p>
            <a:pPr algn="l">
              <a:lnSpc>
                <a:spcPts val="4096"/>
              </a:lnSpc>
            </a:pPr>
          </a:p>
        </p:txBody>
      </p:sp>
      <p:sp>
        <p:nvSpPr>
          <p:cNvPr name="TextBox 10" id="10"/>
          <p:cNvSpPr txBox="true"/>
          <p:nvPr/>
        </p:nvSpPr>
        <p:spPr>
          <a:xfrm rot="0">
            <a:off x="1351845" y="3727942"/>
            <a:ext cx="3802920" cy="352425"/>
          </a:xfrm>
          <a:prstGeom prst="rect">
            <a:avLst/>
          </a:prstGeom>
        </p:spPr>
        <p:txBody>
          <a:bodyPr anchor="t" rtlCol="false" tIns="0" lIns="0" bIns="0" rIns="0">
            <a:spAutoFit/>
          </a:bodyPr>
          <a:lstStyle/>
          <a:p>
            <a:pPr algn="l">
              <a:lnSpc>
                <a:spcPts val="2774"/>
              </a:lnSpc>
            </a:pPr>
            <a:r>
              <a:rPr lang="en-US" sz="2499" b="true">
                <a:solidFill>
                  <a:srgbClr val="ED8660"/>
                </a:solidFill>
                <a:latin typeface="Open Sauce Bold"/>
                <a:ea typeface="Open Sauce Bold"/>
                <a:cs typeface="Open Sauce Bold"/>
                <a:sym typeface="Open Sauce Bold"/>
              </a:rPr>
              <a:t>Monument to Kovpak </a:t>
            </a:r>
          </a:p>
        </p:txBody>
      </p:sp>
      <p:sp>
        <p:nvSpPr>
          <p:cNvPr name="TextBox 11" id="11"/>
          <p:cNvSpPr txBox="true"/>
          <p:nvPr/>
        </p:nvSpPr>
        <p:spPr>
          <a:xfrm rot="0">
            <a:off x="16647902" y="490790"/>
            <a:ext cx="611398" cy="321417"/>
          </a:xfrm>
          <a:prstGeom prst="rect">
            <a:avLst/>
          </a:prstGeom>
        </p:spPr>
        <p:txBody>
          <a:bodyPr anchor="t" rtlCol="false" tIns="0" lIns="0" bIns="0" rIns="0">
            <a:spAutoFit/>
          </a:bodyPr>
          <a:lstStyle/>
          <a:p>
            <a:pPr algn="r">
              <a:lnSpc>
                <a:spcPts val="2538"/>
              </a:lnSpc>
            </a:pPr>
            <a:r>
              <a:rPr lang="en-US" b="true" sz="2287">
                <a:solidFill>
                  <a:srgbClr val="293040"/>
                </a:solidFill>
                <a:latin typeface="Open Sauce Bold"/>
                <a:ea typeface="Open Sauce Bold"/>
                <a:cs typeface="Open Sauce Bold"/>
                <a:sym typeface="Open Sauce Bold"/>
              </a:rPr>
              <a:t>09</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sp>
        <p:nvSpPr>
          <p:cNvPr name="AutoShape 2" id="2"/>
          <p:cNvSpPr/>
          <p:nvPr/>
        </p:nvSpPr>
        <p:spPr>
          <a:xfrm>
            <a:off x="1028700" y="1023937"/>
            <a:ext cx="16525352" cy="0"/>
          </a:xfrm>
          <a:prstGeom prst="line">
            <a:avLst/>
          </a:prstGeom>
          <a:ln cap="flat" w="9525">
            <a:solidFill>
              <a:srgbClr val="ED8660"/>
            </a:solidFill>
            <a:prstDash val="solid"/>
            <a:headEnd type="none" len="sm" w="sm"/>
            <a:tailEnd type="none" len="sm" w="sm"/>
          </a:ln>
        </p:spPr>
      </p:sp>
      <p:grpSp>
        <p:nvGrpSpPr>
          <p:cNvPr name="Group 3" id="3"/>
          <p:cNvGrpSpPr/>
          <p:nvPr/>
        </p:nvGrpSpPr>
        <p:grpSpPr>
          <a:xfrm rot="0">
            <a:off x="5468348" y="1028700"/>
            <a:ext cx="5502943" cy="8916137"/>
            <a:chOff x="0" y="0"/>
            <a:chExt cx="918196" cy="1487706"/>
          </a:xfrm>
        </p:grpSpPr>
        <p:sp>
          <p:nvSpPr>
            <p:cNvPr name="Freeform 4" id="4"/>
            <p:cNvSpPr/>
            <p:nvPr/>
          </p:nvSpPr>
          <p:spPr>
            <a:xfrm flipH="false" flipV="false" rot="0">
              <a:off x="0" y="0"/>
              <a:ext cx="918196" cy="1487706"/>
            </a:xfrm>
            <a:custGeom>
              <a:avLst/>
              <a:gdLst/>
              <a:ahLst/>
              <a:cxnLst/>
              <a:rect r="r" b="b" t="t" l="l"/>
              <a:pathLst>
                <a:path h="1487706" w="918196">
                  <a:moveTo>
                    <a:pt x="0" y="0"/>
                  </a:moveTo>
                  <a:lnTo>
                    <a:pt x="918196" y="0"/>
                  </a:lnTo>
                  <a:lnTo>
                    <a:pt x="918196" y="1487706"/>
                  </a:lnTo>
                  <a:lnTo>
                    <a:pt x="0" y="1487706"/>
                  </a:lnTo>
                  <a:close/>
                </a:path>
              </a:pathLst>
            </a:custGeom>
            <a:blipFill>
              <a:blip r:embed="rId2"/>
              <a:stretch>
                <a:fillRect l="-71594" t="0" r="-71594" b="0"/>
              </a:stretch>
            </a:blipFill>
          </p:spPr>
        </p:sp>
      </p:grpSp>
      <p:grpSp>
        <p:nvGrpSpPr>
          <p:cNvPr name="Group 5" id="5"/>
          <p:cNvGrpSpPr/>
          <p:nvPr/>
        </p:nvGrpSpPr>
        <p:grpSpPr>
          <a:xfrm rot="0">
            <a:off x="1028700" y="1304925"/>
            <a:ext cx="4177510" cy="3496412"/>
            <a:chOff x="0" y="0"/>
            <a:chExt cx="647206" cy="541686"/>
          </a:xfrm>
        </p:grpSpPr>
        <p:sp>
          <p:nvSpPr>
            <p:cNvPr name="Freeform 6" id="6"/>
            <p:cNvSpPr/>
            <p:nvPr/>
          </p:nvSpPr>
          <p:spPr>
            <a:xfrm flipH="false" flipV="false" rot="0">
              <a:off x="0" y="0"/>
              <a:ext cx="647206" cy="541686"/>
            </a:xfrm>
            <a:custGeom>
              <a:avLst/>
              <a:gdLst/>
              <a:ahLst/>
              <a:cxnLst/>
              <a:rect r="r" b="b" t="t" l="l"/>
              <a:pathLst>
                <a:path h="541686" w="647206">
                  <a:moveTo>
                    <a:pt x="0" y="0"/>
                  </a:moveTo>
                  <a:lnTo>
                    <a:pt x="647206" y="0"/>
                  </a:lnTo>
                  <a:lnTo>
                    <a:pt x="647206" y="541686"/>
                  </a:lnTo>
                  <a:lnTo>
                    <a:pt x="0" y="541686"/>
                  </a:lnTo>
                  <a:close/>
                </a:path>
              </a:pathLst>
            </a:custGeom>
            <a:blipFill>
              <a:blip r:embed="rId3"/>
              <a:stretch>
                <a:fillRect l="-12886" t="0" r="-12886" b="0"/>
              </a:stretch>
            </a:blipFill>
          </p:spPr>
        </p:sp>
      </p:grpSp>
      <p:grpSp>
        <p:nvGrpSpPr>
          <p:cNvPr name="Group 7" id="7"/>
          <p:cNvGrpSpPr/>
          <p:nvPr/>
        </p:nvGrpSpPr>
        <p:grpSpPr>
          <a:xfrm rot="0">
            <a:off x="17554052" y="-157763"/>
            <a:ext cx="1067252" cy="1186463"/>
            <a:chOff x="0" y="0"/>
            <a:chExt cx="281087" cy="312484"/>
          </a:xfrm>
        </p:grpSpPr>
        <p:sp>
          <p:nvSpPr>
            <p:cNvPr name="Freeform 8" id="8"/>
            <p:cNvSpPr/>
            <p:nvPr/>
          </p:nvSpPr>
          <p:spPr>
            <a:xfrm flipH="false" flipV="false" rot="0">
              <a:off x="0" y="0"/>
              <a:ext cx="281087" cy="312484"/>
            </a:xfrm>
            <a:custGeom>
              <a:avLst/>
              <a:gdLst/>
              <a:ahLst/>
              <a:cxnLst/>
              <a:rect r="r" b="b" t="t" l="l"/>
              <a:pathLst>
                <a:path h="312484" w="281087">
                  <a:moveTo>
                    <a:pt x="0" y="0"/>
                  </a:moveTo>
                  <a:lnTo>
                    <a:pt x="281087" y="0"/>
                  </a:lnTo>
                  <a:lnTo>
                    <a:pt x="281087" y="312484"/>
                  </a:lnTo>
                  <a:lnTo>
                    <a:pt x="0" y="312484"/>
                  </a:lnTo>
                  <a:close/>
                </a:path>
              </a:pathLst>
            </a:custGeom>
            <a:solidFill>
              <a:srgbClr val="ED8660"/>
            </a:solidFill>
          </p:spPr>
        </p:sp>
        <p:sp>
          <p:nvSpPr>
            <p:cNvPr name="TextBox 9" id="9"/>
            <p:cNvSpPr txBox="true"/>
            <p:nvPr/>
          </p:nvSpPr>
          <p:spPr>
            <a:xfrm>
              <a:off x="0" y="19050"/>
              <a:ext cx="281087" cy="293434"/>
            </a:xfrm>
            <a:prstGeom prst="rect">
              <a:avLst/>
            </a:prstGeom>
          </p:spPr>
          <p:txBody>
            <a:bodyPr anchor="ctr" rtlCol="false" tIns="50800" lIns="50800" bIns="50800" rIns="50800"/>
            <a:lstStyle/>
            <a:p>
              <a:pPr algn="ctr">
                <a:lnSpc>
                  <a:spcPts val="2538"/>
                </a:lnSpc>
              </a:pPr>
            </a:p>
          </p:txBody>
        </p:sp>
      </p:grpSp>
      <p:grpSp>
        <p:nvGrpSpPr>
          <p:cNvPr name="Group 10" id="10"/>
          <p:cNvGrpSpPr/>
          <p:nvPr/>
        </p:nvGrpSpPr>
        <p:grpSpPr>
          <a:xfrm rot="0">
            <a:off x="1138043" y="5363312"/>
            <a:ext cx="3958824" cy="3958824"/>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16410" t="0" r="-16410" b="0"/>
              </a:stretch>
            </a:blipFill>
          </p:spPr>
        </p:sp>
      </p:grpSp>
      <p:sp>
        <p:nvSpPr>
          <p:cNvPr name="Freeform 12" id="12"/>
          <p:cNvSpPr/>
          <p:nvPr/>
        </p:nvSpPr>
        <p:spPr>
          <a:xfrm flipH="false" flipV="false" rot="5400000">
            <a:off x="16124071" y="8626643"/>
            <a:ext cx="461831" cy="1521000"/>
          </a:xfrm>
          <a:custGeom>
            <a:avLst/>
            <a:gdLst/>
            <a:ahLst/>
            <a:cxnLst/>
            <a:rect r="r" b="b" t="t" l="l"/>
            <a:pathLst>
              <a:path h="1521000" w="461831">
                <a:moveTo>
                  <a:pt x="0" y="0"/>
                </a:moveTo>
                <a:lnTo>
                  <a:pt x="461831" y="0"/>
                </a:lnTo>
                <a:lnTo>
                  <a:pt x="461831" y="1520999"/>
                </a:lnTo>
                <a:lnTo>
                  <a:pt x="0" y="152099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13" id="13"/>
          <p:cNvSpPr txBox="true"/>
          <p:nvPr/>
        </p:nvSpPr>
        <p:spPr>
          <a:xfrm rot="0">
            <a:off x="1028700" y="490790"/>
            <a:ext cx="2536966" cy="249221"/>
          </a:xfrm>
          <a:prstGeom prst="rect">
            <a:avLst/>
          </a:prstGeom>
        </p:spPr>
        <p:txBody>
          <a:bodyPr anchor="t" rtlCol="false" tIns="0" lIns="0" bIns="0" rIns="0">
            <a:spAutoFit/>
          </a:bodyPr>
          <a:lstStyle/>
          <a:p>
            <a:pPr algn="l">
              <a:lnSpc>
                <a:spcPts val="2002"/>
              </a:lnSpc>
            </a:pPr>
            <a:r>
              <a:rPr lang="en-US" sz="1804" spc="160">
                <a:solidFill>
                  <a:srgbClr val="000000"/>
                </a:solidFill>
                <a:latin typeface="Open Sauce"/>
                <a:ea typeface="Open Sauce"/>
                <a:cs typeface="Open Sauce"/>
                <a:sym typeface="Open Sauce"/>
              </a:rPr>
              <a:t>TRAVEL STORY</a:t>
            </a:r>
          </a:p>
        </p:txBody>
      </p:sp>
      <p:sp>
        <p:nvSpPr>
          <p:cNvPr name="TextBox 14" id="14"/>
          <p:cNvSpPr txBox="true"/>
          <p:nvPr/>
        </p:nvSpPr>
        <p:spPr>
          <a:xfrm rot="0">
            <a:off x="11395015" y="1719260"/>
            <a:ext cx="6428302" cy="1697355"/>
          </a:xfrm>
          <a:prstGeom prst="rect">
            <a:avLst/>
          </a:prstGeom>
        </p:spPr>
        <p:txBody>
          <a:bodyPr anchor="t" rtlCol="false" tIns="0" lIns="0" bIns="0" rIns="0">
            <a:spAutoFit/>
          </a:bodyPr>
          <a:lstStyle/>
          <a:p>
            <a:pPr algn="r">
              <a:lnSpc>
                <a:spcPts val="6660"/>
              </a:lnSpc>
              <a:spcBef>
                <a:spcPct val="0"/>
              </a:spcBef>
            </a:pPr>
            <a:r>
              <a:rPr lang="en-US" b="true" sz="6000">
                <a:solidFill>
                  <a:srgbClr val="000000"/>
                </a:solidFill>
                <a:latin typeface="Open Sauce Bold"/>
                <a:ea typeface="Open Sauce Bold"/>
                <a:cs typeface="Open Sauce Bold"/>
                <a:sym typeface="Open Sauce Bold"/>
              </a:rPr>
              <a:t>Spadshchanskyi Forest</a:t>
            </a:r>
          </a:p>
        </p:txBody>
      </p:sp>
      <p:sp>
        <p:nvSpPr>
          <p:cNvPr name="TextBox 15" id="15"/>
          <p:cNvSpPr txBox="true"/>
          <p:nvPr/>
        </p:nvSpPr>
        <p:spPr>
          <a:xfrm rot="0">
            <a:off x="12331398" y="3368990"/>
            <a:ext cx="5491919" cy="3339465"/>
          </a:xfrm>
          <a:prstGeom prst="rect">
            <a:avLst/>
          </a:prstGeom>
        </p:spPr>
        <p:txBody>
          <a:bodyPr anchor="t" rtlCol="false" tIns="0" lIns="0" bIns="0" rIns="0">
            <a:spAutoFit/>
          </a:bodyPr>
          <a:lstStyle/>
          <a:p>
            <a:pPr algn="r">
              <a:lnSpc>
                <a:spcPts val="3359"/>
              </a:lnSpc>
            </a:pPr>
            <a:r>
              <a:rPr lang="en-US" sz="2399">
                <a:solidFill>
                  <a:srgbClr val="545454"/>
                </a:solidFill>
                <a:latin typeface="DM Sans"/>
                <a:ea typeface="DM Sans"/>
                <a:cs typeface="DM Sans"/>
                <a:sym typeface="DM Sans"/>
              </a:rPr>
              <a:t>In 1965, the Spadshchansky forest northwest of Putivl was declared a historical and cultural reserve, since it was here in 1941 that the famous partisan unit of Sydor Kovpak was created, which fought against the German occupiers during the Second World War.</a:t>
            </a:r>
          </a:p>
        </p:txBody>
      </p:sp>
      <p:sp>
        <p:nvSpPr>
          <p:cNvPr name="TextBox 16" id="16"/>
          <p:cNvSpPr txBox="true"/>
          <p:nvPr/>
        </p:nvSpPr>
        <p:spPr>
          <a:xfrm rot="0">
            <a:off x="12331398" y="6843318"/>
            <a:ext cx="5543133" cy="2130422"/>
          </a:xfrm>
          <a:prstGeom prst="rect">
            <a:avLst/>
          </a:prstGeom>
        </p:spPr>
        <p:txBody>
          <a:bodyPr anchor="t" rtlCol="false" tIns="0" lIns="0" bIns="0" rIns="0">
            <a:spAutoFit/>
          </a:bodyPr>
          <a:lstStyle/>
          <a:p>
            <a:pPr algn="r">
              <a:lnSpc>
                <a:spcPts val="3407"/>
              </a:lnSpc>
            </a:pPr>
            <a:r>
              <a:rPr lang="en-US" sz="2434">
                <a:solidFill>
                  <a:srgbClr val="545454"/>
                </a:solidFill>
                <a:latin typeface="DM Sans"/>
                <a:ea typeface="DM Sans"/>
                <a:cs typeface="DM Sans"/>
                <a:sym typeface="DM Sans"/>
              </a:rPr>
              <a:t> The memorial complex in the Spadshchansky Forest opens with the "People's Avengers" stele, then the "Alley of Heroes" leads to the "Guerrilla Glory" monument. .</a:t>
            </a:r>
          </a:p>
        </p:txBody>
      </p:sp>
      <p:sp>
        <p:nvSpPr>
          <p:cNvPr name="TextBox 17" id="17"/>
          <p:cNvSpPr txBox="true"/>
          <p:nvPr/>
        </p:nvSpPr>
        <p:spPr>
          <a:xfrm rot="0">
            <a:off x="16647902" y="490790"/>
            <a:ext cx="611398" cy="321417"/>
          </a:xfrm>
          <a:prstGeom prst="rect">
            <a:avLst/>
          </a:prstGeom>
        </p:spPr>
        <p:txBody>
          <a:bodyPr anchor="t" rtlCol="false" tIns="0" lIns="0" bIns="0" rIns="0">
            <a:spAutoFit/>
          </a:bodyPr>
          <a:lstStyle/>
          <a:p>
            <a:pPr algn="r">
              <a:lnSpc>
                <a:spcPts val="2538"/>
              </a:lnSpc>
            </a:pPr>
            <a:r>
              <a:rPr lang="en-US" b="true" sz="2287">
                <a:solidFill>
                  <a:srgbClr val="293040"/>
                </a:solidFill>
                <a:latin typeface="Open Sauce Bold"/>
                <a:ea typeface="Open Sauce Bold"/>
                <a:cs typeface="Open Sauce Bold"/>
                <a:sym typeface="Open Sauce Bold"/>
              </a:rPr>
              <a:t>08</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293040"/>
        </a:solidFill>
      </p:bgPr>
    </p:bg>
    <p:spTree>
      <p:nvGrpSpPr>
        <p:cNvPr id="1" name=""/>
        <p:cNvGrpSpPr/>
        <p:nvPr/>
      </p:nvGrpSpPr>
      <p:grpSpPr>
        <a:xfrm>
          <a:off x="0" y="0"/>
          <a:ext cx="0" cy="0"/>
          <a:chOff x="0" y="0"/>
          <a:chExt cx="0" cy="0"/>
        </a:xfrm>
      </p:grpSpPr>
      <p:sp>
        <p:nvSpPr>
          <p:cNvPr name="AutoShape 2" id="2"/>
          <p:cNvSpPr/>
          <p:nvPr/>
        </p:nvSpPr>
        <p:spPr>
          <a:xfrm flipV="true">
            <a:off x="1028700" y="1023937"/>
            <a:ext cx="16230600" cy="0"/>
          </a:xfrm>
          <a:prstGeom prst="line">
            <a:avLst/>
          </a:prstGeom>
          <a:ln cap="flat" w="9525">
            <a:solidFill>
              <a:srgbClr val="ED8660"/>
            </a:solidFill>
            <a:prstDash val="solid"/>
            <a:headEnd type="none" len="sm" w="sm"/>
            <a:tailEnd type="none" len="sm" w="sm"/>
          </a:ln>
        </p:spPr>
      </p:sp>
      <p:grpSp>
        <p:nvGrpSpPr>
          <p:cNvPr name="Group 3" id="3"/>
          <p:cNvGrpSpPr/>
          <p:nvPr/>
        </p:nvGrpSpPr>
        <p:grpSpPr>
          <a:xfrm rot="0">
            <a:off x="8591683" y="1028700"/>
            <a:ext cx="5171767" cy="5017670"/>
            <a:chOff x="0" y="0"/>
            <a:chExt cx="1321115" cy="1281751"/>
          </a:xfrm>
        </p:grpSpPr>
        <p:sp>
          <p:nvSpPr>
            <p:cNvPr name="Freeform 4" id="4"/>
            <p:cNvSpPr/>
            <p:nvPr/>
          </p:nvSpPr>
          <p:spPr>
            <a:xfrm flipH="false" flipV="false" rot="0">
              <a:off x="0" y="0"/>
              <a:ext cx="1321115" cy="1281751"/>
            </a:xfrm>
            <a:custGeom>
              <a:avLst/>
              <a:gdLst/>
              <a:ahLst/>
              <a:cxnLst/>
              <a:rect r="r" b="b" t="t" l="l"/>
              <a:pathLst>
                <a:path h="1281751" w="1321115">
                  <a:moveTo>
                    <a:pt x="0" y="0"/>
                  </a:moveTo>
                  <a:lnTo>
                    <a:pt x="1321115" y="0"/>
                  </a:lnTo>
                  <a:lnTo>
                    <a:pt x="1321115" y="1281751"/>
                  </a:lnTo>
                  <a:lnTo>
                    <a:pt x="0" y="1281751"/>
                  </a:lnTo>
                  <a:close/>
                </a:path>
              </a:pathLst>
            </a:custGeom>
            <a:blipFill>
              <a:blip r:embed="rId2"/>
              <a:stretch>
                <a:fillRect l="-22897" t="0" r="-22897" b="0"/>
              </a:stretch>
            </a:blipFill>
          </p:spPr>
        </p:sp>
      </p:grpSp>
      <p:grpSp>
        <p:nvGrpSpPr>
          <p:cNvPr name="Group 5" id="5"/>
          <p:cNvGrpSpPr/>
          <p:nvPr/>
        </p:nvGrpSpPr>
        <p:grpSpPr>
          <a:xfrm rot="0">
            <a:off x="13943274" y="1028700"/>
            <a:ext cx="4524550" cy="3665625"/>
            <a:chOff x="0" y="0"/>
            <a:chExt cx="1326451" cy="1074642"/>
          </a:xfrm>
        </p:grpSpPr>
        <p:sp>
          <p:nvSpPr>
            <p:cNvPr name="Freeform 6" id="6"/>
            <p:cNvSpPr/>
            <p:nvPr/>
          </p:nvSpPr>
          <p:spPr>
            <a:xfrm flipH="false" flipV="false" rot="0">
              <a:off x="0" y="0"/>
              <a:ext cx="1326451" cy="1074642"/>
            </a:xfrm>
            <a:custGeom>
              <a:avLst/>
              <a:gdLst/>
              <a:ahLst/>
              <a:cxnLst/>
              <a:rect r="r" b="b" t="t" l="l"/>
              <a:pathLst>
                <a:path h="1074642" w="1326451">
                  <a:moveTo>
                    <a:pt x="0" y="0"/>
                  </a:moveTo>
                  <a:lnTo>
                    <a:pt x="1326451" y="0"/>
                  </a:lnTo>
                  <a:lnTo>
                    <a:pt x="1326451" y="1074642"/>
                  </a:lnTo>
                  <a:lnTo>
                    <a:pt x="0" y="1074642"/>
                  </a:lnTo>
                  <a:close/>
                </a:path>
              </a:pathLst>
            </a:custGeom>
            <a:blipFill>
              <a:blip r:embed="rId3"/>
              <a:stretch>
                <a:fillRect l="-10872" t="0" r="-10872" b="0"/>
              </a:stretch>
            </a:blipFill>
          </p:spPr>
        </p:sp>
      </p:grpSp>
      <p:grpSp>
        <p:nvGrpSpPr>
          <p:cNvPr name="Group 7" id="7"/>
          <p:cNvGrpSpPr/>
          <p:nvPr/>
        </p:nvGrpSpPr>
        <p:grpSpPr>
          <a:xfrm rot="0">
            <a:off x="8591683" y="6251883"/>
            <a:ext cx="5171767" cy="4346388"/>
            <a:chOff x="0" y="0"/>
            <a:chExt cx="1516194" cy="1274220"/>
          </a:xfrm>
        </p:grpSpPr>
        <p:sp>
          <p:nvSpPr>
            <p:cNvPr name="Freeform 8" id="8"/>
            <p:cNvSpPr/>
            <p:nvPr/>
          </p:nvSpPr>
          <p:spPr>
            <a:xfrm flipH="false" flipV="false" rot="0">
              <a:off x="0" y="0"/>
              <a:ext cx="1516194" cy="1274220"/>
            </a:xfrm>
            <a:custGeom>
              <a:avLst/>
              <a:gdLst/>
              <a:ahLst/>
              <a:cxnLst/>
              <a:rect r="r" b="b" t="t" l="l"/>
              <a:pathLst>
                <a:path h="1274220" w="1516194">
                  <a:moveTo>
                    <a:pt x="0" y="0"/>
                  </a:moveTo>
                  <a:lnTo>
                    <a:pt x="1516194" y="0"/>
                  </a:lnTo>
                  <a:lnTo>
                    <a:pt x="1516194" y="1274220"/>
                  </a:lnTo>
                  <a:lnTo>
                    <a:pt x="0" y="1274220"/>
                  </a:lnTo>
                  <a:close/>
                </a:path>
              </a:pathLst>
            </a:custGeom>
            <a:blipFill>
              <a:blip r:embed="rId4"/>
              <a:stretch>
                <a:fillRect l="-17043" t="0" r="-17043" b="0"/>
              </a:stretch>
            </a:blipFill>
          </p:spPr>
        </p:sp>
      </p:grpSp>
      <p:grpSp>
        <p:nvGrpSpPr>
          <p:cNvPr name="Group 9" id="9"/>
          <p:cNvGrpSpPr/>
          <p:nvPr/>
        </p:nvGrpSpPr>
        <p:grpSpPr>
          <a:xfrm rot="0">
            <a:off x="13943274" y="4890358"/>
            <a:ext cx="5171767" cy="5707913"/>
            <a:chOff x="0" y="0"/>
            <a:chExt cx="1516194" cy="1673375"/>
          </a:xfrm>
        </p:grpSpPr>
        <p:sp>
          <p:nvSpPr>
            <p:cNvPr name="Freeform 10" id="10"/>
            <p:cNvSpPr/>
            <p:nvPr/>
          </p:nvSpPr>
          <p:spPr>
            <a:xfrm flipH="false" flipV="false" rot="0">
              <a:off x="0" y="0"/>
              <a:ext cx="1516194" cy="1673375"/>
            </a:xfrm>
            <a:custGeom>
              <a:avLst/>
              <a:gdLst/>
              <a:ahLst/>
              <a:cxnLst/>
              <a:rect r="r" b="b" t="t" l="l"/>
              <a:pathLst>
                <a:path h="1673375" w="1516194">
                  <a:moveTo>
                    <a:pt x="0" y="0"/>
                  </a:moveTo>
                  <a:lnTo>
                    <a:pt x="1516194" y="0"/>
                  </a:lnTo>
                  <a:lnTo>
                    <a:pt x="1516194" y="1673375"/>
                  </a:lnTo>
                  <a:lnTo>
                    <a:pt x="0" y="1673375"/>
                  </a:lnTo>
                  <a:close/>
                </a:path>
              </a:pathLst>
            </a:custGeom>
            <a:blipFill>
              <a:blip r:embed="rId5"/>
              <a:stretch>
                <a:fillRect l="-34756" t="0" r="-34756" b="0"/>
              </a:stretch>
            </a:blipFill>
          </p:spPr>
        </p:sp>
      </p:grpSp>
      <p:grpSp>
        <p:nvGrpSpPr>
          <p:cNvPr name="Group 11" id="11"/>
          <p:cNvGrpSpPr/>
          <p:nvPr/>
        </p:nvGrpSpPr>
        <p:grpSpPr>
          <a:xfrm rot="0">
            <a:off x="13943274" y="-157763"/>
            <a:ext cx="4678030" cy="1186463"/>
            <a:chOff x="0" y="0"/>
            <a:chExt cx="1232074" cy="312484"/>
          </a:xfrm>
        </p:grpSpPr>
        <p:sp>
          <p:nvSpPr>
            <p:cNvPr name="Freeform 12" id="12"/>
            <p:cNvSpPr/>
            <p:nvPr/>
          </p:nvSpPr>
          <p:spPr>
            <a:xfrm flipH="false" flipV="false" rot="0">
              <a:off x="0" y="0"/>
              <a:ext cx="1232074" cy="312484"/>
            </a:xfrm>
            <a:custGeom>
              <a:avLst/>
              <a:gdLst/>
              <a:ahLst/>
              <a:cxnLst/>
              <a:rect r="r" b="b" t="t" l="l"/>
              <a:pathLst>
                <a:path h="312484" w="1232074">
                  <a:moveTo>
                    <a:pt x="0" y="0"/>
                  </a:moveTo>
                  <a:lnTo>
                    <a:pt x="1232074" y="0"/>
                  </a:lnTo>
                  <a:lnTo>
                    <a:pt x="1232074" y="312484"/>
                  </a:lnTo>
                  <a:lnTo>
                    <a:pt x="0" y="312484"/>
                  </a:lnTo>
                  <a:close/>
                </a:path>
              </a:pathLst>
            </a:custGeom>
            <a:solidFill>
              <a:srgbClr val="ED8660"/>
            </a:solidFill>
          </p:spPr>
        </p:sp>
        <p:sp>
          <p:nvSpPr>
            <p:cNvPr name="TextBox 13" id="13"/>
            <p:cNvSpPr txBox="true"/>
            <p:nvPr/>
          </p:nvSpPr>
          <p:spPr>
            <a:xfrm>
              <a:off x="0" y="19050"/>
              <a:ext cx="1232074" cy="293434"/>
            </a:xfrm>
            <a:prstGeom prst="rect">
              <a:avLst/>
            </a:prstGeom>
          </p:spPr>
          <p:txBody>
            <a:bodyPr anchor="ctr" rtlCol="false" tIns="50800" lIns="50800" bIns="50800" rIns="50800"/>
            <a:lstStyle/>
            <a:p>
              <a:pPr algn="ctr">
                <a:lnSpc>
                  <a:spcPts val="2538"/>
                </a:lnSpc>
              </a:pPr>
            </a:p>
          </p:txBody>
        </p:sp>
      </p:grpSp>
      <p:grpSp>
        <p:nvGrpSpPr>
          <p:cNvPr name="Group 14" id="14"/>
          <p:cNvGrpSpPr/>
          <p:nvPr/>
        </p:nvGrpSpPr>
        <p:grpSpPr>
          <a:xfrm rot="0">
            <a:off x="-284051" y="9258300"/>
            <a:ext cx="1312751" cy="1186463"/>
            <a:chOff x="0" y="0"/>
            <a:chExt cx="345745" cy="312484"/>
          </a:xfrm>
        </p:grpSpPr>
        <p:sp>
          <p:nvSpPr>
            <p:cNvPr name="Freeform 15" id="15"/>
            <p:cNvSpPr/>
            <p:nvPr/>
          </p:nvSpPr>
          <p:spPr>
            <a:xfrm flipH="false" flipV="false" rot="0">
              <a:off x="0" y="0"/>
              <a:ext cx="345745" cy="312484"/>
            </a:xfrm>
            <a:custGeom>
              <a:avLst/>
              <a:gdLst/>
              <a:ahLst/>
              <a:cxnLst/>
              <a:rect r="r" b="b" t="t" l="l"/>
              <a:pathLst>
                <a:path h="312484" w="345745">
                  <a:moveTo>
                    <a:pt x="0" y="0"/>
                  </a:moveTo>
                  <a:lnTo>
                    <a:pt x="345745" y="0"/>
                  </a:lnTo>
                  <a:lnTo>
                    <a:pt x="345745" y="312484"/>
                  </a:lnTo>
                  <a:lnTo>
                    <a:pt x="0" y="312484"/>
                  </a:lnTo>
                  <a:close/>
                </a:path>
              </a:pathLst>
            </a:custGeom>
            <a:solidFill>
              <a:srgbClr val="ED8660"/>
            </a:solidFill>
          </p:spPr>
        </p:sp>
        <p:sp>
          <p:nvSpPr>
            <p:cNvPr name="TextBox 16" id="16"/>
            <p:cNvSpPr txBox="true"/>
            <p:nvPr/>
          </p:nvSpPr>
          <p:spPr>
            <a:xfrm>
              <a:off x="0" y="19050"/>
              <a:ext cx="345745" cy="293434"/>
            </a:xfrm>
            <a:prstGeom prst="rect">
              <a:avLst/>
            </a:prstGeom>
          </p:spPr>
          <p:txBody>
            <a:bodyPr anchor="ctr" rtlCol="false" tIns="50800" lIns="50800" bIns="50800" rIns="50800"/>
            <a:lstStyle/>
            <a:p>
              <a:pPr algn="ctr">
                <a:lnSpc>
                  <a:spcPts val="2538"/>
                </a:lnSpc>
              </a:pPr>
            </a:p>
          </p:txBody>
        </p:sp>
      </p:grpSp>
      <p:sp>
        <p:nvSpPr>
          <p:cNvPr name="Freeform 17" id="17"/>
          <p:cNvSpPr/>
          <p:nvPr/>
        </p:nvSpPr>
        <p:spPr>
          <a:xfrm flipH="false" flipV="false" rot="5400000">
            <a:off x="1881429" y="8626643"/>
            <a:ext cx="461831" cy="1521000"/>
          </a:xfrm>
          <a:custGeom>
            <a:avLst/>
            <a:gdLst/>
            <a:ahLst/>
            <a:cxnLst/>
            <a:rect r="r" b="b" t="t" l="l"/>
            <a:pathLst>
              <a:path h="1521000" w="461831">
                <a:moveTo>
                  <a:pt x="0" y="0"/>
                </a:moveTo>
                <a:lnTo>
                  <a:pt x="461831" y="0"/>
                </a:lnTo>
                <a:lnTo>
                  <a:pt x="461831" y="1520999"/>
                </a:lnTo>
                <a:lnTo>
                  <a:pt x="0" y="152099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18" id="18"/>
          <p:cNvSpPr txBox="true"/>
          <p:nvPr/>
        </p:nvSpPr>
        <p:spPr>
          <a:xfrm rot="0">
            <a:off x="1028700" y="490790"/>
            <a:ext cx="2536966" cy="249221"/>
          </a:xfrm>
          <a:prstGeom prst="rect">
            <a:avLst/>
          </a:prstGeom>
        </p:spPr>
        <p:txBody>
          <a:bodyPr anchor="t" rtlCol="false" tIns="0" lIns="0" bIns="0" rIns="0">
            <a:spAutoFit/>
          </a:bodyPr>
          <a:lstStyle/>
          <a:p>
            <a:pPr algn="l">
              <a:lnSpc>
                <a:spcPts val="2002"/>
              </a:lnSpc>
            </a:pPr>
            <a:r>
              <a:rPr lang="en-US" sz="1804" spc="160">
                <a:solidFill>
                  <a:srgbClr val="F2F2F2"/>
                </a:solidFill>
                <a:latin typeface="Open Sauce"/>
                <a:ea typeface="Open Sauce"/>
                <a:cs typeface="Open Sauce"/>
                <a:sym typeface="Open Sauce"/>
              </a:rPr>
              <a:t>TRAVEL STORY</a:t>
            </a:r>
          </a:p>
        </p:txBody>
      </p:sp>
      <p:sp>
        <p:nvSpPr>
          <p:cNvPr name="TextBox 19" id="19"/>
          <p:cNvSpPr txBox="true"/>
          <p:nvPr/>
        </p:nvSpPr>
        <p:spPr>
          <a:xfrm rot="0">
            <a:off x="1351845" y="2066632"/>
            <a:ext cx="5437548" cy="1697355"/>
          </a:xfrm>
          <a:prstGeom prst="rect">
            <a:avLst/>
          </a:prstGeom>
        </p:spPr>
        <p:txBody>
          <a:bodyPr anchor="t" rtlCol="false" tIns="0" lIns="0" bIns="0" rIns="0">
            <a:spAutoFit/>
          </a:bodyPr>
          <a:lstStyle/>
          <a:p>
            <a:pPr algn="l">
              <a:lnSpc>
                <a:spcPts val="6660"/>
              </a:lnSpc>
            </a:pPr>
            <a:r>
              <a:rPr lang="en-US" sz="6000" b="true">
                <a:solidFill>
                  <a:srgbClr val="F2F2F2"/>
                </a:solidFill>
                <a:latin typeface="Open Sauce Bold"/>
                <a:ea typeface="Open Sauce Bold"/>
                <a:cs typeface="Open Sauce Bold"/>
                <a:sym typeface="Open Sauce Bold"/>
              </a:rPr>
              <a:t>Museum of Military </a:t>
            </a:r>
          </a:p>
        </p:txBody>
      </p:sp>
      <p:sp>
        <p:nvSpPr>
          <p:cNvPr name="TextBox 20" id="20"/>
          <p:cNvSpPr txBox="true"/>
          <p:nvPr/>
        </p:nvSpPr>
        <p:spPr>
          <a:xfrm rot="0">
            <a:off x="4333146" y="2939122"/>
            <a:ext cx="4258537" cy="859155"/>
          </a:xfrm>
          <a:prstGeom prst="rect">
            <a:avLst/>
          </a:prstGeom>
        </p:spPr>
        <p:txBody>
          <a:bodyPr anchor="t" rtlCol="false" tIns="0" lIns="0" bIns="0" rIns="0">
            <a:spAutoFit/>
          </a:bodyPr>
          <a:lstStyle/>
          <a:p>
            <a:pPr algn="l">
              <a:lnSpc>
                <a:spcPts val="6660"/>
              </a:lnSpc>
            </a:pPr>
            <a:r>
              <a:rPr lang="en-US" sz="6000" b="true">
                <a:solidFill>
                  <a:srgbClr val="ED8660"/>
                </a:solidFill>
                <a:latin typeface="Open Sauce Bold"/>
                <a:ea typeface="Open Sauce Bold"/>
                <a:cs typeface="Open Sauce Bold"/>
                <a:sym typeface="Open Sauce Bold"/>
              </a:rPr>
              <a:t>Equipment</a:t>
            </a:r>
          </a:p>
        </p:txBody>
      </p:sp>
      <p:sp>
        <p:nvSpPr>
          <p:cNvPr name="TextBox 21" id="21"/>
          <p:cNvSpPr txBox="true"/>
          <p:nvPr/>
        </p:nvSpPr>
        <p:spPr>
          <a:xfrm rot="0">
            <a:off x="1351845" y="4275961"/>
            <a:ext cx="6368563" cy="4566113"/>
          </a:xfrm>
          <a:prstGeom prst="rect">
            <a:avLst/>
          </a:prstGeom>
        </p:spPr>
        <p:txBody>
          <a:bodyPr anchor="t" rtlCol="false" tIns="0" lIns="0" bIns="0" rIns="0">
            <a:spAutoFit/>
          </a:bodyPr>
          <a:lstStyle/>
          <a:p>
            <a:pPr algn="l">
              <a:lnSpc>
                <a:spcPts val="3306"/>
              </a:lnSpc>
            </a:pPr>
            <a:r>
              <a:rPr lang="en-US" sz="2362">
                <a:solidFill>
                  <a:srgbClr val="D9D9D9"/>
                </a:solidFill>
                <a:latin typeface="DM Sans"/>
                <a:ea typeface="DM Sans"/>
                <a:cs typeface="DM Sans"/>
                <a:sym typeface="DM Sans"/>
              </a:rPr>
              <a:t>In the museum there are 33 exhibits of equipment that are related to different kinds and types of troops.</a:t>
            </a:r>
          </a:p>
          <a:p>
            <a:pPr algn="l">
              <a:lnSpc>
                <a:spcPts val="3306"/>
              </a:lnSpc>
            </a:pPr>
            <a:r>
              <a:rPr lang="en-US" sz="2362">
                <a:solidFill>
                  <a:srgbClr val="D9D9D9"/>
                </a:solidFill>
                <a:latin typeface="DM Sans"/>
                <a:ea typeface="DM Sans"/>
                <a:cs typeface="DM Sans"/>
                <a:sym typeface="DM Sans"/>
              </a:rPr>
              <a:t>The Museum of Arms and Military Equipment was opened in the Spadshchansky Forest in 2008. Exhibits of the museum are artillery, armored vehicles, aviation, air defense and the like. The period of their creation and release – 30 – 80-ies of the twentieth century.</a:t>
            </a:r>
          </a:p>
          <a:p>
            <a:pPr algn="l">
              <a:lnSpc>
                <a:spcPts val="3306"/>
              </a:lnSpc>
            </a:pPr>
          </a:p>
        </p:txBody>
      </p:sp>
      <p:sp>
        <p:nvSpPr>
          <p:cNvPr name="TextBox 22" id="22"/>
          <p:cNvSpPr txBox="true"/>
          <p:nvPr/>
        </p:nvSpPr>
        <p:spPr>
          <a:xfrm rot="0">
            <a:off x="16647902" y="490790"/>
            <a:ext cx="611398" cy="321417"/>
          </a:xfrm>
          <a:prstGeom prst="rect">
            <a:avLst/>
          </a:prstGeom>
        </p:spPr>
        <p:txBody>
          <a:bodyPr anchor="t" rtlCol="false" tIns="0" lIns="0" bIns="0" rIns="0">
            <a:spAutoFit/>
          </a:bodyPr>
          <a:lstStyle/>
          <a:p>
            <a:pPr algn="r">
              <a:lnSpc>
                <a:spcPts val="2538"/>
              </a:lnSpc>
            </a:pPr>
            <a:r>
              <a:rPr lang="en-US" b="true" sz="2287">
                <a:solidFill>
                  <a:srgbClr val="293040"/>
                </a:solidFill>
                <a:latin typeface="Open Sauce Bold"/>
                <a:ea typeface="Open Sauce Bold"/>
                <a:cs typeface="Open Sauce Bold"/>
                <a:sym typeface="Open Sauce Bold"/>
              </a:rPr>
              <a:t>06</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293040"/>
        </a:solidFill>
      </p:bgPr>
    </p:bg>
    <p:spTree>
      <p:nvGrpSpPr>
        <p:cNvPr id="1" name=""/>
        <p:cNvGrpSpPr/>
        <p:nvPr/>
      </p:nvGrpSpPr>
      <p:grpSpPr>
        <a:xfrm>
          <a:off x="0" y="0"/>
          <a:ext cx="0" cy="0"/>
          <a:chOff x="0" y="0"/>
          <a:chExt cx="0" cy="0"/>
        </a:xfrm>
      </p:grpSpPr>
      <p:grpSp>
        <p:nvGrpSpPr>
          <p:cNvPr name="Group 2" id="2"/>
          <p:cNvGrpSpPr/>
          <p:nvPr/>
        </p:nvGrpSpPr>
        <p:grpSpPr>
          <a:xfrm rot="0">
            <a:off x="-137024" y="9399197"/>
            <a:ext cx="18575629" cy="1070502"/>
            <a:chOff x="0" y="0"/>
            <a:chExt cx="4892347" cy="281943"/>
          </a:xfrm>
        </p:grpSpPr>
        <p:sp>
          <p:nvSpPr>
            <p:cNvPr name="Freeform 3" id="3"/>
            <p:cNvSpPr/>
            <p:nvPr/>
          </p:nvSpPr>
          <p:spPr>
            <a:xfrm flipH="false" flipV="false" rot="0">
              <a:off x="0" y="0"/>
              <a:ext cx="4892347" cy="281943"/>
            </a:xfrm>
            <a:custGeom>
              <a:avLst/>
              <a:gdLst/>
              <a:ahLst/>
              <a:cxnLst/>
              <a:rect r="r" b="b" t="t" l="l"/>
              <a:pathLst>
                <a:path h="281943" w="4892347">
                  <a:moveTo>
                    <a:pt x="0" y="0"/>
                  </a:moveTo>
                  <a:lnTo>
                    <a:pt x="4892347" y="0"/>
                  </a:lnTo>
                  <a:lnTo>
                    <a:pt x="4892347" y="281943"/>
                  </a:lnTo>
                  <a:lnTo>
                    <a:pt x="0" y="281943"/>
                  </a:lnTo>
                  <a:close/>
                </a:path>
              </a:pathLst>
            </a:custGeom>
            <a:solidFill>
              <a:srgbClr val="ED8660"/>
            </a:solidFill>
          </p:spPr>
        </p:sp>
        <p:sp>
          <p:nvSpPr>
            <p:cNvPr name="TextBox 4" id="4"/>
            <p:cNvSpPr txBox="true"/>
            <p:nvPr/>
          </p:nvSpPr>
          <p:spPr>
            <a:xfrm>
              <a:off x="0" y="19050"/>
              <a:ext cx="4892347" cy="262893"/>
            </a:xfrm>
            <a:prstGeom prst="rect">
              <a:avLst/>
            </a:prstGeom>
          </p:spPr>
          <p:txBody>
            <a:bodyPr anchor="ctr" rtlCol="false" tIns="50800" lIns="50800" bIns="50800" rIns="50800"/>
            <a:lstStyle/>
            <a:p>
              <a:pPr algn="ctr">
                <a:lnSpc>
                  <a:spcPts val="2538"/>
                </a:lnSpc>
              </a:pPr>
            </a:p>
          </p:txBody>
        </p:sp>
      </p:grpSp>
      <p:grpSp>
        <p:nvGrpSpPr>
          <p:cNvPr name="Group 5" id="5"/>
          <p:cNvGrpSpPr/>
          <p:nvPr/>
        </p:nvGrpSpPr>
        <p:grpSpPr>
          <a:xfrm rot="0">
            <a:off x="9144000" y="1486335"/>
            <a:ext cx="7314330" cy="7314330"/>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3091" t="0" r="-13091" b="0"/>
              </a:stretch>
            </a:blipFill>
          </p:spPr>
        </p:sp>
      </p:grpSp>
      <p:sp>
        <p:nvSpPr>
          <p:cNvPr name="Freeform 7" id="7"/>
          <p:cNvSpPr/>
          <p:nvPr/>
        </p:nvSpPr>
        <p:spPr>
          <a:xfrm flipH="false" flipV="false" rot="0">
            <a:off x="1972929" y="6510484"/>
            <a:ext cx="358091" cy="358091"/>
          </a:xfrm>
          <a:custGeom>
            <a:avLst/>
            <a:gdLst/>
            <a:ahLst/>
            <a:cxnLst/>
            <a:rect r="r" b="b" t="t" l="l"/>
            <a:pathLst>
              <a:path h="358091" w="358091">
                <a:moveTo>
                  <a:pt x="0" y="0"/>
                </a:moveTo>
                <a:lnTo>
                  <a:pt x="358091" y="0"/>
                </a:lnTo>
                <a:lnTo>
                  <a:pt x="358091" y="358092"/>
                </a:lnTo>
                <a:lnTo>
                  <a:pt x="0" y="358092"/>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8" id="8"/>
          <p:cNvSpPr/>
          <p:nvPr/>
        </p:nvSpPr>
        <p:spPr>
          <a:xfrm flipH="false" flipV="false" rot="0">
            <a:off x="1986192" y="5829264"/>
            <a:ext cx="358091" cy="358091"/>
          </a:xfrm>
          <a:custGeom>
            <a:avLst/>
            <a:gdLst/>
            <a:ahLst/>
            <a:cxnLst/>
            <a:rect r="r" b="b" t="t" l="l"/>
            <a:pathLst>
              <a:path h="358091" w="358091">
                <a:moveTo>
                  <a:pt x="0" y="0"/>
                </a:moveTo>
                <a:lnTo>
                  <a:pt x="358091" y="0"/>
                </a:lnTo>
                <a:lnTo>
                  <a:pt x="358091" y="358091"/>
                </a:lnTo>
                <a:lnTo>
                  <a:pt x="0" y="358091"/>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9" id="9"/>
          <p:cNvSpPr/>
          <p:nvPr/>
        </p:nvSpPr>
        <p:spPr>
          <a:xfrm flipH="false" flipV="false" rot="0">
            <a:off x="1999454" y="5069233"/>
            <a:ext cx="358091" cy="358091"/>
          </a:xfrm>
          <a:custGeom>
            <a:avLst/>
            <a:gdLst/>
            <a:ahLst/>
            <a:cxnLst/>
            <a:rect r="r" b="b" t="t" l="l"/>
            <a:pathLst>
              <a:path h="358091" w="358091">
                <a:moveTo>
                  <a:pt x="0" y="0"/>
                </a:moveTo>
                <a:lnTo>
                  <a:pt x="358092" y="0"/>
                </a:lnTo>
                <a:lnTo>
                  <a:pt x="358092" y="358091"/>
                </a:lnTo>
                <a:lnTo>
                  <a:pt x="0" y="358091"/>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AutoShape 10" id="10"/>
          <p:cNvSpPr/>
          <p:nvPr/>
        </p:nvSpPr>
        <p:spPr>
          <a:xfrm flipV="true">
            <a:off x="1028700" y="1023937"/>
            <a:ext cx="16230600" cy="0"/>
          </a:xfrm>
          <a:prstGeom prst="line">
            <a:avLst/>
          </a:prstGeom>
          <a:ln cap="flat" w="9525">
            <a:solidFill>
              <a:srgbClr val="ED8660"/>
            </a:solidFill>
            <a:prstDash val="solid"/>
            <a:headEnd type="none" len="sm" w="sm"/>
            <a:tailEnd type="none" len="sm" w="sm"/>
          </a:ln>
        </p:spPr>
      </p:sp>
      <p:sp>
        <p:nvSpPr>
          <p:cNvPr name="TextBox 11" id="11"/>
          <p:cNvSpPr txBox="true"/>
          <p:nvPr/>
        </p:nvSpPr>
        <p:spPr>
          <a:xfrm rot="0">
            <a:off x="1972929" y="3466704"/>
            <a:ext cx="2563716" cy="859155"/>
          </a:xfrm>
          <a:prstGeom prst="rect">
            <a:avLst/>
          </a:prstGeom>
        </p:spPr>
        <p:txBody>
          <a:bodyPr anchor="t" rtlCol="false" tIns="0" lIns="0" bIns="0" rIns="0">
            <a:spAutoFit/>
          </a:bodyPr>
          <a:lstStyle/>
          <a:p>
            <a:pPr algn="l">
              <a:lnSpc>
                <a:spcPts val="6660"/>
              </a:lnSpc>
            </a:pPr>
            <a:r>
              <a:rPr lang="en-US" sz="6000" b="true">
                <a:solidFill>
                  <a:srgbClr val="F2F2F2"/>
                </a:solidFill>
                <a:latin typeface="Open Sauce Bold"/>
                <a:ea typeface="Open Sauce Bold"/>
                <a:cs typeface="Open Sauce Bold"/>
                <a:sym typeface="Open Sauce Bold"/>
              </a:rPr>
              <a:t>Thank</a:t>
            </a:r>
          </a:p>
        </p:txBody>
      </p:sp>
      <p:sp>
        <p:nvSpPr>
          <p:cNvPr name="TextBox 12" id="12"/>
          <p:cNvSpPr txBox="true"/>
          <p:nvPr/>
        </p:nvSpPr>
        <p:spPr>
          <a:xfrm rot="0">
            <a:off x="4536645" y="3466704"/>
            <a:ext cx="2111061" cy="859155"/>
          </a:xfrm>
          <a:prstGeom prst="rect">
            <a:avLst/>
          </a:prstGeom>
        </p:spPr>
        <p:txBody>
          <a:bodyPr anchor="t" rtlCol="false" tIns="0" lIns="0" bIns="0" rIns="0">
            <a:spAutoFit/>
          </a:bodyPr>
          <a:lstStyle/>
          <a:p>
            <a:pPr algn="l">
              <a:lnSpc>
                <a:spcPts val="6660"/>
              </a:lnSpc>
            </a:pPr>
            <a:r>
              <a:rPr lang="en-US" sz="6000" b="true">
                <a:solidFill>
                  <a:srgbClr val="ED8660"/>
                </a:solidFill>
                <a:latin typeface="Open Sauce Bold"/>
                <a:ea typeface="Open Sauce Bold"/>
                <a:cs typeface="Open Sauce Bold"/>
                <a:sym typeface="Open Sauce Bold"/>
              </a:rPr>
              <a:t>You</a:t>
            </a:r>
          </a:p>
        </p:txBody>
      </p:sp>
      <p:sp>
        <p:nvSpPr>
          <p:cNvPr name="TextBox 13" id="13"/>
          <p:cNvSpPr txBox="true"/>
          <p:nvPr/>
        </p:nvSpPr>
        <p:spPr>
          <a:xfrm rot="0">
            <a:off x="2570256" y="5035489"/>
            <a:ext cx="3621312" cy="470887"/>
          </a:xfrm>
          <a:prstGeom prst="rect">
            <a:avLst/>
          </a:prstGeom>
        </p:spPr>
        <p:txBody>
          <a:bodyPr anchor="t" rtlCol="false" tIns="0" lIns="0" bIns="0" rIns="0">
            <a:spAutoFit/>
          </a:bodyPr>
          <a:lstStyle/>
          <a:p>
            <a:pPr algn="l">
              <a:lnSpc>
                <a:spcPts val="3954"/>
              </a:lnSpc>
            </a:pPr>
            <a:r>
              <a:rPr lang="en-US" sz="2824">
                <a:solidFill>
                  <a:srgbClr val="D9D9D9"/>
                </a:solidFill>
                <a:latin typeface="DM Sans"/>
                <a:ea typeface="DM Sans"/>
                <a:cs typeface="DM Sans"/>
                <a:sym typeface="DM Sans"/>
              </a:rPr>
              <a:t>+380505674638</a:t>
            </a:r>
          </a:p>
        </p:txBody>
      </p:sp>
      <p:sp>
        <p:nvSpPr>
          <p:cNvPr name="TextBox 14" id="14"/>
          <p:cNvSpPr txBox="true"/>
          <p:nvPr/>
        </p:nvSpPr>
        <p:spPr>
          <a:xfrm rot="0">
            <a:off x="2570256" y="5749053"/>
            <a:ext cx="5417427" cy="470887"/>
          </a:xfrm>
          <a:prstGeom prst="rect">
            <a:avLst/>
          </a:prstGeom>
        </p:spPr>
        <p:txBody>
          <a:bodyPr anchor="t" rtlCol="false" tIns="0" lIns="0" bIns="0" rIns="0">
            <a:spAutoFit/>
          </a:bodyPr>
          <a:lstStyle/>
          <a:p>
            <a:pPr algn="l">
              <a:lnSpc>
                <a:spcPts val="3954"/>
              </a:lnSpc>
            </a:pPr>
            <a:r>
              <a:rPr lang="en-US" sz="2824">
                <a:solidFill>
                  <a:srgbClr val="D9D9D9"/>
                </a:solidFill>
                <a:latin typeface="DM Sans"/>
                <a:ea typeface="DM Sans"/>
                <a:cs typeface="DM Sans"/>
                <a:sym typeface="DM Sans"/>
              </a:rPr>
              <a:t>putyvlproflitsei.com.ua</a:t>
            </a:r>
          </a:p>
        </p:txBody>
      </p:sp>
      <p:sp>
        <p:nvSpPr>
          <p:cNvPr name="TextBox 15" id="15"/>
          <p:cNvSpPr txBox="true"/>
          <p:nvPr/>
        </p:nvSpPr>
        <p:spPr>
          <a:xfrm rot="0">
            <a:off x="2570256" y="6462859"/>
            <a:ext cx="5417427" cy="470887"/>
          </a:xfrm>
          <a:prstGeom prst="rect">
            <a:avLst/>
          </a:prstGeom>
        </p:spPr>
        <p:txBody>
          <a:bodyPr anchor="t" rtlCol="false" tIns="0" lIns="0" bIns="0" rIns="0">
            <a:spAutoFit/>
          </a:bodyPr>
          <a:lstStyle/>
          <a:p>
            <a:pPr algn="l">
              <a:lnSpc>
                <a:spcPts val="3954"/>
              </a:lnSpc>
            </a:pPr>
            <a:r>
              <a:rPr lang="en-US" sz="2824">
                <a:solidFill>
                  <a:srgbClr val="D9D9D9"/>
                </a:solidFill>
                <a:latin typeface="DM Sans"/>
                <a:ea typeface="DM Sans"/>
                <a:cs typeface="DM Sans"/>
                <a:sym typeface="DM Sans"/>
              </a:rPr>
              <a:t>ppl_9@ukr.net</a:t>
            </a:r>
          </a:p>
        </p:txBody>
      </p:sp>
      <p:sp>
        <p:nvSpPr>
          <p:cNvPr name="TextBox 16" id="16"/>
          <p:cNvSpPr txBox="true"/>
          <p:nvPr/>
        </p:nvSpPr>
        <p:spPr>
          <a:xfrm rot="0">
            <a:off x="1028700" y="490790"/>
            <a:ext cx="2536966" cy="249221"/>
          </a:xfrm>
          <a:prstGeom prst="rect">
            <a:avLst/>
          </a:prstGeom>
        </p:spPr>
        <p:txBody>
          <a:bodyPr anchor="t" rtlCol="false" tIns="0" lIns="0" bIns="0" rIns="0">
            <a:spAutoFit/>
          </a:bodyPr>
          <a:lstStyle/>
          <a:p>
            <a:pPr algn="l">
              <a:lnSpc>
                <a:spcPts val="2002"/>
              </a:lnSpc>
            </a:pPr>
            <a:r>
              <a:rPr lang="en-US" sz="1804" spc="160">
                <a:solidFill>
                  <a:srgbClr val="F2F2F2"/>
                </a:solidFill>
                <a:latin typeface="Open Sauce"/>
                <a:ea typeface="Open Sauce"/>
                <a:cs typeface="Open Sauce"/>
                <a:sym typeface="Open Sauce"/>
              </a:rPr>
              <a:t>TRAVEL STORY</a:t>
            </a:r>
          </a:p>
        </p:txBody>
      </p:sp>
      <p:sp>
        <p:nvSpPr>
          <p:cNvPr name="TextBox 17" id="17"/>
          <p:cNvSpPr txBox="true"/>
          <p:nvPr/>
        </p:nvSpPr>
        <p:spPr>
          <a:xfrm rot="0">
            <a:off x="16647902" y="490790"/>
            <a:ext cx="611398" cy="321417"/>
          </a:xfrm>
          <a:prstGeom prst="rect">
            <a:avLst/>
          </a:prstGeom>
        </p:spPr>
        <p:txBody>
          <a:bodyPr anchor="t" rtlCol="false" tIns="0" lIns="0" bIns="0" rIns="0">
            <a:spAutoFit/>
          </a:bodyPr>
          <a:lstStyle/>
          <a:p>
            <a:pPr algn="r">
              <a:lnSpc>
                <a:spcPts val="2538"/>
              </a:lnSpc>
            </a:pPr>
            <a:r>
              <a:rPr lang="en-US" b="true" sz="2287">
                <a:solidFill>
                  <a:srgbClr val="F2F2F2"/>
                </a:solidFill>
                <a:latin typeface="Open Sauce Bold"/>
                <a:ea typeface="Open Sauce Bold"/>
                <a:cs typeface="Open Sauce Bold"/>
                <a:sym typeface="Open Sauce Bold"/>
              </a:rPr>
              <a:t>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DAGjTOSNg2s</dc:identifier>
  <dcterms:modified xsi:type="dcterms:W3CDTF">2011-08-01T06:04:30Z</dcterms:modified>
  <cp:revision>1</cp:revision>
  <dc:title>Ancient</dc:title>
</cp:coreProperties>
</file>