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ru-RU"/>
              <a:t>Образец заголовка</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DF87DD60-C500-49A7-B896-5C7A09B6223C}" type="datetimeFigureOut">
              <a:rPr lang="uk-UA" smtClean="0"/>
              <a:t>23.01.2023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1D64D1A-F879-45BD-8AE8-A49A2AE3A48C}" type="slidenum">
              <a:rPr lang="uk-UA" smtClean="0"/>
              <a:t>‹#›</a:t>
            </a:fld>
            <a:endParaRPr lang="uk-UA"/>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68601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DF87DD60-C500-49A7-B896-5C7A09B6223C}" type="datetimeFigureOut">
              <a:rPr lang="uk-UA" smtClean="0"/>
              <a:t>23.01.2023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1684384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ru-RU"/>
              <a:t>Образец заголовка</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DF87DD60-C500-49A7-B896-5C7A09B6223C}" type="datetimeFigureOut">
              <a:rPr lang="uk-UA" smtClean="0"/>
              <a:t>23.01.2023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27104819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DF87DD60-C500-49A7-B896-5C7A09B6223C}" type="datetimeFigureOut">
              <a:rPr lang="uk-UA" smtClean="0"/>
              <a:t>23.01.2023</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42576023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DF87DD60-C500-49A7-B896-5C7A09B6223C}" type="datetimeFigureOut">
              <a:rPr lang="uk-UA" smtClean="0"/>
              <a:t>23.01.2023</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4109469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DF87DD60-C500-49A7-B896-5C7A09B6223C}" type="datetimeFigureOut">
              <a:rPr lang="uk-UA" smtClean="0"/>
              <a:t>23.01.2023</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2185355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87DD60-C500-49A7-B896-5C7A09B6223C}" type="datetimeFigureOut">
              <a:rPr lang="uk-UA" smtClean="0"/>
              <a:t>23.01.2023</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20301599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DF87DD60-C500-49A7-B896-5C7A09B6223C}" type="datetimeFigureOut">
              <a:rPr lang="uk-UA" smtClean="0"/>
              <a:t>23.01.2023</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1798757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ru-RU"/>
              <a:t>Образец заголовка</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DF87DD60-C500-49A7-B896-5C7A09B6223C}" type="datetimeFigureOut">
              <a:rPr lang="uk-UA" smtClean="0"/>
              <a:t>23.01.2023</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17666693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Date Placeholder 2"/>
          <p:cNvSpPr>
            <a:spLocks noGrp="1"/>
          </p:cNvSpPr>
          <p:nvPr>
            <p:ph type="dt" sz="half" idx="10"/>
          </p:nvPr>
        </p:nvSpPr>
        <p:spPr/>
        <p:txBody>
          <a:bodyPr/>
          <a:lstStyle/>
          <a:p>
            <a:fld id="{DF87DD60-C500-49A7-B896-5C7A09B6223C}" type="datetimeFigureOut">
              <a:rPr lang="uk-UA" smtClean="0"/>
              <a:t>23.01.2023</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18860910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ru-RU"/>
              <a:t>Образец заголовка</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DF87DD60-C500-49A7-B896-5C7A09B6223C}" type="datetimeFigureOut">
              <a:rPr lang="uk-UA" smtClean="0"/>
              <a:t>23.01.2023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16308403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DF87DD60-C500-49A7-B896-5C7A09B6223C}" type="datetimeFigureOut">
              <a:rPr lang="uk-UA" smtClean="0"/>
              <a:t>23.01.2023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1D64D1A-F879-45BD-8AE8-A49A2AE3A48C}" type="slidenum">
              <a:rPr lang="uk-UA" smtClean="0"/>
              <a:t>‹#›</a:t>
            </a:fld>
            <a:endParaRPr lang="uk-UA"/>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4913414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ru-RU"/>
              <a:t>Образец заголовка</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DF87DD60-C500-49A7-B896-5C7A09B6223C}" type="datetimeFigureOut">
              <a:rPr lang="uk-UA" smtClean="0"/>
              <a:t>23.01.2023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211353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DF87DD60-C500-49A7-B896-5C7A09B6223C}" type="datetimeFigureOut">
              <a:rPr lang="uk-UA" smtClean="0"/>
              <a:t>23.01.2023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1D64D1A-F879-45BD-8AE8-A49A2AE3A48C}" type="slidenum">
              <a:rPr lang="uk-UA" smtClean="0"/>
              <a:t>‹#›</a:t>
            </a:fld>
            <a:endParaRPr lang="uk-UA"/>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1244534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ru-RU"/>
              <a:t>Образец заголовка</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DF87DD60-C500-49A7-B896-5C7A09B6223C}" type="datetimeFigureOut">
              <a:rPr lang="uk-UA" smtClean="0"/>
              <a:t>23.01.2023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22983176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DF87DD60-C500-49A7-B896-5C7A09B6223C}" type="datetimeFigureOut">
              <a:rPr lang="uk-UA" smtClean="0"/>
              <a:t>23.01.2023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40037800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DF87DD60-C500-49A7-B896-5C7A09B6223C}" type="datetimeFigureOut">
              <a:rPr lang="uk-UA" smtClean="0"/>
              <a:t>23.01.2023</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1D64D1A-F879-45BD-8AE8-A49A2AE3A48C}" type="slidenum">
              <a:rPr lang="uk-UA" smtClean="0"/>
              <a:t>‹#›</a:t>
            </a:fld>
            <a:endParaRPr lang="uk-UA"/>
          </a:p>
        </p:txBody>
      </p:sp>
    </p:spTree>
    <p:extLst>
      <p:ext uri="{BB962C8B-B14F-4D97-AF65-F5344CB8AC3E}">
        <p14:creationId xmlns:p14="http://schemas.microsoft.com/office/powerpoint/2010/main" val="1683023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DF87DD60-C500-49A7-B896-5C7A09B6223C}" type="datetimeFigureOut">
              <a:rPr lang="uk-UA" smtClean="0"/>
              <a:t>23.01.2023</a:t>
            </a:fld>
            <a:endParaRPr lang="uk-UA"/>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uk-UA"/>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1D64D1A-F879-45BD-8AE8-A49A2AE3A48C}" type="slidenum">
              <a:rPr lang="uk-UA" smtClean="0"/>
              <a:t>‹#›</a:t>
            </a:fld>
            <a:endParaRPr lang="uk-UA"/>
          </a:p>
        </p:txBody>
      </p:sp>
    </p:spTree>
    <p:extLst>
      <p:ext uri="{BB962C8B-B14F-4D97-AF65-F5344CB8AC3E}">
        <p14:creationId xmlns:p14="http://schemas.microsoft.com/office/powerpoint/2010/main" val="383107593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1067B3-9425-2D16-C19B-D6159CBF6410}"/>
              </a:ext>
            </a:extLst>
          </p:cNvPr>
          <p:cNvSpPr>
            <a:spLocks noGrp="1"/>
          </p:cNvSpPr>
          <p:nvPr>
            <p:ph type="ctrTitle"/>
          </p:nvPr>
        </p:nvSpPr>
        <p:spPr/>
        <p:txBody>
          <a:bodyPr/>
          <a:lstStyle/>
          <a:p>
            <a:r>
              <a:rPr lang="en-US" dirty="0"/>
              <a:t>Live and learn</a:t>
            </a:r>
            <a:endParaRPr lang="uk-UA" dirty="0"/>
          </a:p>
        </p:txBody>
      </p:sp>
      <p:sp>
        <p:nvSpPr>
          <p:cNvPr id="3" name="Подзаголовок 2">
            <a:extLst>
              <a:ext uri="{FF2B5EF4-FFF2-40B4-BE49-F238E27FC236}">
                <a16:creationId xmlns:a16="http://schemas.microsoft.com/office/drawing/2014/main" id="{404C4F74-94F4-65D4-CE10-411DF7E278FE}"/>
              </a:ext>
            </a:extLst>
          </p:cNvPr>
          <p:cNvSpPr>
            <a:spLocks noGrp="1"/>
          </p:cNvSpPr>
          <p:nvPr>
            <p:ph type="subTitle" idx="1"/>
          </p:nvPr>
        </p:nvSpPr>
        <p:spPr/>
        <p:txBody>
          <a:bodyPr/>
          <a:lstStyle/>
          <a:p>
            <a:r>
              <a:rPr lang="en-US" dirty="0"/>
              <a:t>Speaking skill builder</a:t>
            </a:r>
            <a:endParaRPr lang="uk-UA" dirty="0"/>
          </a:p>
        </p:txBody>
      </p:sp>
    </p:spTree>
    <p:extLst>
      <p:ext uri="{BB962C8B-B14F-4D97-AF65-F5344CB8AC3E}">
        <p14:creationId xmlns:p14="http://schemas.microsoft.com/office/powerpoint/2010/main" val="6869887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E0119CE-A0DF-D148-0F5D-10F8FDF09AB5}"/>
              </a:ext>
            </a:extLst>
          </p:cNvPr>
          <p:cNvSpPr>
            <a:spLocks noGrp="1"/>
          </p:cNvSpPr>
          <p:nvPr>
            <p:ph type="title"/>
          </p:nvPr>
        </p:nvSpPr>
        <p:spPr/>
        <p:txBody>
          <a:bodyPr>
            <a:normAutofit fontScale="90000"/>
          </a:bodyPr>
          <a:lstStyle/>
          <a:p>
            <a:r>
              <a:rPr lang="en-US" dirty="0"/>
              <a:t>Look at the pictures and find at least five differences between the way children study</a:t>
            </a:r>
            <a:endParaRPr lang="uk-UA" dirty="0"/>
          </a:p>
        </p:txBody>
      </p:sp>
      <p:pic>
        <p:nvPicPr>
          <p:cNvPr id="4" name="Объект 3">
            <a:extLst>
              <a:ext uri="{FF2B5EF4-FFF2-40B4-BE49-F238E27FC236}">
                <a16:creationId xmlns:a16="http://schemas.microsoft.com/office/drawing/2014/main" id="{9E1260B0-6D69-4B5D-EA86-55FE3B7676C4}"/>
              </a:ext>
            </a:extLst>
          </p:cNvPr>
          <p:cNvPicPr>
            <a:picLocks noGrp="1" noChangeAspect="1"/>
          </p:cNvPicPr>
          <p:nvPr>
            <p:ph idx="1"/>
          </p:nvPr>
        </p:nvPicPr>
        <p:blipFill>
          <a:blip r:embed="rId2"/>
          <a:stretch>
            <a:fillRect/>
          </a:stretch>
        </p:blipFill>
        <p:spPr>
          <a:xfrm>
            <a:off x="684212" y="635079"/>
            <a:ext cx="3990358" cy="2541901"/>
          </a:xfrm>
          <a:prstGeom prst="rect">
            <a:avLst/>
          </a:prstGeom>
        </p:spPr>
      </p:pic>
      <p:pic>
        <p:nvPicPr>
          <p:cNvPr id="5" name="Рисунок 4">
            <a:extLst>
              <a:ext uri="{FF2B5EF4-FFF2-40B4-BE49-F238E27FC236}">
                <a16:creationId xmlns:a16="http://schemas.microsoft.com/office/drawing/2014/main" id="{1CE9A014-3155-422E-B46E-FA469733825D}"/>
              </a:ext>
            </a:extLst>
          </p:cNvPr>
          <p:cNvPicPr>
            <a:picLocks noChangeAspect="1"/>
          </p:cNvPicPr>
          <p:nvPr/>
        </p:nvPicPr>
        <p:blipFill>
          <a:blip r:embed="rId3"/>
          <a:stretch>
            <a:fillRect/>
          </a:stretch>
        </p:blipFill>
        <p:spPr>
          <a:xfrm>
            <a:off x="5447375" y="1696822"/>
            <a:ext cx="3990358" cy="2645781"/>
          </a:xfrm>
          <a:prstGeom prst="rect">
            <a:avLst/>
          </a:prstGeom>
        </p:spPr>
      </p:pic>
    </p:spTree>
    <p:extLst>
      <p:ext uri="{BB962C8B-B14F-4D97-AF65-F5344CB8AC3E}">
        <p14:creationId xmlns:p14="http://schemas.microsoft.com/office/powerpoint/2010/main" val="21208041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14B6F3B-7F1F-A12F-D395-B1BB97C43C54}"/>
              </a:ext>
            </a:extLst>
          </p:cNvPr>
          <p:cNvSpPr>
            <a:spLocks noGrp="1"/>
          </p:cNvSpPr>
          <p:nvPr>
            <p:ph type="title"/>
          </p:nvPr>
        </p:nvSpPr>
        <p:spPr>
          <a:xfrm>
            <a:off x="640455" y="119519"/>
            <a:ext cx="8534400" cy="1507067"/>
          </a:xfrm>
        </p:spPr>
        <p:txBody>
          <a:bodyPr>
            <a:normAutofit/>
          </a:bodyPr>
          <a:lstStyle/>
          <a:p>
            <a:r>
              <a:rPr lang="en-US" sz="2800" dirty="0"/>
              <a:t>Work with your partner to make up sentences about education in the previous century and modern schools</a:t>
            </a:r>
            <a:endParaRPr lang="uk-UA" sz="2800" dirty="0"/>
          </a:p>
        </p:txBody>
      </p:sp>
      <p:sp>
        <p:nvSpPr>
          <p:cNvPr id="3" name="Объект 2">
            <a:extLst>
              <a:ext uri="{FF2B5EF4-FFF2-40B4-BE49-F238E27FC236}">
                <a16:creationId xmlns:a16="http://schemas.microsoft.com/office/drawing/2014/main" id="{EB31BD99-1EEA-5733-42FC-2616CD5DA4AF}"/>
              </a:ext>
            </a:extLst>
          </p:cNvPr>
          <p:cNvSpPr>
            <a:spLocks noGrp="1"/>
          </p:cNvSpPr>
          <p:nvPr>
            <p:ph idx="1"/>
          </p:nvPr>
        </p:nvSpPr>
        <p:spPr>
          <a:xfrm>
            <a:off x="560556" y="2248270"/>
            <a:ext cx="8534400" cy="3615267"/>
          </a:xfrm>
        </p:spPr>
        <p:txBody>
          <a:bodyPr/>
          <a:lstStyle/>
          <a:p>
            <a:r>
              <a:rPr lang="en-US" dirty="0"/>
              <a:t>Model: In the previous century, students/pupils ….,while nowadays …</a:t>
            </a:r>
            <a:endParaRPr lang="uk-UA" dirty="0"/>
          </a:p>
        </p:txBody>
      </p:sp>
    </p:spTree>
    <p:extLst>
      <p:ext uri="{BB962C8B-B14F-4D97-AF65-F5344CB8AC3E}">
        <p14:creationId xmlns:p14="http://schemas.microsoft.com/office/powerpoint/2010/main" val="21748108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62A9340-4811-F29A-A4AA-9BDEC4CC5CDE}"/>
              </a:ext>
            </a:extLst>
          </p:cNvPr>
          <p:cNvSpPr>
            <a:spLocks noGrp="1"/>
          </p:cNvSpPr>
          <p:nvPr>
            <p:ph type="title"/>
          </p:nvPr>
        </p:nvSpPr>
        <p:spPr>
          <a:xfrm>
            <a:off x="586558" y="39619"/>
            <a:ext cx="8534400" cy="1507067"/>
          </a:xfrm>
        </p:spPr>
        <p:txBody>
          <a:bodyPr/>
          <a:lstStyle/>
          <a:p>
            <a:r>
              <a:rPr lang="en-US" dirty="0"/>
              <a:t>Match the statements below with the pictures</a:t>
            </a:r>
            <a:endParaRPr lang="uk-UA" dirty="0"/>
          </a:p>
        </p:txBody>
      </p:sp>
      <p:sp>
        <p:nvSpPr>
          <p:cNvPr id="3" name="Объект 2">
            <a:extLst>
              <a:ext uri="{FF2B5EF4-FFF2-40B4-BE49-F238E27FC236}">
                <a16:creationId xmlns:a16="http://schemas.microsoft.com/office/drawing/2014/main" id="{9B5DC0CE-4FAB-CFCD-2D60-8F0BBBAB2C33}"/>
              </a:ext>
            </a:extLst>
          </p:cNvPr>
          <p:cNvSpPr>
            <a:spLocks noGrp="1"/>
          </p:cNvSpPr>
          <p:nvPr>
            <p:ph idx="1"/>
          </p:nvPr>
        </p:nvSpPr>
        <p:spPr>
          <a:xfrm>
            <a:off x="488903" y="2338567"/>
            <a:ext cx="8534400" cy="3615267"/>
          </a:xfrm>
        </p:spPr>
        <p:txBody>
          <a:bodyPr>
            <a:normAutofit fontScale="92500" lnSpcReduction="20000"/>
          </a:bodyPr>
          <a:lstStyle/>
          <a:p>
            <a:r>
              <a:rPr lang="uk-UA" dirty="0"/>
              <a:t>1</a:t>
            </a:r>
            <a:r>
              <a:rPr lang="en-US" dirty="0"/>
              <a:t>. Children should be quit and keep still while they are learning and they should do what  the teachers tell them.</a:t>
            </a:r>
          </a:p>
          <a:p>
            <a:r>
              <a:rPr lang="en-US" dirty="0"/>
              <a:t>2. Children need to talk and discuss together while they are learning.</a:t>
            </a:r>
          </a:p>
          <a:p>
            <a:r>
              <a:rPr lang="en-US" dirty="0"/>
              <a:t>3. Pictures and boors help children to learn.</a:t>
            </a:r>
          </a:p>
          <a:p>
            <a:r>
              <a:rPr lang="en-US" dirty="0"/>
              <a:t>4. Education means to read and write and do </a:t>
            </a:r>
            <a:r>
              <a:rPr lang="en-US" dirty="0" err="1"/>
              <a:t>maths</a:t>
            </a:r>
            <a:r>
              <a:rPr lang="en-US" dirty="0"/>
              <a:t>.</a:t>
            </a:r>
          </a:p>
          <a:p>
            <a:r>
              <a:rPr lang="en-US" dirty="0"/>
              <a:t>5. Education means learning about the world and about how to find out information for yourself.</a:t>
            </a:r>
          </a:p>
          <a:p>
            <a:r>
              <a:rPr lang="en-US" dirty="0"/>
              <a:t>6. Teachers should set a good example to their students both in and out of the classroom.</a:t>
            </a:r>
          </a:p>
          <a:p>
            <a:r>
              <a:rPr lang="en-US" dirty="0"/>
              <a:t>7. Teachers should tech children to co-operate and to research each other</a:t>
            </a:r>
            <a:endParaRPr lang="uk-UA" dirty="0"/>
          </a:p>
        </p:txBody>
      </p:sp>
      <p:pic>
        <p:nvPicPr>
          <p:cNvPr id="4" name="Рисунок 3">
            <a:extLst>
              <a:ext uri="{FF2B5EF4-FFF2-40B4-BE49-F238E27FC236}">
                <a16:creationId xmlns:a16="http://schemas.microsoft.com/office/drawing/2014/main" id="{E17CB8C0-494C-4CE8-BE8D-31EDD129D175}"/>
              </a:ext>
            </a:extLst>
          </p:cNvPr>
          <p:cNvPicPr>
            <a:picLocks noChangeAspect="1"/>
          </p:cNvPicPr>
          <p:nvPr/>
        </p:nvPicPr>
        <p:blipFill>
          <a:blip r:embed="rId2"/>
          <a:stretch>
            <a:fillRect/>
          </a:stretch>
        </p:blipFill>
        <p:spPr>
          <a:xfrm>
            <a:off x="8744753" y="904166"/>
            <a:ext cx="3447247" cy="1723624"/>
          </a:xfrm>
          <a:prstGeom prst="rect">
            <a:avLst/>
          </a:prstGeom>
        </p:spPr>
      </p:pic>
      <p:pic>
        <p:nvPicPr>
          <p:cNvPr id="5" name="Рисунок 4">
            <a:extLst>
              <a:ext uri="{FF2B5EF4-FFF2-40B4-BE49-F238E27FC236}">
                <a16:creationId xmlns:a16="http://schemas.microsoft.com/office/drawing/2014/main" id="{3C5C081F-6E0C-7B97-8B8B-5619AE33DDBF}"/>
              </a:ext>
            </a:extLst>
          </p:cNvPr>
          <p:cNvPicPr>
            <a:picLocks noChangeAspect="1"/>
          </p:cNvPicPr>
          <p:nvPr/>
        </p:nvPicPr>
        <p:blipFill>
          <a:blip r:embed="rId3"/>
          <a:stretch>
            <a:fillRect/>
          </a:stretch>
        </p:blipFill>
        <p:spPr>
          <a:xfrm>
            <a:off x="8587284" y="4962616"/>
            <a:ext cx="3604716" cy="1895383"/>
          </a:xfrm>
          <a:prstGeom prst="rect">
            <a:avLst/>
          </a:prstGeom>
        </p:spPr>
      </p:pic>
    </p:spTree>
    <p:extLst>
      <p:ext uri="{BB962C8B-B14F-4D97-AF65-F5344CB8AC3E}">
        <p14:creationId xmlns:p14="http://schemas.microsoft.com/office/powerpoint/2010/main" val="1672007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351BC0-701D-0FC8-2610-E9C60732B060}"/>
              </a:ext>
            </a:extLst>
          </p:cNvPr>
          <p:cNvSpPr>
            <a:spLocks noGrp="1"/>
          </p:cNvSpPr>
          <p:nvPr>
            <p:ph type="title"/>
          </p:nvPr>
        </p:nvSpPr>
        <p:spPr>
          <a:xfrm>
            <a:off x="355739" y="146151"/>
            <a:ext cx="8534400" cy="1507067"/>
          </a:xfrm>
        </p:spPr>
        <p:txBody>
          <a:bodyPr/>
          <a:lstStyle/>
          <a:p>
            <a:r>
              <a:rPr lang="en-US" dirty="0"/>
              <a:t>Work with your partner. Discuss the questions below.</a:t>
            </a:r>
            <a:endParaRPr lang="uk-UA" dirty="0"/>
          </a:p>
        </p:txBody>
      </p:sp>
      <p:sp>
        <p:nvSpPr>
          <p:cNvPr id="3" name="Объект 2">
            <a:extLst>
              <a:ext uri="{FF2B5EF4-FFF2-40B4-BE49-F238E27FC236}">
                <a16:creationId xmlns:a16="http://schemas.microsoft.com/office/drawing/2014/main" id="{7846E738-1518-06BA-D3E5-36627055CA2D}"/>
              </a:ext>
            </a:extLst>
          </p:cNvPr>
          <p:cNvSpPr>
            <a:spLocks noGrp="1"/>
          </p:cNvSpPr>
          <p:nvPr>
            <p:ph idx="1"/>
          </p:nvPr>
        </p:nvSpPr>
        <p:spPr>
          <a:xfrm>
            <a:off x="355739" y="2203881"/>
            <a:ext cx="8534400" cy="3615267"/>
          </a:xfrm>
        </p:spPr>
        <p:txBody>
          <a:bodyPr/>
          <a:lstStyle/>
          <a:p>
            <a:r>
              <a:rPr lang="en-US" dirty="0"/>
              <a:t>1. Where do we learn the skills necessary to become a good student – in elementary, middle or high school?</a:t>
            </a:r>
          </a:p>
          <a:p>
            <a:r>
              <a:rPr lang="en-US" dirty="0"/>
              <a:t>2.  What are the skills that separate good students from bad students?</a:t>
            </a:r>
          </a:p>
          <a:p>
            <a:r>
              <a:rPr lang="en-US" dirty="0"/>
              <a:t>3. Are there any subjects you wanted to study but they weren’t available  at your school?</a:t>
            </a:r>
          </a:p>
          <a:p>
            <a:r>
              <a:rPr lang="en-US" dirty="0"/>
              <a:t>4. Do you think it is easier to learn as a child or as an adult?</a:t>
            </a:r>
          </a:p>
          <a:p>
            <a:r>
              <a:rPr lang="en-US" dirty="0"/>
              <a:t>5. Is it difficult for people without college education to get good jobs in Ukraine? Does education guarantee a good job?</a:t>
            </a:r>
            <a:endParaRPr lang="uk-UA" dirty="0"/>
          </a:p>
        </p:txBody>
      </p:sp>
    </p:spTree>
    <p:extLst>
      <p:ext uri="{BB962C8B-B14F-4D97-AF65-F5344CB8AC3E}">
        <p14:creationId xmlns:p14="http://schemas.microsoft.com/office/powerpoint/2010/main" val="35234149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FB65BF7-5036-C830-FF79-E6027C5ACA04}"/>
              </a:ext>
            </a:extLst>
          </p:cNvPr>
          <p:cNvSpPr>
            <a:spLocks noGrp="1"/>
          </p:cNvSpPr>
          <p:nvPr>
            <p:ph type="title"/>
          </p:nvPr>
        </p:nvSpPr>
        <p:spPr>
          <a:xfrm>
            <a:off x="524414" y="172784"/>
            <a:ext cx="8534400" cy="1507067"/>
          </a:xfrm>
        </p:spPr>
        <p:txBody>
          <a:bodyPr>
            <a:noAutofit/>
          </a:bodyPr>
          <a:lstStyle/>
          <a:p>
            <a:r>
              <a:rPr lang="en-US" sz="2800" dirty="0"/>
              <a:t>Read the information about International education programs and say which program you would like to take. Reason your choice.</a:t>
            </a:r>
            <a:endParaRPr lang="uk-UA" sz="2800" dirty="0"/>
          </a:p>
        </p:txBody>
      </p:sp>
      <p:sp>
        <p:nvSpPr>
          <p:cNvPr id="3" name="Объект 2">
            <a:extLst>
              <a:ext uri="{FF2B5EF4-FFF2-40B4-BE49-F238E27FC236}">
                <a16:creationId xmlns:a16="http://schemas.microsoft.com/office/drawing/2014/main" id="{D6BBB12A-DB73-4331-0FC8-6A0A47613955}"/>
              </a:ext>
            </a:extLst>
          </p:cNvPr>
          <p:cNvSpPr>
            <a:spLocks noGrp="1"/>
          </p:cNvSpPr>
          <p:nvPr>
            <p:ph idx="1"/>
          </p:nvPr>
        </p:nvSpPr>
        <p:spPr>
          <a:xfrm>
            <a:off x="443883" y="1793289"/>
            <a:ext cx="8765852" cy="4416477"/>
          </a:xfrm>
        </p:spPr>
        <p:txBody>
          <a:bodyPr>
            <a:normAutofit fontScale="85000" lnSpcReduction="10000"/>
          </a:bodyPr>
          <a:lstStyle/>
          <a:p>
            <a:r>
              <a:rPr lang="en-US" dirty="0"/>
              <a:t>1. </a:t>
            </a:r>
            <a:r>
              <a:rPr lang="en-US" b="1" dirty="0"/>
              <a:t>NORTHERN ARIZONA UNIVERSITY (USA): </a:t>
            </a:r>
            <a:r>
              <a:rPr lang="en-US" dirty="0"/>
              <a:t>Our degree program prepares candidates for a career as an English as a second language (ESL) classroom teacher, ESL resource teacher, or a teacher responsible for providing ESL instruction and support in the regular classroom or special settings. </a:t>
            </a:r>
          </a:p>
          <a:p>
            <a:r>
              <a:rPr lang="en-US" dirty="0"/>
              <a:t>2. </a:t>
            </a:r>
            <a:r>
              <a:rPr lang="en-US" b="1" dirty="0"/>
              <a:t>UNIVERSITY OF OULU (FINLAND): </a:t>
            </a:r>
            <a:r>
              <a:rPr lang="en-US" dirty="0"/>
              <a:t>MA in Education and </a:t>
            </a:r>
            <a:r>
              <a:rPr lang="en-US" dirty="0" err="1"/>
              <a:t>Globalisation</a:t>
            </a:r>
            <a:r>
              <a:rPr lang="en-US" dirty="0"/>
              <a:t> is a full-time two-year international Master’s </a:t>
            </a:r>
            <a:r>
              <a:rPr lang="en-US" dirty="0" err="1"/>
              <a:t>programme</a:t>
            </a:r>
            <a:r>
              <a:rPr lang="en-US" dirty="0"/>
              <a:t>. Students major in educational sciences. The central aim of the </a:t>
            </a:r>
            <a:r>
              <a:rPr lang="en-US" dirty="0" err="1"/>
              <a:t>programme</a:t>
            </a:r>
            <a:r>
              <a:rPr lang="en-US" dirty="0"/>
              <a:t> is to develop quality in education and to equip students to exercise socially responsible leadership in complex and diverse societies. The </a:t>
            </a:r>
            <a:r>
              <a:rPr lang="en-US" dirty="0" err="1"/>
              <a:t>programme</a:t>
            </a:r>
            <a:r>
              <a:rPr lang="en-US" dirty="0"/>
              <a:t> </a:t>
            </a:r>
            <a:r>
              <a:rPr lang="en-US" dirty="0" err="1"/>
              <a:t>emphasises</a:t>
            </a:r>
            <a:r>
              <a:rPr lang="en-US" dirty="0"/>
              <a:t> North-South-</a:t>
            </a:r>
            <a:r>
              <a:rPr lang="en-US" dirty="0" err="1"/>
              <a:t>EastWest</a:t>
            </a:r>
            <a:r>
              <a:rPr lang="en-US" dirty="0"/>
              <a:t> dialogue and includes studies in international education, interculturalism, </a:t>
            </a:r>
            <a:r>
              <a:rPr lang="en-US" dirty="0" err="1"/>
              <a:t>globalisation</a:t>
            </a:r>
            <a:r>
              <a:rPr lang="en-US" dirty="0"/>
              <a:t> and their effects on various sectors of education. </a:t>
            </a:r>
          </a:p>
          <a:p>
            <a:r>
              <a:rPr lang="en-US" dirty="0"/>
              <a:t>3</a:t>
            </a:r>
            <a:r>
              <a:rPr lang="en-US" b="1" dirty="0"/>
              <a:t>. VANDERBILT PEABODY COLLEGE (USA): </a:t>
            </a:r>
            <a:r>
              <a:rPr lang="en-US" dirty="0"/>
              <a:t>Through a multifaceted approach to education led by faculty with expertise in human capital development, international organizations, and education policy reform, IEPM equips students with the skills and knowledge to become changemakers in the field of international education and human and economic development around the world. </a:t>
            </a:r>
            <a:endParaRPr lang="uk-UA" dirty="0"/>
          </a:p>
        </p:txBody>
      </p:sp>
    </p:spTree>
    <p:extLst>
      <p:ext uri="{BB962C8B-B14F-4D97-AF65-F5344CB8AC3E}">
        <p14:creationId xmlns:p14="http://schemas.microsoft.com/office/powerpoint/2010/main" val="868721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C532AE1-6388-081B-4CDA-38777A79EA9A}"/>
              </a:ext>
            </a:extLst>
          </p:cNvPr>
          <p:cNvSpPr>
            <a:spLocks noGrp="1"/>
          </p:cNvSpPr>
          <p:nvPr>
            <p:ph type="title"/>
          </p:nvPr>
        </p:nvSpPr>
        <p:spPr/>
        <p:txBody>
          <a:bodyPr/>
          <a:lstStyle/>
          <a:p>
            <a:endParaRPr lang="uk-UA"/>
          </a:p>
        </p:txBody>
      </p:sp>
      <p:sp>
        <p:nvSpPr>
          <p:cNvPr id="3" name="Объект 2">
            <a:extLst>
              <a:ext uri="{FF2B5EF4-FFF2-40B4-BE49-F238E27FC236}">
                <a16:creationId xmlns:a16="http://schemas.microsoft.com/office/drawing/2014/main" id="{B2D5E22F-CF75-CBAD-5283-54398FD7B8E7}"/>
              </a:ext>
            </a:extLst>
          </p:cNvPr>
          <p:cNvSpPr>
            <a:spLocks noGrp="1"/>
          </p:cNvSpPr>
          <p:nvPr>
            <p:ph idx="1"/>
          </p:nvPr>
        </p:nvSpPr>
        <p:spPr/>
        <p:txBody>
          <a:bodyPr>
            <a:normAutofit lnSpcReduction="10000"/>
          </a:bodyPr>
          <a:lstStyle/>
          <a:p>
            <a:r>
              <a:rPr lang="en-US" dirty="0"/>
              <a:t>4. </a:t>
            </a:r>
            <a:r>
              <a:rPr lang="en-US" b="1" dirty="0"/>
              <a:t>RAYS ONLINE COLLEGE CREDITS, JOHN ZEPP ACADEMY FOUNDATION INC (the Philippines): </a:t>
            </a:r>
            <a:r>
              <a:rPr lang="en-US" dirty="0"/>
              <a:t>A Two-year course (including thesis) for international educators. Contains basic courses in research methods, as well as specialized courses such as e-learning, cross-cultural psychology, language issues, comparative education systems. </a:t>
            </a:r>
          </a:p>
          <a:p>
            <a:r>
              <a:rPr lang="en-US" dirty="0"/>
              <a:t>5. </a:t>
            </a:r>
            <a:r>
              <a:rPr lang="en-US" b="1" dirty="0"/>
              <a:t>INSTITUTO FRANKLIN – UNIVERSIDAD ALCALA DE HENARES (SPAIN): </a:t>
            </a:r>
            <a:r>
              <a:rPr lang="en-US" dirty="0"/>
              <a:t>he Master in International Education is part of the Teach &amp; Learn in Spain Master Program, and it is designed for future professionals, teachers and administrators who pursue a career in an international environment in all educational levels (from kindergarten to high school). </a:t>
            </a:r>
            <a:endParaRPr lang="uk-UA" dirty="0"/>
          </a:p>
        </p:txBody>
      </p:sp>
    </p:spTree>
    <p:extLst>
      <p:ext uri="{BB962C8B-B14F-4D97-AF65-F5344CB8AC3E}">
        <p14:creationId xmlns:p14="http://schemas.microsoft.com/office/powerpoint/2010/main" val="1512048383"/>
      </p:ext>
    </p:extLst>
  </p:cSld>
  <p:clrMapOvr>
    <a:masterClrMapping/>
  </p:clrMapOvr>
</p:sld>
</file>

<file path=ppt/theme/theme1.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119</TotalTime>
  <Words>595</Words>
  <Application>Microsoft Office PowerPoint</Application>
  <PresentationFormat>Широкоэкранный</PresentationFormat>
  <Paragraphs>25</Paragraphs>
  <Slides>7</Slides>
  <Notes>0</Notes>
  <HiddenSlides>0</HiddenSlides>
  <MMClips>0</MMClips>
  <ScaleCrop>false</ScaleCrop>
  <HeadingPairs>
    <vt:vector size="6" baseType="variant">
      <vt:variant>
        <vt:lpstr>Использованные шрифты</vt:lpstr>
      </vt:variant>
      <vt:variant>
        <vt:i4>2</vt:i4>
      </vt:variant>
      <vt:variant>
        <vt:lpstr>Тема</vt:lpstr>
      </vt:variant>
      <vt:variant>
        <vt:i4>1</vt:i4>
      </vt:variant>
      <vt:variant>
        <vt:lpstr>Заголовки слайдов</vt:lpstr>
      </vt:variant>
      <vt:variant>
        <vt:i4>7</vt:i4>
      </vt:variant>
    </vt:vector>
  </HeadingPairs>
  <TitlesOfParts>
    <vt:vector size="10" baseType="lpstr">
      <vt:lpstr>Century Gothic</vt:lpstr>
      <vt:lpstr>Wingdings 3</vt:lpstr>
      <vt:lpstr>Сектор</vt:lpstr>
      <vt:lpstr>Live and learn</vt:lpstr>
      <vt:lpstr>Look at the pictures and find at least five differences between the way children study</vt:lpstr>
      <vt:lpstr>Work with your partner to make up sentences about education in the previous century and modern schools</vt:lpstr>
      <vt:lpstr>Match the statements below with the pictures</vt:lpstr>
      <vt:lpstr>Work with your partner. Discuss the questions below.</vt:lpstr>
      <vt:lpstr>Read the information about International education programs and say which program you would like to take. Reason your choice.</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Live and learn</dc:title>
  <dc:creator>User</dc:creator>
  <cp:lastModifiedBy>User</cp:lastModifiedBy>
  <cp:revision>1</cp:revision>
  <dcterms:created xsi:type="dcterms:W3CDTF">2023-01-23T07:59:16Z</dcterms:created>
  <dcterms:modified xsi:type="dcterms:W3CDTF">2023-01-23T09:58:57Z</dcterms:modified>
</cp:coreProperties>
</file>