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3" r:id="rId10"/>
    <p:sldId id="274" r:id="rId11"/>
    <p:sldId id="275" r:id="rId12"/>
    <p:sldId id="284" r:id="rId13"/>
    <p:sldId id="282" r:id="rId14"/>
    <p:sldId id="287" r:id="rId15"/>
    <p:sldId id="286" r:id="rId16"/>
    <p:sldId id="285" r:id="rId17"/>
    <p:sldId id="283" r:id="rId18"/>
    <p:sldId id="276" r:id="rId19"/>
    <p:sldId id="289" r:id="rId20"/>
    <p:sldId id="288" r:id="rId21"/>
    <p:sldId id="294" r:id="rId22"/>
    <p:sldId id="293" r:id="rId23"/>
    <p:sldId id="292" r:id="rId24"/>
    <p:sldId id="291" r:id="rId25"/>
    <p:sldId id="290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0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E88F1-948C-4385-B878-5D00A668EB62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13B7F-5B88-4FA7-90DB-C666012912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915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E88F1-948C-4385-B878-5D00A668EB62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13B7F-5B88-4FA7-90DB-C666012912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6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E88F1-948C-4385-B878-5D00A668EB62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13B7F-5B88-4FA7-90DB-C666012912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22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E88F1-948C-4385-B878-5D00A668EB62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13B7F-5B88-4FA7-90DB-C666012912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663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E88F1-948C-4385-B878-5D00A668EB62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13B7F-5B88-4FA7-90DB-C666012912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0105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E88F1-948C-4385-B878-5D00A668EB62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13B7F-5B88-4FA7-90DB-C666012912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471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E88F1-948C-4385-B878-5D00A668EB62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13B7F-5B88-4FA7-90DB-C666012912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818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E88F1-948C-4385-B878-5D00A668EB62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13B7F-5B88-4FA7-90DB-C666012912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707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E88F1-948C-4385-B878-5D00A668EB62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13B7F-5B88-4FA7-90DB-C666012912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379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E88F1-948C-4385-B878-5D00A668EB62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13B7F-5B88-4FA7-90DB-C666012912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1493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E88F1-948C-4385-B878-5D00A668EB62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13B7F-5B88-4FA7-90DB-C666012912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8183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E88F1-948C-4385-B878-5D00A668EB62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113B7F-5B88-4FA7-90DB-C666012912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24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6" Type="http://schemas.openxmlformats.org/officeDocument/2006/relationships/image" Target="../media/image11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6" Type="http://schemas.openxmlformats.org/officeDocument/2006/relationships/image" Target="../media/image1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10224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08302" y="1728439"/>
            <a:ext cx="7415561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6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FILMS</a:t>
            </a:r>
            <a:endParaRPr lang="ru-RU" sz="16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0774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5594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4401205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r>
              <a:rPr lang="en-US" sz="4000" dirty="0" smtClean="0">
                <a:latin typeface="Arial Rounded MT Bold" panose="020F0704030504030204" pitchFamily="34" charset="0"/>
              </a:rPr>
              <a:t>[ˈkɑmədi]        [ˈ</a:t>
            </a:r>
            <a:r>
              <a:rPr lang="en-US" sz="4000" dirty="0" err="1" smtClean="0">
                <a:latin typeface="Arial Rounded MT Bold" panose="020F0704030504030204" pitchFamily="34" charset="0"/>
              </a:rPr>
              <a:t>saɪ</a:t>
            </a:r>
            <a:r>
              <a:rPr lang="en-US" sz="4000" dirty="0" smtClean="0">
                <a:latin typeface="Arial Rounded MT Bold" panose="020F0704030504030204" pitchFamily="34" charset="0"/>
              </a:rPr>
              <a:t> </a:t>
            </a:r>
            <a:r>
              <a:rPr lang="en-US" sz="4000" dirty="0" err="1" smtClean="0">
                <a:latin typeface="Arial Rounded MT Bold" panose="020F0704030504030204" pitchFamily="34" charset="0"/>
              </a:rPr>
              <a:t>fai</a:t>
            </a:r>
            <a:r>
              <a:rPr lang="en-US" sz="4000" dirty="0" smtClean="0">
                <a:latin typeface="Arial Rounded MT Bold" panose="020F0704030504030204" pitchFamily="34" charset="0"/>
              </a:rPr>
              <a:t>]        [ˈ</a:t>
            </a:r>
            <a:r>
              <a:rPr lang="el-GR" sz="4000" dirty="0" smtClean="0">
                <a:latin typeface="Arial Black" panose="020B0A04020102020204" pitchFamily="34" charset="0"/>
              </a:rPr>
              <a:t>θ</a:t>
            </a:r>
            <a:r>
              <a:rPr lang="en-US" sz="4000" dirty="0" err="1" smtClean="0">
                <a:latin typeface="Arial Rounded MT Bold" panose="020F0704030504030204" pitchFamily="34" charset="0"/>
              </a:rPr>
              <a:t>rɪlə</a:t>
            </a:r>
            <a:r>
              <a:rPr lang="en-US" sz="4000" dirty="0" smtClean="0">
                <a:latin typeface="Arial Rounded MT Bold" panose="020F0704030504030204" pitchFamily="34" charset="0"/>
              </a:rPr>
              <a:t> ]   [ˈ</a:t>
            </a:r>
            <a:r>
              <a:rPr lang="en-US" sz="4000" dirty="0" err="1" smtClean="0">
                <a:latin typeface="Arial Rounded MT Bold" panose="020F0704030504030204" pitchFamily="34" charset="0"/>
              </a:rPr>
              <a:t>fæntəsi</a:t>
            </a:r>
            <a:r>
              <a:rPr lang="en-US" sz="4000" dirty="0" smtClean="0">
                <a:latin typeface="Arial Rounded MT Bold" panose="020F0704030504030204" pitchFamily="34" charset="0"/>
              </a:rPr>
              <a:t>]   [</a:t>
            </a:r>
            <a:r>
              <a:rPr lang="en-US" sz="4000" dirty="0" err="1" smtClean="0">
                <a:latin typeface="Arial Rounded MT Bold" panose="020F0704030504030204" pitchFamily="34" charset="0"/>
              </a:rPr>
              <a:t>kɑ</a:t>
            </a:r>
            <a:r>
              <a:rPr lang="en-US" sz="4000" dirty="0" smtClean="0">
                <a:latin typeface="Arial Rounded MT Bold" panose="020F0704030504030204" pitchFamily="34" charset="0"/>
              </a:rPr>
              <a:t>:ˈ</a:t>
            </a:r>
            <a:r>
              <a:rPr lang="en-US" sz="4000" dirty="0" err="1" smtClean="0">
                <a:latin typeface="Arial Rounded MT Bold" panose="020F0704030504030204" pitchFamily="34" charset="0"/>
              </a:rPr>
              <a:t>tu:n</a:t>
            </a:r>
            <a:r>
              <a:rPr lang="en-US" sz="4000" dirty="0" smtClean="0">
                <a:latin typeface="Arial Rounded MT Bold" panose="020F0704030504030204" pitchFamily="34" charset="0"/>
              </a:rPr>
              <a:t>]   [ˈ</a:t>
            </a:r>
            <a:r>
              <a:rPr lang="en-US" sz="4000" dirty="0" err="1" smtClean="0">
                <a:latin typeface="Arial Rounded MT Bold" panose="020F0704030504030204" pitchFamily="34" charset="0"/>
              </a:rPr>
              <a:t>mju:zɪkl</a:t>
            </a:r>
            <a:r>
              <a:rPr lang="en-US" sz="4000" dirty="0" smtClean="0">
                <a:latin typeface="Arial Rounded MT Bold" panose="020F0704030504030204" pitchFamily="34" charset="0"/>
              </a:rPr>
              <a:t>]   [ˈ</a:t>
            </a:r>
            <a:r>
              <a:rPr lang="en-US" sz="4000" dirty="0" err="1" smtClean="0">
                <a:latin typeface="Arial Rounded MT Bold" panose="020F0704030504030204" pitchFamily="34" charset="0"/>
              </a:rPr>
              <a:t>ækʃn</a:t>
            </a:r>
            <a:r>
              <a:rPr lang="en-US" sz="4000" dirty="0" smtClean="0">
                <a:latin typeface="Arial Rounded MT Bold" panose="020F0704030504030204" pitchFamily="34" charset="0"/>
              </a:rPr>
              <a:t>] [ˌ</a:t>
            </a:r>
            <a:r>
              <a:rPr lang="en-US" sz="4000" dirty="0" err="1" smtClean="0">
                <a:latin typeface="Arial Rounded MT Bold" panose="020F0704030504030204" pitchFamily="34" charset="0"/>
              </a:rPr>
              <a:t>dɑkjuˈmɛntəri</a:t>
            </a:r>
            <a:r>
              <a:rPr lang="en-US" sz="4000" dirty="0" smtClean="0">
                <a:latin typeface="Arial Rounded MT Bold" panose="020F0704030504030204" pitchFamily="34" charset="0"/>
              </a:rPr>
              <a:t>]   [ˈ</a:t>
            </a:r>
            <a:r>
              <a:rPr lang="en-US" sz="4000" dirty="0" err="1" smtClean="0">
                <a:latin typeface="Arial Rounded MT Bold" panose="020F0704030504030204" pitchFamily="34" charset="0"/>
              </a:rPr>
              <a:t>feəri</a:t>
            </a:r>
            <a:r>
              <a:rPr lang="en-US" sz="4000" dirty="0" smtClean="0">
                <a:latin typeface="Arial Rounded MT Bold" panose="020F0704030504030204" pitchFamily="34" charset="0"/>
              </a:rPr>
              <a:t> </a:t>
            </a:r>
            <a:r>
              <a:rPr lang="en-US" sz="4000" dirty="0" err="1" smtClean="0">
                <a:latin typeface="Arial Rounded MT Bold" panose="020F0704030504030204" pitchFamily="34" charset="0"/>
              </a:rPr>
              <a:t>teil</a:t>
            </a:r>
            <a:r>
              <a:rPr lang="en-US" sz="4000" dirty="0" smtClean="0">
                <a:latin typeface="Arial Rounded MT Bold" panose="020F0704030504030204" pitchFamily="34" charset="0"/>
              </a:rPr>
              <a:t>]   [‘</a:t>
            </a:r>
            <a:r>
              <a:rPr lang="en-US" sz="4000" dirty="0" err="1" smtClean="0">
                <a:latin typeface="Arial Rounded MT Bold" panose="020F0704030504030204" pitchFamily="34" charset="0"/>
              </a:rPr>
              <a:t>horə</a:t>
            </a:r>
            <a:r>
              <a:rPr lang="en-US" sz="4000" dirty="0" smtClean="0">
                <a:latin typeface="Arial Rounded MT Bold" panose="020F0704030504030204" pitchFamily="34" charset="0"/>
              </a:rPr>
              <a:t>]  </a:t>
            </a:r>
          </a:p>
          <a:p>
            <a:r>
              <a:rPr lang="en-US" sz="4000" dirty="0" smtClean="0">
                <a:latin typeface="Arial Rounded MT Bold" panose="020F0704030504030204" pitchFamily="34" charset="0"/>
              </a:rPr>
              <a:t>[ </a:t>
            </a:r>
            <a:r>
              <a:rPr lang="en-US" sz="4000" dirty="0" err="1" smtClean="0">
                <a:latin typeface="Arial Rounded MT Bold" panose="020F0704030504030204" pitchFamily="34" charset="0"/>
              </a:rPr>
              <a:t>hɪsˈtɔrɪkəl</a:t>
            </a:r>
            <a:r>
              <a:rPr lang="en-US" sz="4000" dirty="0" smtClean="0">
                <a:latin typeface="Arial Rounded MT Bold" panose="020F0704030504030204" pitchFamily="34" charset="0"/>
              </a:rPr>
              <a:t>]   [ˈ</a:t>
            </a:r>
            <a:r>
              <a:rPr lang="en-US" sz="4000" dirty="0" err="1" smtClean="0">
                <a:latin typeface="Arial Rounded MT Bold" panose="020F0704030504030204" pitchFamily="34" charset="0"/>
              </a:rPr>
              <a:t>westən</a:t>
            </a:r>
            <a:r>
              <a:rPr lang="en-US" sz="4000" dirty="0" smtClean="0">
                <a:latin typeface="Arial Rounded MT Bold" panose="020F0704030504030204" pitchFamily="34" charset="0"/>
              </a:rPr>
              <a:t>]   [</a:t>
            </a:r>
            <a:r>
              <a:rPr lang="en-US" sz="4000" dirty="0" err="1" smtClean="0">
                <a:latin typeface="Arial Rounded MT Bold" panose="020F0704030504030204" pitchFamily="34" charset="0"/>
              </a:rPr>
              <a:t>reuˈmæntɪk</a:t>
            </a:r>
            <a:r>
              <a:rPr lang="en-US" sz="4000" dirty="0" smtClean="0">
                <a:latin typeface="Arial Rounded MT Bold" panose="020F0704030504030204" pitchFamily="34" charset="0"/>
              </a:rPr>
              <a:t>]</a:t>
            </a:r>
          </a:p>
          <a:p>
            <a:r>
              <a:rPr lang="en-US" sz="4000" dirty="0" smtClean="0">
                <a:latin typeface="Arial Rounded MT Bold" panose="020F0704030504030204" pitchFamily="34" charset="0"/>
              </a:rPr>
              <a:t>[</a:t>
            </a:r>
            <a:r>
              <a:rPr lang="en-US" sz="4000" dirty="0" err="1" smtClean="0">
                <a:latin typeface="Arial Rounded MT Bold" panose="020F0704030504030204" pitchFamily="34" charset="0"/>
              </a:rPr>
              <a:t>dɪˈtektɪv</a:t>
            </a:r>
            <a:r>
              <a:rPr lang="en-US" sz="4000" dirty="0" smtClean="0">
                <a:latin typeface="Arial Rounded MT Bold" panose="020F0704030504030204" pitchFamily="34" charset="0"/>
              </a:rPr>
              <a:t>] </a:t>
            </a:r>
            <a:endParaRPr lang="ru-RU" sz="4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6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5762" y="2518743"/>
            <a:ext cx="3097640" cy="30976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840915" y="1631649"/>
            <a:ext cx="48075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smtClean="0">
                <a:latin typeface="Arial Rounded MT Bold" panose="020F0704030504030204" pitchFamily="34" charset="0"/>
              </a:rPr>
              <a:t>Vocabulary practice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06538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770398" y="1585678"/>
            <a:ext cx="72065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smtClean="0">
                <a:latin typeface="Arial Rounded MT Bold" panose="020F0704030504030204" pitchFamily="34" charset="0"/>
              </a:rPr>
              <a:t> The words and their definitions</a:t>
            </a:r>
            <a:endParaRPr lang="ru-RU" sz="3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8050" y="2437905"/>
            <a:ext cx="3237803" cy="323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99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25030" y="1027906"/>
            <a:ext cx="76943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latin typeface="Arial Rounded MT Bold" panose="020F0704030504030204" pitchFamily="34" charset="0"/>
              </a:rPr>
              <a:t>Listening practice</a:t>
            </a:r>
          </a:p>
          <a:p>
            <a:r>
              <a:rPr lang="en-US" sz="2800" dirty="0" smtClean="0">
                <a:latin typeface="Arial Rounded MT Bold" panose="020F0704030504030204" pitchFamily="34" charset="0"/>
              </a:rPr>
              <a:t> Choose the sentence that is NOT true.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63337" y="2147287"/>
            <a:ext cx="7817004" cy="3170099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r>
              <a:rPr lang="en-US" sz="2000" dirty="0" smtClean="0"/>
              <a:t> </a:t>
            </a:r>
            <a:r>
              <a:rPr lang="en-US" sz="2000" dirty="0" smtClean="0">
                <a:latin typeface="Arial Rounded MT Bold" panose="020F0704030504030204" pitchFamily="34" charset="0"/>
              </a:rPr>
              <a:t>1. Sci-fi films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 a. He chooses this kind of film most often.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 b. He finds them interesting.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 c. He has never watched a terrible sci-fi movie.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 d. He finds some sci-fi movies funny. </a:t>
            </a:r>
          </a:p>
          <a:p>
            <a:endParaRPr lang="en-US" sz="2000" dirty="0">
              <a:latin typeface="Arial Rounded MT Bold" panose="020F0704030504030204" pitchFamily="34" charset="0"/>
            </a:endParaRPr>
          </a:p>
          <a:p>
            <a:endParaRPr lang="en-US" sz="2000" dirty="0" smtClean="0">
              <a:latin typeface="Arial Rounded MT Bold" panose="020F0704030504030204" pitchFamily="34" charset="0"/>
            </a:endParaRP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2. Romantic comedies (</a:t>
            </a:r>
            <a:r>
              <a:rPr lang="en-US" sz="2000" dirty="0" err="1" smtClean="0">
                <a:latin typeface="Arial Rounded MT Bold" panose="020F0704030504030204" pitchFamily="34" charset="0"/>
              </a:rPr>
              <a:t>romcoms</a:t>
            </a:r>
            <a:r>
              <a:rPr lang="en-US" sz="2000" dirty="0" smtClean="0">
                <a:latin typeface="Arial Rounded MT Bold" panose="020F0704030504030204" pitchFamily="34" charset="0"/>
              </a:rPr>
              <a:t>) 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a. He does not like </a:t>
            </a:r>
            <a:r>
              <a:rPr lang="en-US" sz="2000" dirty="0" err="1" smtClean="0">
                <a:latin typeface="Arial Rounded MT Bold" panose="020F0704030504030204" pitchFamily="34" charset="0"/>
              </a:rPr>
              <a:t>romcoms</a:t>
            </a:r>
            <a:r>
              <a:rPr lang="en-US" sz="2000" dirty="0" smtClean="0">
                <a:latin typeface="Arial Rounded MT Bold" panose="020F0704030504030204" pitchFamily="34" charset="0"/>
              </a:rPr>
              <a:t>. 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b. His girlfriend loves </a:t>
            </a:r>
            <a:r>
              <a:rPr lang="en-US" sz="2000" dirty="0" err="1" smtClean="0">
                <a:latin typeface="Arial Rounded MT Bold" panose="020F0704030504030204" pitchFamily="34" charset="0"/>
              </a:rPr>
              <a:t>romcoms</a:t>
            </a:r>
            <a:r>
              <a:rPr lang="en-US" sz="2000" dirty="0" smtClean="0">
                <a:latin typeface="Arial Rounded MT Bold" panose="020F0704030504030204" pitchFamily="34" charset="0"/>
              </a:rPr>
              <a:t>.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c. </a:t>
            </a:r>
            <a:r>
              <a:rPr lang="en-US" sz="2000" dirty="0" err="1" smtClean="0">
                <a:latin typeface="Arial Rounded MT Bold" panose="020F0704030504030204" pitchFamily="34" charset="0"/>
              </a:rPr>
              <a:t>Romcoms</a:t>
            </a:r>
            <a:r>
              <a:rPr lang="en-US" sz="2000" dirty="0" smtClean="0">
                <a:latin typeface="Arial Rounded MT Bold" panose="020F0704030504030204" pitchFamily="34" charset="0"/>
              </a:rPr>
              <a:t> are predictable. 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d. They are often funny. 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Рамка 9"/>
          <p:cNvSpPr/>
          <p:nvPr/>
        </p:nvSpPr>
        <p:spPr>
          <a:xfrm>
            <a:off x="2204225" y="3394890"/>
            <a:ext cx="3891775" cy="724829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Рамка 10"/>
          <p:cNvSpPr/>
          <p:nvPr/>
        </p:nvSpPr>
        <p:spPr>
          <a:xfrm>
            <a:off x="5977054" y="4024925"/>
            <a:ext cx="3679903" cy="468351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534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86723" y="980412"/>
            <a:ext cx="76943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latin typeface="Arial Rounded MT Bold" panose="020F0704030504030204" pitchFamily="34" charset="0"/>
              </a:rPr>
              <a:t>Listening practice</a:t>
            </a:r>
          </a:p>
          <a:p>
            <a:pPr algn="ctr"/>
            <a:r>
              <a:rPr lang="en-US" sz="2800" dirty="0" smtClean="0">
                <a:latin typeface="Arial Rounded MT Bold" panose="020F0704030504030204" pitchFamily="34" charset="0"/>
              </a:rPr>
              <a:t>Choose the sentence that is NOT true.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63337" y="2186015"/>
            <a:ext cx="8017726" cy="4031873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r>
              <a:rPr lang="en-US" sz="2000" dirty="0" smtClean="0">
                <a:latin typeface="Arial Rounded MT Bold" panose="020F0704030504030204" pitchFamily="34" charset="0"/>
              </a:rPr>
              <a:t>3. Horror films 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a. He usually knows what is going to happen.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b. He prefers to watch them when he is alone.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c. He is interested in the special effects and make-up. 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d. He doesn’t find them scary now. </a:t>
            </a:r>
          </a:p>
          <a:p>
            <a:endParaRPr lang="en-US" sz="2000" dirty="0">
              <a:latin typeface="Arial Rounded MT Bold" panose="020F0704030504030204" pitchFamily="34" charset="0"/>
            </a:endParaRPr>
          </a:p>
          <a:p>
            <a:endParaRPr lang="en-US" dirty="0" smtClean="0">
              <a:latin typeface="Arial Rounded MT Bold" panose="020F0704030504030204" pitchFamily="34" charset="0"/>
            </a:endParaRPr>
          </a:p>
          <a:p>
            <a:endParaRPr lang="en-US" dirty="0">
              <a:latin typeface="Arial Rounded MT Bold" panose="020F0704030504030204" pitchFamily="34" charset="0"/>
            </a:endParaRPr>
          </a:p>
          <a:p>
            <a:endParaRPr lang="en-US" dirty="0" smtClean="0">
              <a:latin typeface="Arial Rounded MT Bold" panose="020F0704030504030204" pitchFamily="34" charset="0"/>
            </a:endParaRP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4. Animated films 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a. Children’s cartoons are his </a:t>
            </a:r>
            <a:r>
              <a:rPr lang="en-US" sz="2000" dirty="0" err="1" smtClean="0">
                <a:latin typeface="Arial Rounded MT Bold" panose="020F0704030504030204" pitchFamily="34" charset="0"/>
              </a:rPr>
              <a:t>favourite</a:t>
            </a:r>
            <a:r>
              <a:rPr lang="en-US" sz="2000" dirty="0" smtClean="0">
                <a:latin typeface="Arial Rounded MT Bold" panose="020F0704030504030204" pitchFamily="34" charset="0"/>
              </a:rPr>
              <a:t> kind of animated films. 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b. He finds Japanese films beautiful and imaginative. 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c. He watches cartoons with a young family member.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d. Children’s cartoons can be fun for both adults and children.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8" name="Рамка 7"/>
          <p:cNvSpPr/>
          <p:nvPr/>
        </p:nvSpPr>
        <p:spPr>
          <a:xfrm>
            <a:off x="2163337" y="3100040"/>
            <a:ext cx="3646448" cy="713678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Рамка 9"/>
          <p:cNvSpPr/>
          <p:nvPr/>
        </p:nvSpPr>
        <p:spPr>
          <a:xfrm>
            <a:off x="6066263" y="2518742"/>
            <a:ext cx="3992137" cy="1038497"/>
          </a:xfrm>
          <a:prstGeom prst="frame">
            <a:avLst>
              <a:gd name="adj1" fmla="val 9615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533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48830" y="1027906"/>
            <a:ext cx="76943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latin typeface="Arial Rounded MT Bold" panose="020F0704030504030204" pitchFamily="34" charset="0"/>
              </a:rPr>
              <a:t>Listening practice</a:t>
            </a:r>
          </a:p>
          <a:p>
            <a:pPr algn="ctr"/>
            <a:r>
              <a:rPr lang="en-US" sz="2800" dirty="0" smtClean="0">
                <a:latin typeface="Arial Rounded MT Bold" panose="020F0704030504030204" pitchFamily="34" charset="0"/>
              </a:rPr>
              <a:t>Choose the sentence that is NOT true.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37317" y="2217166"/>
            <a:ext cx="7917365" cy="3170099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r>
              <a:rPr lang="en-US" sz="2000" dirty="0" smtClean="0">
                <a:latin typeface="Arial Rounded MT Bold" panose="020F0704030504030204" pitchFamily="34" charset="0"/>
              </a:rPr>
              <a:t>5. Action films 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a. He thinks action films are better now than in the past.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b. He likes big-budget films. 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c. He likes movies with real stunts.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d. He dislikes films with lots of computer graphics.</a:t>
            </a:r>
          </a:p>
          <a:p>
            <a:endParaRPr lang="en-US" sz="2000" dirty="0">
              <a:latin typeface="Arial Rounded MT Bold" panose="020F0704030504030204" pitchFamily="34" charset="0"/>
            </a:endParaRPr>
          </a:p>
          <a:p>
            <a:endParaRPr lang="en-US" sz="2000" dirty="0" smtClean="0">
              <a:latin typeface="Arial Rounded MT Bold" panose="020F0704030504030204" pitchFamily="34" charset="0"/>
            </a:endParaRP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6. Documentaries 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a. He rarely watches documentaries.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b. He finds them depressing.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c. He thinks they talk about things that are not important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d. He doesn’t find them enjoyable or relaxing. 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8" name="Рамка 7"/>
          <p:cNvSpPr/>
          <p:nvPr/>
        </p:nvSpPr>
        <p:spPr>
          <a:xfrm>
            <a:off x="2029523" y="2518743"/>
            <a:ext cx="3702204" cy="657922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Рамка 8"/>
          <p:cNvSpPr/>
          <p:nvPr/>
        </p:nvSpPr>
        <p:spPr>
          <a:xfrm>
            <a:off x="5932449" y="3522422"/>
            <a:ext cx="3757962" cy="581225"/>
          </a:xfrm>
          <a:prstGeom prst="frame">
            <a:avLst>
              <a:gd name="adj1" fmla="val 10236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375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86001" y="1193180"/>
            <a:ext cx="76943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latin typeface="Arial Rounded MT Bold" panose="020F0704030504030204" pitchFamily="34" charset="0"/>
              </a:rPr>
              <a:t>Listening practice</a:t>
            </a:r>
          </a:p>
          <a:p>
            <a:pPr algn="ctr"/>
            <a:r>
              <a:rPr lang="en-US" sz="2800" dirty="0" smtClean="0">
                <a:latin typeface="Arial Rounded MT Bold" panose="020F0704030504030204" pitchFamily="34" charset="0"/>
              </a:rPr>
              <a:t>Choose the sentence that is NOT true.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2690336"/>
            <a:ext cx="6096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 smtClean="0">
                <a:latin typeface="Arial Rounded MT Bold" panose="020F0704030504030204" pitchFamily="34" charset="0"/>
              </a:rPr>
              <a:t>7. Musicals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a. He feels that the characters aren’t realistic. 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b. He doesn’t understand the stories.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c. He is glad that they are unpopular. 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d. He doesn’t watch them with his girlfriend.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5" name="Рамка 4"/>
          <p:cNvSpPr/>
          <p:nvPr/>
        </p:nvSpPr>
        <p:spPr>
          <a:xfrm>
            <a:off x="3048000" y="3914078"/>
            <a:ext cx="5638800" cy="407474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50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51499" y="1699788"/>
            <a:ext cx="615553" cy="3346237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en-US" sz="2800" dirty="0" smtClean="0">
                <a:latin typeface="Arial Rounded MT Bold" panose="020F0704030504030204" pitchFamily="34" charset="0"/>
              </a:rPr>
              <a:t>Grammar</a:t>
            </a:r>
            <a:r>
              <a:rPr lang="en-US" sz="2400" dirty="0" smtClean="0">
                <a:latin typeface="Arial Rounded MT Bold" panose="020F0704030504030204" pitchFamily="34" charset="0"/>
              </a:rPr>
              <a:t> </a:t>
            </a:r>
            <a:r>
              <a:rPr lang="en-US" sz="2800" dirty="0" smtClean="0">
                <a:latin typeface="Arial Rounded MT Bold" panose="020F0704030504030204" pitchFamily="34" charset="0"/>
              </a:rPr>
              <a:t>practice</a:t>
            </a:r>
            <a:r>
              <a:rPr lang="en-US" sz="2400" dirty="0" smtClean="0">
                <a:latin typeface="Arial Rounded MT Bold" panose="020F0704030504030204" pitchFamily="34" charset="0"/>
              </a:rPr>
              <a:t> 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2308" y="1527628"/>
            <a:ext cx="801772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 Rounded MT Bold" panose="020F0704030504030204" pitchFamily="34" charset="0"/>
              </a:rPr>
              <a:t>LEONARDO DICAPRIO</a:t>
            </a:r>
          </a:p>
          <a:p>
            <a:r>
              <a:rPr lang="en-US" sz="2000" dirty="0" smtClean="0">
                <a:latin typeface="Arial Rounded MT Bold" panose="020F0704030504030204" pitchFamily="34" charset="0"/>
              </a:rPr>
              <a:t>Leonardo DiCaprio__</a:t>
            </a:r>
            <a:r>
              <a:rPr lang="en-US" sz="2000" dirty="0" smtClean="0">
                <a:latin typeface="+mj-lt"/>
              </a:rPr>
              <a:t>____</a:t>
            </a:r>
            <a:r>
              <a:rPr lang="en-US" sz="2000" dirty="0" smtClean="0">
                <a:latin typeface="Arial Rounded MT Bold" panose="020F0704030504030204" pitchFamily="34" charset="0"/>
              </a:rPr>
              <a:t>__(be) born in 1974 and</a:t>
            </a:r>
            <a:r>
              <a:rPr lang="en-US" sz="2000" smtClean="0">
                <a:latin typeface="Arial Rounded MT Bold" panose="020F0704030504030204" pitchFamily="34" charset="0"/>
              </a:rPr>
              <a:t>_________(</a:t>
            </a:r>
            <a:r>
              <a:rPr lang="en-US" sz="2000" smtClean="0">
                <a:latin typeface="Arial Rounded MT Bold" panose="020F0704030504030204" pitchFamily="34" charset="0"/>
              </a:rPr>
              <a:t>grow </a:t>
            </a:r>
            <a:r>
              <a:rPr lang="en-US" sz="2000" dirty="0" smtClean="0">
                <a:latin typeface="Arial Rounded MT Bold" panose="020F0704030504030204" pitchFamily="34" charset="0"/>
              </a:rPr>
              <a:t>up) in Los Angeles.  DiCaprio________(begin) his career in the late 1980s. Leonardo DiCaprio always _______ (want) to be an actor. But he _______ (not study) acting, and he nearly ________ (not enter) the profession. As a teenager, his first agent _______ (not like) his name or his haircut! Leonardo ________ (decide) to try again and finally he _______ (play) some small parts on American TV. In 1993, he ________ (receive) his first big break in the film “This Boy’s Life”. People soon _______ (call) him the new “teenage star” and he ________ (act) in films with superstars like Sharon Stone and Gene Hackman. After the Film “Titanic” , he _______ ( change) overnight into a superstar himself. </a:t>
            </a:r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8561" y="1813797"/>
            <a:ext cx="6814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was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4349" y="1813797"/>
            <a:ext cx="113165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grew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smtClean="0">
                <a:solidFill>
                  <a:srgbClr val="FF0000"/>
                </a:solidFill>
              </a:rPr>
              <a:t>up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2895" y="2147543"/>
            <a:ext cx="879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began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6911" y="2495744"/>
            <a:ext cx="10104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wanted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233062">
            <a:off x="3693692" y="2760805"/>
            <a:ext cx="146386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did not study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68304" y="2745416"/>
            <a:ext cx="14478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did not enter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29044" y="3081505"/>
            <a:ext cx="1398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did not like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12850" y="3372907"/>
            <a:ext cx="10935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decided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71979" y="3681212"/>
            <a:ext cx="930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played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40206" y="4014038"/>
            <a:ext cx="11601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received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4432" y="4303777"/>
            <a:ext cx="8675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called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77593" y="4600131"/>
            <a:ext cx="824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acted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63337" y="5191379"/>
            <a:ext cx="11541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changed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714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113" y="102790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3337" y="1547123"/>
            <a:ext cx="8017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8561" y="181379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4349" y="1813797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2895" y="214754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6911" y="24957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233062">
            <a:off x="4333255" y="2760805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68304" y="2745416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29044" y="308150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12850" y="33729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71979" y="368121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40206" y="40140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4432" y="430377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77593" y="460013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63337" y="519137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69486" y="1556516"/>
            <a:ext cx="615553" cy="3663567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Speaking practice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8" name="0-02-05-3fb2b1d1bdcbe2c65ada4cf2f66c374c1cd5af59540703d0db9526c2996eb52f_a2964c2036455d0a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40458" y="1119095"/>
            <a:ext cx="4663484" cy="4663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900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60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113" y="102790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3337" y="1547123"/>
            <a:ext cx="8017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8561" y="181379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4349" y="1813797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2895" y="214754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6911" y="24957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233062">
            <a:off x="4333255" y="2760805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68304" y="2745416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29044" y="308150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12850" y="33729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71979" y="368121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40206" y="40140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4432" y="430377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77593" y="460013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63337" y="519137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94043" y="1556386"/>
            <a:ext cx="615553" cy="3663567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Speaking practice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9" name="0-02-05-34c3133c5ce80530c1cf8921badc8b538267476d7b8f138a92c6321d4eea9bf6_776d0fcb7e216eb9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78171" y="1088611"/>
            <a:ext cx="4724451" cy="472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016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9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60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113" y="102790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3337" y="1547123"/>
            <a:ext cx="8017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8561" y="181379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4349" y="1813797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2895" y="214754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6911" y="24957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233062">
            <a:off x="4333255" y="2760805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68304" y="2745416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29044" y="308150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12850" y="33729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71979" y="368121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40206" y="40140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4432" y="430377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77593" y="460013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63337" y="519137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79008" y="1434387"/>
            <a:ext cx="615553" cy="3663567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Speaking practice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8" name="0-02-05-fd07f57ae2e2f6f85261e2e52e0d39a01b5b4b71f80f74bca552dd7a35d5c7bb_920d79f838ebfd67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49376" y="1085102"/>
            <a:ext cx="4766946" cy="4766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980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60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113" y="102790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3337" y="1547123"/>
            <a:ext cx="8017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8561" y="181379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4349" y="1813797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2895" y="214754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6911" y="24957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233062">
            <a:off x="4333255" y="2760805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68304" y="2745416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29044" y="308150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12850" y="33729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71979" y="368121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40206" y="40140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4432" y="430377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77593" y="460013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63337" y="519137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68339" y="1547123"/>
            <a:ext cx="615553" cy="3663567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Speaking practice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8" name="0-02-05-88d59f2377bf0626c056fc4786a954ac92514a8673a6c6cb4c6dfd077039690e_40a10390df7b7cca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54019" y="1103306"/>
            <a:ext cx="4695061" cy="4695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566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60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113" y="102790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3337" y="1547123"/>
            <a:ext cx="8017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8561" y="181379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4349" y="1813797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2895" y="214754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6911" y="24957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233062">
            <a:off x="4333255" y="2760805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68304" y="2745416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29044" y="308150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12850" y="33729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71979" y="368121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40206" y="40140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4432" y="430377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77593" y="460013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63337" y="519137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79008" y="1434387"/>
            <a:ext cx="615553" cy="3663567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Speaking practice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8" name="0-02-05-ba3184b92a315ae2d494306bf7c23dd1c6688e5e6be68956785c36afe58c85d6_898fa4297c74a9c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12498" y="1114264"/>
            <a:ext cx="4695066" cy="469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974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60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113" y="102790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3337" y="1547123"/>
            <a:ext cx="8017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8561" y="181379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4349" y="1813797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2895" y="214754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6911" y="24957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233062">
            <a:off x="4333255" y="2760805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68304" y="2745416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29044" y="308150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12850" y="33729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71979" y="368121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40206" y="40140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4432" y="430377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77593" y="460013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63337" y="519137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79008" y="1434387"/>
            <a:ext cx="615553" cy="3663567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Speaking practice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8" name="0-02-05-1f4c3c29b795a909c0a6ac6877531458ee1201c8b391c49038690669a846663a_76da757db565e515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52474" y="1142731"/>
            <a:ext cx="4596606" cy="4596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424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60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113" y="102790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3337" y="1547123"/>
            <a:ext cx="8017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8561" y="181379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4349" y="1813797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2895" y="214754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6911" y="24957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233062">
            <a:off x="4333255" y="2760805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68304" y="2745416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29044" y="308150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12850" y="33729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71979" y="368121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40206" y="40140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4432" y="430377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77593" y="460013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63337" y="519137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79008" y="1434387"/>
            <a:ext cx="615553" cy="3663567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Speaking practice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8" name="0-02-05-141737b513525a01e0521da0843ed0332449c0cea0c4c2ca043e88ac936df24c_ae8e6c2a9f4c600b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25954" y="1068950"/>
            <a:ext cx="4683990" cy="468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822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60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113" y="102790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3337" y="1547123"/>
            <a:ext cx="8017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8561" y="181379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4349" y="1813797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2895" y="214754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6911" y="24957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233062">
            <a:off x="4333255" y="2760805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68304" y="2745416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29044" y="308150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12850" y="33729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71979" y="368121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40206" y="40140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4432" y="430377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77593" y="460013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63337" y="519137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79008" y="1434387"/>
            <a:ext cx="615553" cy="3663567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Speaking practice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8" name="0-02-05-88dd204c404b40ce4d26c4ba44c7a364a094e770ff8e8c5a4e532690cd2a070b_947c671c52a57895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73205" y="1145938"/>
            <a:ext cx="4609798" cy="4609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82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60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113" y="102790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3337" y="1547123"/>
            <a:ext cx="8017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8561" y="181379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4349" y="1813797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2895" y="214754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6911" y="24957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233062">
            <a:off x="4333255" y="2760805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68304" y="2745416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29044" y="308150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12850" y="33729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71979" y="368121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40206" y="40140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4432" y="430377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77593" y="460013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63337" y="519137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79008" y="1434387"/>
            <a:ext cx="615553" cy="3663567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Speaking practice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8" name="0-02-05-530a14c7eb77548f6f1a80cc328db5a50b33d33acbba3e6fd211abc650654084_27b6fb896acb09db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77265" y="1153101"/>
            <a:ext cx="4617391" cy="4617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48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60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113" y="102790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3337" y="1547123"/>
            <a:ext cx="8017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8561" y="181379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4349" y="1813797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2895" y="214754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6911" y="24957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233062">
            <a:off x="4333255" y="2760805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68304" y="2745416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29044" y="308150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12850" y="33729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71979" y="368121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40206" y="40140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4432" y="430377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77593" y="460013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63337" y="519137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47105" y="2176793"/>
            <a:ext cx="615553" cy="2326919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WARM – UP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04945" y="1089723"/>
            <a:ext cx="62795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Arial Black" panose="020B0A04020102020204" pitchFamily="34" charset="0"/>
              </a:rPr>
              <a:t>G</a:t>
            </a:r>
            <a:r>
              <a:rPr lang="en-US" sz="2800" dirty="0" smtClean="0">
                <a:latin typeface="Arial Black" panose="020B0A04020102020204" pitchFamily="34" charset="0"/>
              </a:rPr>
              <a:t>uess the name of the cartoon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609" y="2369089"/>
            <a:ext cx="1524000" cy="1524000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1680" y="2349644"/>
            <a:ext cx="1524000" cy="152400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3119" y="2367389"/>
            <a:ext cx="1524000" cy="1524000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695" y="2024175"/>
            <a:ext cx="2143125" cy="2143125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4086727" y="4646211"/>
            <a:ext cx="41009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101 Dalmatians</a:t>
            </a:r>
            <a:endParaRPr lang="ru-RU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348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113" y="102790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3337" y="1547123"/>
            <a:ext cx="8017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8561" y="181379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4349" y="1813797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2895" y="214754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6911" y="24957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233062">
            <a:off x="4333255" y="2760805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68304" y="2745416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29044" y="308150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12850" y="33729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71979" y="368121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40206" y="40140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4432" y="430377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77593" y="460013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63337" y="519137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47105" y="2176793"/>
            <a:ext cx="615553" cy="2326919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WARM – UP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04945" y="1089723"/>
            <a:ext cx="62795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Arial Black" panose="020B0A04020102020204" pitchFamily="34" charset="0"/>
              </a:rPr>
              <a:t>G</a:t>
            </a:r>
            <a:r>
              <a:rPr lang="en-US" sz="2800" dirty="0" smtClean="0">
                <a:latin typeface="Arial Black" panose="020B0A04020102020204" pitchFamily="34" charset="0"/>
              </a:rPr>
              <a:t>uess the name of the cartoon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556" y="2004523"/>
            <a:ext cx="1733384" cy="1733384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595" y="2008563"/>
            <a:ext cx="2056719" cy="2056719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3980555" y="4126612"/>
            <a:ext cx="368517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The Lion King</a:t>
            </a:r>
            <a:endParaRPr lang="ru-RU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62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374" y="-49302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113" y="102790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3337" y="1547123"/>
            <a:ext cx="8017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8561" y="181379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4349" y="1813797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2895" y="214754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6911" y="24957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233062">
            <a:off x="4333255" y="2760805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68304" y="2745416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29044" y="308150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12850" y="33729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71979" y="368121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40206" y="40140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4432" y="430377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77593" y="460013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63337" y="519137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47105" y="2176793"/>
            <a:ext cx="615553" cy="2326919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WARM – UP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04945" y="1089723"/>
            <a:ext cx="62795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Arial Black" panose="020B0A04020102020204" pitchFamily="34" charset="0"/>
              </a:rPr>
              <a:t>G</a:t>
            </a:r>
            <a:r>
              <a:rPr lang="en-US" sz="2800" dirty="0" smtClean="0">
                <a:latin typeface="Arial Black" panose="020B0A04020102020204" pitchFamily="34" charset="0"/>
              </a:rPr>
              <a:t>uess the name of the cartoon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689" y="2087531"/>
            <a:ext cx="1991939" cy="199193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748" y="2345396"/>
            <a:ext cx="1524000" cy="1524000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4880" y="2176793"/>
            <a:ext cx="1694489" cy="1953932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4598054" y="4533012"/>
            <a:ext cx="29591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The Grinch</a:t>
            </a:r>
            <a:endParaRPr lang="ru-RU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426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113" y="102790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3337" y="1547123"/>
            <a:ext cx="8017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8561" y="181379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4349" y="1813797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2895" y="214754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6911" y="24957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233062">
            <a:off x="4333255" y="2760805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68304" y="2745416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29044" y="308150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12850" y="33729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71979" y="368121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40206" y="40140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4432" y="430377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77593" y="460013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63337" y="519137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47105" y="2176793"/>
            <a:ext cx="615553" cy="2326919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WARM – UP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04945" y="1089723"/>
            <a:ext cx="62795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Arial Black" panose="020B0A04020102020204" pitchFamily="34" charset="0"/>
              </a:rPr>
              <a:t>G</a:t>
            </a:r>
            <a:r>
              <a:rPr lang="en-US" sz="2800" dirty="0" smtClean="0">
                <a:latin typeface="Arial Black" panose="020B0A04020102020204" pitchFamily="34" charset="0"/>
              </a:rPr>
              <a:t>uess the name of the cartoon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041" y="2572584"/>
            <a:ext cx="1255557" cy="1255557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217" y="1790504"/>
            <a:ext cx="1338227" cy="1338227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37518" y="1778813"/>
            <a:ext cx="1335140" cy="1335140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76016" y="3023965"/>
            <a:ext cx="1335140" cy="133514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62445" y="1768603"/>
            <a:ext cx="1335140" cy="133514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00943" y="3005212"/>
            <a:ext cx="1335140" cy="133514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5869" y="1781949"/>
            <a:ext cx="1335140" cy="1335140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67194" y="3016063"/>
            <a:ext cx="1335140" cy="1335140"/>
          </a:xfrm>
          <a:prstGeom prst="rect">
            <a:avLst/>
          </a:prstGeom>
        </p:spPr>
      </p:pic>
      <p:sp>
        <p:nvSpPr>
          <p:cNvPr id="31" name="Прямоугольник 30"/>
          <p:cNvSpPr/>
          <p:nvPr/>
        </p:nvSpPr>
        <p:spPr>
          <a:xfrm>
            <a:off x="4446021" y="4613933"/>
            <a:ext cx="31668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Snow White</a:t>
            </a:r>
            <a:endParaRPr lang="ru-RU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3235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113" y="102790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3337" y="1547123"/>
            <a:ext cx="8017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8561" y="181379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4349" y="1813797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2895" y="214754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6911" y="24957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233062">
            <a:off x="4333255" y="2760805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68304" y="2745416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29044" y="308150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12850" y="33729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71979" y="368121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40206" y="40140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4432" y="430377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77593" y="460013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63337" y="519137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47105" y="2176793"/>
            <a:ext cx="615553" cy="2326919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WARM – UP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04945" y="1089723"/>
            <a:ext cx="62795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Arial Black" panose="020B0A04020102020204" pitchFamily="34" charset="0"/>
              </a:rPr>
              <a:t>G</a:t>
            </a:r>
            <a:r>
              <a:rPr lang="en-US" sz="2800" dirty="0" smtClean="0">
                <a:latin typeface="Arial Black" panose="020B0A04020102020204" pitchFamily="34" charset="0"/>
              </a:rPr>
              <a:t>uess the name of the cartoon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515" y="2032214"/>
            <a:ext cx="1991733" cy="199173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624" y="1984969"/>
            <a:ext cx="2062263" cy="2062263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4097244" y="4443780"/>
            <a:ext cx="39607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smtClean="0">
                <a:latin typeface="Arial Black" panose="020B0A04020102020204" pitchFamily="34" charset="0"/>
              </a:rPr>
              <a:t>Kung Fu Panda</a:t>
            </a:r>
            <a:endParaRPr lang="ru-RU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108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113" y="102790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3337" y="1547123"/>
            <a:ext cx="8017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8561" y="181379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4349" y="1813797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2895" y="214754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6911" y="24957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233062">
            <a:off x="4333255" y="2760805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68304" y="2745416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29044" y="308150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12850" y="33729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71979" y="368121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40206" y="40140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4432" y="430377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77593" y="460013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63337" y="519137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12900" y="1437510"/>
            <a:ext cx="615553" cy="4075731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READING PRACTICE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962" y="1361710"/>
            <a:ext cx="7611328" cy="422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017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3594"/>
          </a:xfrm>
        </p:spPr>
      </p:pic>
      <p:sp>
        <p:nvSpPr>
          <p:cNvPr id="6" name="Прямоугольник 5"/>
          <p:cNvSpPr/>
          <p:nvPr/>
        </p:nvSpPr>
        <p:spPr>
          <a:xfrm>
            <a:off x="2163337" y="1193180"/>
            <a:ext cx="8017726" cy="70788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endParaRPr lang="ru-RU" sz="4000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113" y="102790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3337" y="1547123"/>
            <a:ext cx="8017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000" dirty="0">
              <a:latin typeface="Arial Rounded MT Bold" panose="020F07040305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8561" y="181379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264349" y="1813797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92895" y="214754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6911" y="249574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233062">
            <a:off x="4333255" y="2760805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68304" y="2745416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929044" y="308150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12850" y="337290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71979" y="368121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40206" y="40140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04432" y="430377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77593" y="460013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63337" y="519137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63392" y="1302148"/>
            <a:ext cx="615553" cy="4141518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REFLECTION CARDS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04945" y="1089723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953" y="1476071"/>
            <a:ext cx="5901439" cy="3701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908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691</Words>
  <Application>Microsoft Office PowerPoint</Application>
  <PresentationFormat>Широкоэкранный</PresentationFormat>
  <Paragraphs>99</Paragraphs>
  <Slides>25</Slides>
  <Notes>0</Notes>
  <HiddenSlides>0</HiddenSlides>
  <MMClips>9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Arial Black</vt:lpstr>
      <vt:lpstr>Arial Rounded MT Bold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13</cp:revision>
  <dcterms:created xsi:type="dcterms:W3CDTF">2024-01-09T11:28:49Z</dcterms:created>
  <dcterms:modified xsi:type="dcterms:W3CDTF">2024-02-06T13:37:51Z</dcterms:modified>
</cp:coreProperties>
</file>