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6" r:id="rId6"/>
    <p:sldId id="261" r:id="rId7"/>
    <p:sldId id="262" r:id="rId8"/>
    <p:sldId id="263" r:id="rId9"/>
    <p:sldId id="267" r:id="rId10"/>
    <p:sldId id="264" r:id="rId11"/>
    <p:sldId id="265" r:id="rId1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1" d="100"/>
          <a:sy n="81" d="100"/>
        </p:scale>
        <p:origin x="-1056"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nchor="b">
            <a:noAutofit/>
          </a:bodyPr>
          <a:lstStyle>
            <a:lvl1pPr>
              <a:lnSpc>
                <a:spcPct val="100000"/>
              </a:lnSpc>
              <a:defRPr sz="8000"/>
            </a:lvl1pPr>
          </a:lstStyle>
          <a:p>
            <a:r>
              <a:rPr lang="ru-RU" smtClean="0"/>
              <a:t>Образец заголовка</a:t>
            </a:r>
            <a:endParaRPr lang="en-US" dirty="0"/>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7" name="Date Placeholder 6"/>
          <p:cNvSpPr>
            <a:spLocks noGrp="1"/>
          </p:cNvSpPr>
          <p:nvPr>
            <p:ph type="dt" sz="half" idx="10"/>
          </p:nvPr>
        </p:nvSpPr>
        <p:spPr/>
        <p:txBody>
          <a:bodyPr/>
          <a:lstStyle/>
          <a:p>
            <a:fld id="{B4C71EC6-210F-42DE-9C53-41977AD35B3D}" type="datetimeFigureOut">
              <a:rPr lang="ru-RU" smtClean="0"/>
              <a:t>07.08.2021</a:t>
            </a:fld>
            <a:endParaRPr lang="ru-RU"/>
          </a:p>
        </p:txBody>
      </p:sp>
      <p:sp>
        <p:nvSpPr>
          <p:cNvPr id="8" name="Slide Number Placeholder 7"/>
          <p:cNvSpPr>
            <a:spLocks noGrp="1"/>
          </p:cNvSpPr>
          <p:nvPr>
            <p:ph type="sldNum" sz="quarter" idx="11"/>
          </p:nvPr>
        </p:nvSpPr>
        <p:spPr/>
        <p:txBody>
          <a:bodyPr/>
          <a:lstStyle/>
          <a:p>
            <a:fld id="{B19B0651-EE4F-4900-A07F-96A6BFA9D0F0}" type="slidenum">
              <a:rPr lang="ru-RU" smtClean="0"/>
              <a:t>‹#›</a:t>
            </a:fld>
            <a:endParaRPr lang="ru-RU"/>
          </a:p>
        </p:txBody>
      </p:sp>
      <p:sp>
        <p:nvSpPr>
          <p:cNvPr id="9" name="Footer Placeholder 8"/>
          <p:cNvSpPr>
            <a:spLocks noGrp="1"/>
          </p:cNvSpPr>
          <p:nvPr>
            <p:ph type="ftr" sz="quarter" idx="12"/>
          </p:nvPr>
        </p:nvSpPr>
        <p:spPr/>
        <p:txBody>
          <a:bodyPr/>
          <a:lstStyle/>
          <a:p>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4" name="Date Placeholder 3"/>
          <p:cNvSpPr>
            <a:spLocks noGrp="1"/>
          </p:cNvSpPr>
          <p:nvPr>
            <p:ph type="dt" sz="half" idx="10"/>
          </p:nvPr>
        </p:nvSpPr>
        <p:spPr/>
        <p:txBody>
          <a:bodyPr/>
          <a:lstStyle/>
          <a:p>
            <a:fld id="{B4C71EC6-210F-42DE-9C53-41977AD35B3D}" type="datetimeFigureOut">
              <a:rPr lang="ru-RU" smtClean="0"/>
              <a:t>07.08.2021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722313" y="1371600"/>
            <a:ext cx="7772400" cy="2505075"/>
          </a:xfrm>
        </p:spPr>
        <p:txBody>
          <a:bodyPr anchor="b"/>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ru-RU" smtClean="0"/>
              <a:t>Образец заголовка</a:t>
            </a:r>
            <a:endParaRPr lang="en-US" dirty="0"/>
          </a:p>
        </p:txBody>
      </p:sp>
      <p:sp>
        <p:nvSpPr>
          <p:cNvPr id="3" name="Text Placeholder 2"/>
          <p:cNvSpPr>
            <a:spLocks noGrp="1"/>
          </p:cNvSpPr>
          <p:nvPr>
            <p:ph type="body" idx="1"/>
          </p:nvPr>
        </p:nvSpPr>
        <p:spPr>
          <a:xfrm>
            <a:off x="722313" y="4068763"/>
            <a:ext cx="7772400" cy="1131887"/>
          </a:xfrm>
        </p:spPr>
        <p:txBody>
          <a:bodyPr anchor="t"/>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07.08.2021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
        <p:nvSpPr>
          <p:cNvPr id="7" name="Oval 6"/>
          <p:cNvSpPr/>
          <p:nvPr/>
        </p:nvSpPr>
        <p:spPr>
          <a:xfrm>
            <a:off x="4495800"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4695825"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4296728"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4" name="Content Placeholder 3"/>
          <p:cNvSpPr>
            <a:spLocks noGrp="1"/>
          </p:cNvSpPr>
          <p:nvPr>
            <p:ph sz="half" idx="2"/>
          </p:nvPr>
        </p:nvSpPr>
        <p:spPr>
          <a:xfrm>
            <a:off x="4648200"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5" name="Date Placeholder 4"/>
          <p:cNvSpPr>
            <a:spLocks noGrp="1"/>
          </p:cNvSpPr>
          <p:nvPr>
            <p:ph type="dt" sz="half" idx="10"/>
          </p:nvPr>
        </p:nvSpPr>
        <p:spPr/>
        <p:txBody>
          <a:bodyPr/>
          <a:lstStyle/>
          <a:p>
            <a:fld id="{B4C71EC6-210F-42DE-9C53-41977AD35B3D}" type="datetimeFigureOut">
              <a:rPr lang="ru-RU" smtClean="0"/>
              <a:t>07.08.2021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
        <p:nvSpPr>
          <p:cNvPr id="9" name="Content Placeholder 8"/>
          <p:cNvSpPr>
            <a:spLocks noGrp="1"/>
          </p:cNvSpPr>
          <p:nvPr>
            <p:ph sz="quarter" idx="13"/>
          </p:nvPr>
        </p:nvSpPr>
        <p:spPr>
          <a:xfrm>
            <a:off x="365760" y="1600200"/>
            <a:ext cx="4041648" cy="452628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5" name="Text Placeholder 4"/>
          <p:cNvSpPr>
            <a:spLocks noGrp="1"/>
          </p:cNvSpPr>
          <p:nvPr>
            <p:ph type="body" sz="quarter" idx="3"/>
          </p:nvPr>
        </p:nvSpPr>
        <p:spPr>
          <a:xfrm>
            <a:off x="4648200"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7" name="Date Placeholder 6"/>
          <p:cNvSpPr>
            <a:spLocks noGrp="1"/>
          </p:cNvSpPr>
          <p:nvPr>
            <p:ph type="dt" sz="half" idx="10"/>
          </p:nvPr>
        </p:nvSpPr>
        <p:spPr/>
        <p:txBody>
          <a:bodyPr/>
          <a:lstStyle/>
          <a:p>
            <a:fld id="{B4C71EC6-210F-42DE-9C53-41977AD35B3D}" type="datetimeFigureOut">
              <a:rPr lang="ru-RU" smtClean="0"/>
              <a:t>07.08.2021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
        <p:nvSpPr>
          <p:cNvPr id="11" name="Content Placeholder 10"/>
          <p:cNvSpPr>
            <a:spLocks noGrp="1"/>
          </p:cNvSpPr>
          <p:nvPr>
            <p:ph sz="quarter" idx="13"/>
          </p:nvPr>
        </p:nvSpPr>
        <p:spPr>
          <a:xfrm>
            <a:off x="457200" y="2212848"/>
            <a:ext cx="4041648" cy="391363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12"/>
          <p:cNvSpPr>
            <a:spLocks noGrp="1"/>
          </p:cNvSpPr>
          <p:nvPr>
            <p:ph sz="quarter" idx="14"/>
          </p:nvPr>
        </p:nvSpPr>
        <p:spPr>
          <a:xfrm>
            <a:off x="4672584" y="2212848"/>
            <a:ext cx="4041648" cy="391318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4C71EC6-210F-42DE-9C53-41977AD35B3D}" type="datetimeFigureOut">
              <a:rPr lang="ru-RU" smtClean="0"/>
              <a:t>07.08.2021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07.08.2021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907087" y="266700"/>
            <a:ext cx="3008313" cy="2095500"/>
          </a:xfrm>
        </p:spPr>
        <p:txBody>
          <a:bodyPr anchor="b"/>
          <a:lstStyle>
            <a:lvl1pPr algn="ctr">
              <a:lnSpc>
                <a:spcPct val="100000"/>
              </a:lnSpc>
              <a:defRPr sz="2800" b="0">
                <a:effectLst>
                  <a:outerShdw blurRad="50800" dist="25400" dir="5400000" algn="t" rotWithShape="0">
                    <a:prstClr val="black">
                      <a:alpha val="25000"/>
                    </a:prstClr>
                  </a:outerShdw>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719137" y="273050"/>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5907087" y="2438400"/>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07.08.2021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679576" y="228600"/>
            <a:ext cx="5711824" cy="895350"/>
          </a:xfrm>
        </p:spPr>
        <p:txBody>
          <a:bodyPr anchor="b"/>
          <a:lstStyle>
            <a:lvl1pPr algn="ctr">
              <a:lnSpc>
                <a:spcPct val="100000"/>
              </a:lnSpc>
              <a:defRPr sz="2800" b="0"/>
            </a:lvl1pPr>
          </a:lstStyle>
          <a:p>
            <a:r>
              <a:rPr lang="ru-RU" smtClean="0"/>
              <a:t>Образец заголовка</a:t>
            </a:r>
            <a:endParaRPr lang="en-US" dirty="0"/>
          </a:p>
        </p:txBody>
      </p:sp>
      <p:sp>
        <p:nvSpPr>
          <p:cNvPr id="3" name="Picture Placeholder 2"/>
          <p:cNvSpPr>
            <a:spLocks noGrp="1"/>
          </p:cNvSpPr>
          <p:nvPr>
            <p:ph type="pic" idx="1"/>
          </p:nvPr>
        </p:nvSpPr>
        <p:spPr>
          <a:xfrm>
            <a:off x="1508126" y="1143000"/>
            <a:ext cx="6054724" cy="4541044"/>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1679576"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07.08.2021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07.08.2021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07.08.2021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4" name="Date Placeholder 3"/>
          <p:cNvSpPr>
            <a:spLocks noGrp="1"/>
          </p:cNvSpPr>
          <p:nvPr>
            <p:ph type="dt" sz="half" idx="2"/>
          </p:nvPr>
        </p:nvSpPr>
        <p:spPr>
          <a:xfrm>
            <a:off x="6363347" y="6356350"/>
            <a:ext cx="2085975" cy="365125"/>
          </a:xfrm>
          <a:prstGeom prst="rect">
            <a:avLst/>
          </a:prstGeom>
        </p:spPr>
        <p:txBody>
          <a:bodyPr vert="horz" lIns="91440" tIns="45720" rIns="45720" bIns="45720" rtlCol="0" anchor="ctr"/>
          <a:lstStyle>
            <a:lvl1pPr algn="r">
              <a:defRPr sz="1200">
                <a:solidFill>
                  <a:schemeClr val="tx1">
                    <a:lumMod val="65000"/>
                    <a:lumOff val="35000"/>
                  </a:schemeClr>
                </a:solidFill>
                <a:latin typeface="Century Gothic" pitchFamily="34" charset="0"/>
              </a:defRPr>
            </a:lvl1pPr>
          </a:lstStyle>
          <a:p>
            <a:fld id="{B4C71EC6-210F-42DE-9C53-41977AD35B3D}" type="datetimeFigureOut">
              <a:rPr lang="ru-RU" smtClean="0"/>
              <a:t>07.08.2021</a:t>
            </a:fld>
            <a:endParaRPr lang="ru-RU"/>
          </a:p>
        </p:txBody>
      </p:sp>
      <p:sp>
        <p:nvSpPr>
          <p:cNvPr id="5" name="Footer Placeholder 4"/>
          <p:cNvSpPr>
            <a:spLocks noGrp="1"/>
          </p:cNvSpPr>
          <p:nvPr>
            <p:ph type="ftr" sz="quarter" idx="3"/>
          </p:nvPr>
        </p:nvSpPr>
        <p:spPr>
          <a:xfrm>
            <a:off x="659165" y="6356350"/>
            <a:ext cx="2847975" cy="365125"/>
          </a:xfrm>
          <a:prstGeom prst="rect">
            <a:avLst/>
          </a:prstGeom>
        </p:spPr>
        <p:txBody>
          <a:bodyPr vert="horz" lIns="45720" tIns="45720" rIns="91440" bIns="45720" rtlCol="0" anchor="ctr"/>
          <a:lstStyle>
            <a:lvl1pPr algn="l">
              <a:defRPr sz="1200">
                <a:solidFill>
                  <a:schemeClr val="tx1">
                    <a:lumMod val="65000"/>
                    <a:lumOff val="35000"/>
                  </a:schemeClr>
                </a:solidFill>
                <a:latin typeface="Century Gothic" pitchFamily="34" charset="0"/>
              </a:defRPr>
            </a:lvl1pPr>
          </a:lstStyle>
          <a:p>
            <a:endParaRPr lang="ru-RU"/>
          </a:p>
        </p:txBody>
      </p:sp>
      <p:sp>
        <p:nvSpPr>
          <p:cNvPr id="6" name="Slide Number Placeholder 5"/>
          <p:cNvSpPr>
            <a:spLocks noGrp="1"/>
          </p:cNvSpPr>
          <p:nvPr>
            <p:ph type="sldNum" sz="quarter" idx="4"/>
          </p:nvPr>
        </p:nvSpPr>
        <p:spPr>
          <a:xfrm>
            <a:off x="8543278" y="6356350"/>
            <a:ext cx="561975" cy="365125"/>
          </a:xfrm>
          <a:prstGeom prst="rect">
            <a:avLst/>
          </a:prstGeom>
        </p:spPr>
        <p:txBody>
          <a:bodyPr vert="horz" lIns="27432" tIns="45720" rIns="45720" bIns="45720" rtlCol="0" anchor="ctr"/>
          <a:lstStyle>
            <a:lvl1pPr algn="l">
              <a:defRPr sz="1200">
                <a:solidFill>
                  <a:schemeClr val="tx1">
                    <a:lumMod val="65000"/>
                    <a:lumOff val="35000"/>
                  </a:schemeClr>
                </a:solidFill>
                <a:latin typeface="Century Gothic" pitchFamily="34" charset="0"/>
              </a:defRPr>
            </a:lvl1pPr>
          </a:lstStyle>
          <a:p>
            <a:fld id="{B19B0651-EE4F-4900-A07F-96A6BFA9D0F0}" type="slidenum">
              <a:rPr lang="ru-RU" smtClean="0"/>
              <a:t>‹#›</a:t>
            </a:fld>
            <a:endParaRPr lang="ru-RU"/>
          </a:p>
        </p:txBody>
      </p:sp>
      <p:sp>
        <p:nvSpPr>
          <p:cNvPr id="7" name="Oval 6"/>
          <p:cNvSpPr/>
          <p:nvPr/>
        </p:nvSpPr>
        <p:spPr>
          <a:xfrm>
            <a:off x="8457760"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Oval 7"/>
          <p:cNvSpPr/>
          <p:nvPr/>
        </p:nvSpPr>
        <p:spPr>
          <a:xfrm>
            <a:off x="569119"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5" Type="http://schemas.openxmlformats.org/officeDocument/2006/relationships/image" Target="../media/image21.png"/><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 Id="rId5" Type="http://schemas.openxmlformats.org/officeDocument/2006/relationships/image" Target="../media/image25.png"/><Relationship Id="rId4" Type="http://schemas.openxmlformats.org/officeDocument/2006/relationships/image" Target="../media/image2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1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1196" y="404664"/>
            <a:ext cx="8229600" cy="907504"/>
          </a:xfrm>
        </p:spPr>
        <p:txBody>
          <a:bodyPr>
            <a:norm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en-US" sz="5400" b="1" i="1" cap="all" dirty="0" smtClean="0">
                <a:ln w="0"/>
                <a:solidFill>
                  <a:srgbClr val="00B050"/>
                </a:solidFill>
                <a:effectLst>
                  <a:reflection blurRad="12700" stA="50000" endPos="50000" dist="5000" dir="5400000" sy="-100000" rotWithShape="0"/>
                </a:effectLst>
              </a:rPr>
              <a:t>Money matters</a:t>
            </a:r>
            <a:endParaRPr lang="ru-RU" sz="5400" b="1" i="1" cap="all" dirty="0">
              <a:ln w="0"/>
              <a:solidFill>
                <a:srgbClr val="00B050"/>
              </a:solidFill>
              <a:effectLst>
                <a:reflection blurRad="12700" stA="50000" endPos="50000" dist="5000" dir="5400000" sy="-100000" rotWithShape="0"/>
              </a:effectLst>
            </a:endParaRPr>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2771800" y="3717032"/>
            <a:ext cx="3804253" cy="28531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611560" y="1700808"/>
            <a:ext cx="7848873" cy="1815882"/>
          </a:xfrm>
          <a:prstGeom prst="rect">
            <a:avLst/>
          </a:prstGeom>
          <a:noFill/>
        </p:spPr>
        <p:txBody>
          <a:bodyPr wrap="square" rtlCol="0">
            <a:spAutoFit/>
          </a:bodyPr>
          <a:lstStyle/>
          <a:p>
            <a:pPr algn="just"/>
            <a:r>
              <a:rPr lang="en-US" sz="2800" dirty="0" smtClean="0">
                <a:solidFill>
                  <a:srgbClr val="7030A0"/>
                </a:solidFill>
              </a:rPr>
              <a:t>Money matters is a play on words. The word </a:t>
            </a:r>
            <a:r>
              <a:rPr lang="en-US" sz="2800" i="1" dirty="0" smtClean="0">
                <a:solidFill>
                  <a:srgbClr val="7030A0"/>
                </a:solidFill>
              </a:rPr>
              <a:t>matters</a:t>
            </a:r>
            <a:r>
              <a:rPr lang="en-US" sz="2800" dirty="0" smtClean="0">
                <a:solidFill>
                  <a:srgbClr val="7030A0"/>
                </a:solidFill>
              </a:rPr>
              <a:t> means </a:t>
            </a:r>
            <a:r>
              <a:rPr lang="en-US" sz="2800" u="sng" dirty="0" smtClean="0">
                <a:solidFill>
                  <a:srgbClr val="7030A0"/>
                </a:solidFill>
              </a:rPr>
              <a:t>the subject</a:t>
            </a:r>
            <a:r>
              <a:rPr lang="en-US" sz="2800" dirty="0" smtClean="0">
                <a:solidFill>
                  <a:srgbClr val="7030A0"/>
                </a:solidFill>
              </a:rPr>
              <a:t> (things related to money) but it can also mean </a:t>
            </a:r>
            <a:r>
              <a:rPr lang="en-US" sz="2800" u="sng" dirty="0" smtClean="0">
                <a:solidFill>
                  <a:srgbClr val="7030A0"/>
                </a:solidFill>
              </a:rPr>
              <a:t>to be of importance</a:t>
            </a:r>
            <a:r>
              <a:rPr lang="en-US" sz="2800" dirty="0" smtClean="0">
                <a:solidFill>
                  <a:srgbClr val="7030A0"/>
                </a:solidFill>
              </a:rPr>
              <a:t> (money is important).</a:t>
            </a:r>
            <a:endParaRPr lang="en-US" sz="2800" dirty="0">
              <a:solidFill>
                <a:srgbClr val="7030A0"/>
              </a:solidFill>
            </a:endParaRPr>
          </a:p>
        </p:txBody>
      </p:sp>
    </p:spTree>
    <p:extLst>
      <p:ext uri="{BB962C8B-B14F-4D97-AF65-F5344CB8AC3E}">
        <p14:creationId xmlns:p14="http://schemas.microsoft.com/office/powerpoint/2010/main" val="4853929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873" y="0"/>
            <a:ext cx="4783151" cy="2636912"/>
          </a:xfrm>
          <a:prstGeom prst="rect">
            <a:avLst/>
          </a:prstGeom>
          <a:noFill/>
          <a:ln>
            <a:noFill/>
          </a:ln>
          <a:effectLst>
            <a:outerShdw blurRad="44450" dist="27940" dir="5400000" algn="ctr">
              <a:srgbClr val="000000">
                <a:alpha val="32000"/>
              </a:srgbClr>
            </a:outerShdw>
            <a:reflection blurRad="6350" stA="52000" endA="300" endPos="35000" dir="5400000" sy="-100000" algn="bl" rotWithShape="0"/>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1"/>
            <a:ext cx="4283968" cy="2636913"/>
          </a:xfrm>
          <a:prstGeom prst="rect">
            <a:avLst/>
          </a:prstGeom>
          <a:noFill/>
          <a:ln>
            <a:noFill/>
          </a:ln>
          <a:effectLst>
            <a:outerShdw blurRad="44450" dist="27940" dir="5400000" algn="ctr">
              <a:srgbClr val="000000">
                <a:alpha val="32000"/>
              </a:srgbClr>
            </a:outerShdw>
            <a:reflection blurRad="6350" stA="52000" endA="300" endPos="35000" dir="5400000" sy="-100000" algn="bl" rotWithShape="0"/>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509120"/>
            <a:ext cx="4716016" cy="234888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95836" y="4509120"/>
            <a:ext cx="4427984" cy="233267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Двойная стрелка вверх/вниз 2"/>
          <p:cNvSpPr/>
          <p:nvPr/>
        </p:nvSpPr>
        <p:spPr>
          <a:xfrm>
            <a:off x="2195736" y="3190193"/>
            <a:ext cx="371088" cy="693637"/>
          </a:xfrm>
          <a:prstGeom prst="upDownArrow">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Двойная стрелка вверх/вниз 3"/>
          <p:cNvSpPr/>
          <p:nvPr/>
        </p:nvSpPr>
        <p:spPr>
          <a:xfrm>
            <a:off x="7002015" y="3211762"/>
            <a:ext cx="326313" cy="622844"/>
          </a:xfrm>
          <a:prstGeom prst="upDownArrow">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467544" y="2602160"/>
            <a:ext cx="3953390" cy="646331"/>
          </a:xfrm>
          <a:prstGeom prst="rect">
            <a:avLst/>
          </a:prstGeom>
          <a:noFill/>
        </p:spPr>
        <p:txBody>
          <a:bodyPr wrap="none" rtlCol="0">
            <a:spAutoFit/>
          </a:bodyPr>
          <a:lstStyle/>
          <a:p>
            <a:r>
              <a:rPr lang="en-US" dirty="0" smtClean="0">
                <a:solidFill>
                  <a:srgbClr val="FF0000"/>
                </a:solidFill>
              </a:rPr>
              <a:t>Afford</a:t>
            </a:r>
            <a:r>
              <a:rPr lang="en-US" dirty="0" smtClean="0"/>
              <a:t>- something that is not too </a:t>
            </a:r>
          </a:p>
          <a:p>
            <a:r>
              <a:rPr lang="en-US" dirty="0"/>
              <a:t>e</a:t>
            </a:r>
            <a:r>
              <a:rPr lang="en-US" dirty="0" smtClean="0"/>
              <a:t>xpensive, and you are able to buy it</a:t>
            </a:r>
            <a:endParaRPr lang="en-US" dirty="0"/>
          </a:p>
        </p:txBody>
      </p:sp>
      <p:sp>
        <p:nvSpPr>
          <p:cNvPr id="7" name="TextBox 6"/>
          <p:cNvSpPr txBox="1"/>
          <p:nvPr/>
        </p:nvSpPr>
        <p:spPr>
          <a:xfrm>
            <a:off x="4800701" y="2613682"/>
            <a:ext cx="3934923" cy="923330"/>
          </a:xfrm>
          <a:prstGeom prst="rect">
            <a:avLst/>
          </a:prstGeom>
          <a:noFill/>
        </p:spPr>
        <p:txBody>
          <a:bodyPr wrap="none" rtlCol="0">
            <a:spAutoFit/>
          </a:bodyPr>
          <a:lstStyle/>
          <a:p>
            <a:r>
              <a:rPr lang="en-US" dirty="0" smtClean="0">
                <a:solidFill>
                  <a:srgbClr val="FF0000"/>
                </a:solidFill>
              </a:rPr>
              <a:t>Bargain</a:t>
            </a:r>
            <a:r>
              <a:rPr lang="en-US" dirty="0" smtClean="0"/>
              <a:t>- to discuss with someone</a:t>
            </a:r>
          </a:p>
          <a:p>
            <a:r>
              <a:rPr lang="en-US" dirty="0"/>
              <a:t>h</a:t>
            </a:r>
            <a:r>
              <a:rPr lang="en-US" dirty="0" smtClean="0"/>
              <a:t>ow much you are willing to pay for</a:t>
            </a:r>
          </a:p>
          <a:p>
            <a:r>
              <a:rPr lang="en-US" dirty="0" smtClean="0"/>
              <a:t>something </a:t>
            </a:r>
            <a:endParaRPr lang="en-US" dirty="0"/>
          </a:p>
        </p:txBody>
      </p:sp>
      <p:sp>
        <p:nvSpPr>
          <p:cNvPr id="8" name="TextBox 7"/>
          <p:cNvSpPr txBox="1"/>
          <p:nvPr/>
        </p:nvSpPr>
        <p:spPr>
          <a:xfrm>
            <a:off x="504046" y="3834606"/>
            <a:ext cx="3916887" cy="646331"/>
          </a:xfrm>
          <a:prstGeom prst="rect">
            <a:avLst/>
          </a:prstGeom>
          <a:noFill/>
        </p:spPr>
        <p:txBody>
          <a:bodyPr wrap="square" rtlCol="0">
            <a:spAutoFit/>
          </a:bodyPr>
          <a:lstStyle/>
          <a:p>
            <a:r>
              <a:rPr lang="en-US" dirty="0" smtClean="0">
                <a:solidFill>
                  <a:srgbClr val="FF0000"/>
                </a:solidFill>
              </a:rPr>
              <a:t>Cash</a:t>
            </a:r>
            <a:r>
              <a:rPr lang="en-US" dirty="0" smtClean="0"/>
              <a:t>- money in the form of coins</a:t>
            </a:r>
          </a:p>
          <a:p>
            <a:r>
              <a:rPr lang="en-US" dirty="0"/>
              <a:t>a</a:t>
            </a:r>
            <a:r>
              <a:rPr lang="en-US" dirty="0" smtClean="0"/>
              <a:t>nd paper notes</a:t>
            </a:r>
            <a:endParaRPr lang="en-US" dirty="0"/>
          </a:p>
        </p:txBody>
      </p:sp>
      <p:sp>
        <p:nvSpPr>
          <p:cNvPr id="9" name="TextBox 8"/>
          <p:cNvSpPr txBox="1"/>
          <p:nvPr/>
        </p:nvSpPr>
        <p:spPr>
          <a:xfrm>
            <a:off x="4847510" y="3834605"/>
            <a:ext cx="4124636" cy="646331"/>
          </a:xfrm>
          <a:prstGeom prst="rect">
            <a:avLst/>
          </a:prstGeom>
          <a:noFill/>
        </p:spPr>
        <p:txBody>
          <a:bodyPr wrap="square" rtlCol="0">
            <a:spAutoFit/>
          </a:bodyPr>
          <a:lstStyle/>
          <a:p>
            <a:pPr algn="just"/>
            <a:r>
              <a:rPr lang="en-US" dirty="0" smtClean="0">
                <a:solidFill>
                  <a:srgbClr val="FF0000"/>
                </a:solidFill>
              </a:rPr>
              <a:t>Change</a:t>
            </a:r>
            <a:r>
              <a:rPr lang="en-US" dirty="0" smtClean="0"/>
              <a:t>- the money someone gives </a:t>
            </a:r>
          </a:p>
          <a:p>
            <a:pPr algn="just"/>
            <a:r>
              <a:rPr lang="en-US" dirty="0" smtClean="0"/>
              <a:t>back to you</a:t>
            </a:r>
            <a:endParaRPr lang="en-US" dirty="0"/>
          </a:p>
        </p:txBody>
      </p:sp>
    </p:spTree>
    <p:extLst>
      <p:ext uri="{BB962C8B-B14F-4D97-AF65-F5344CB8AC3E}">
        <p14:creationId xmlns:p14="http://schemas.microsoft.com/office/powerpoint/2010/main" val="3602897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3420" y="0"/>
            <a:ext cx="9177420" cy="2492896"/>
          </a:xfrm>
        </p:spPr>
        <p:txBody>
          <a:bodyPr/>
          <a:lstStyle/>
          <a:p>
            <a:pPr marL="0" indent="0">
              <a:buNone/>
            </a:pPr>
            <a:r>
              <a:rPr lang="en-US" dirty="0" smtClean="0"/>
              <a:t>                               </a:t>
            </a:r>
            <a:endParaRPr lang="ru-RU" dirty="0"/>
          </a:p>
        </p:txBody>
      </p:sp>
      <p:pic>
        <p:nvPicPr>
          <p:cNvPr id="307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7145"/>
            <a:ext cx="5256584" cy="2654629"/>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6096" y="27145"/>
            <a:ext cx="3684131" cy="2640277"/>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8"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207299"/>
            <a:ext cx="5085448" cy="2636274"/>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9"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60132" y="4308697"/>
            <a:ext cx="2987824" cy="248594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611560" y="2801923"/>
            <a:ext cx="4421467" cy="646331"/>
          </a:xfrm>
          <a:prstGeom prst="rect">
            <a:avLst/>
          </a:prstGeom>
          <a:noFill/>
        </p:spPr>
        <p:txBody>
          <a:bodyPr wrap="none" rtlCol="0">
            <a:spAutoFit/>
          </a:bodyPr>
          <a:lstStyle/>
          <a:p>
            <a:r>
              <a:rPr lang="en-US" dirty="0" smtClean="0">
                <a:solidFill>
                  <a:srgbClr val="FF0000"/>
                </a:solidFill>
              </a:rPr>
              <a:t>Refund</a:t>
            </a:r>
            <a:r>
              <a:rPr lang="en-US" dirty="0" smtClean="0"/>
              <a:t> – money that is given back to you</a:t>
            </a:r>
          </a:p>
          <a:p>
            <a:r>
              <a:rPr lang="en-US" dirty="0"/>
              <a:t>i</a:t>
            </a:r>
            <a:r>
              <a:rPr lang="en-US" dirty="0" smtClean="0"/>
              <a:t>n a shop</a:t>
            </a:r>
            <a:endParaRPr lang="en-US" dirty="0"/>
          </a:p>
        </p:txBody>
      </p:sp>
      <p:sp>
        <p:nvSpPr>
          <p:cNvPr id="6" name="TextBox 5"/>
          <p:cNvSpPr txBox="1"/>
          <p:nvPr/>
        </p:nvSpPr>
        <p:spPr>
          <a:xfrm>
            <a:off x="755576" y="3789040"/>
            <a:ext cx="3798669" cy="369332"/>
          </a:xfrm>
          <a:prstGeom prst="rect">
            <a:avLst/>
          </a:prstGeom>
          <a:noFill/>
        </p:spPr>
        <p:txBody>
          <a:bodyPr wrap="none" rtlCol="0">
            <a:spAutoFit/>
          </a:bodyPr>
          <a:lstStyle/>
          <a:p>
            <a:r>
              <a:rPr lang="en-US" dirty="0" smtClean="0">
                <a:solidFill>
                  <a:srgbClr val="FF0000"/>
                </a:solidFill>
              </a:rPr>
              <a:t>Discount</a:t>
            </a:r>
            <a:r>
              <a:rPr lang="en-US" dirty="0" smtClean="0"/>
              <a:t> – a lower price than usual</a:t>
            </a:r>
            <a:endParaRPr lang="en-US" dirty="0"/>
          </a:p>
        </p:txBody>
      </p:sp>
      <p:sp>
        <p:nvSpPr>
          <p:cNvPr id="7" name="TextBox 6"/>
          <p:cNvSpPr txBox="1"/>
          <p:nvPr/>
        </p:nvSpPr>
        <p:spPr>
          <a:xfrm>
            <a:off x="5364088" y="2703946"/>
            <a:ext cx="3684855" cy="646331"/>
          </a:xfrm>
          <a:prstGeom prst="rect">
            <a:avLst/>
          </a:prstGeom>
          <a:noFill/>
        </p:spPr>
        <p:txBody>
          <a:bodyPr wrap="none" rtlCol="0">
            <a:spAutoFit/>
          </a:bodyPr>
          <a:lstStyle/>
          <a:p>
            <a:r>
              <a:rPr lang="en-US" dirty="0" smtClean="0">
                <a:solidFill>
                  <a:srgbClr val="FF0000"/>
                </a:solidFill>
              </a:rPr>
              <a:t>Sale</a:t>
            </a:r>
            <a:r>
              <a:rPr lang="en-US" dirty="0" smtClean="0"/>
              <a:t> – an event when a shop sells</a:t>
            </a:r>
          </a:p>
          <a:p>
            <a:r>
              <a:rPr lang="en-US" dirty="0"/>
              <a:t>t</a:t>
            </a:r>
            <a:r>
              <a:rPr lang="en-US" dirty="0" smtClean="0"/>
              <a:t>hings for lower prices than usual</a:t>
            </a:r>
            <a:endParaRPr lang="en-US" dirty="0"/>
          </a:p>
        </p:txBody>
      </p:sp>
      <p:sp>
        <p:nvSpPr>
          <p:cNvPr id="8" name="TextBox 7"/>
          <p:cNvSpPr txBox="1"/>
          <p:nvPr/>
        </p:nvSpPr>
        <p:spPr>
          <a:xfrm>
            <a:off x="5322168" y="3512041"/>
            <a:ext cx="3722253" cy="923330"/>
          </a:xfrm>
          <a:prstGeom prst="rect">
            <a:avLst/>
          </a:prstGeom>
          <a:noFill/>
        </p:spPr>
        <p:txBody>
          <a:bodyPr wrap="square" rtlCol="0">
            <a:spAutoFit/>
          </a:bodyPr>
          <a:lstStyle/>
          <a:p>
            <a:r>
              <a:rPr lang="en-US" dirty="0" smtClean="0">
                <a:solidFill>
                  <a:srgbClr val="FF0000"/>
                </a:solidFill>
              </a:rPr>
              <a:t>Receipt</a:t>
            </a:r>
            <a:r>
              <a:rPr lang="en-US" dirty="0" smtClean="0"/>
              <a:t> – a piece of paper which</a:t>
            </a:r>
          </a:p>
          <a:p>
            <a:r>
              <a:rPr lang="en-US" dirty="0"/>
              <a:t>s</a:t>
            </a:r>
            <a:r>
              <a:rPr lang="en-US" dirty="0" smtClean="0"/>
              <a:t>hows how much you have paid</a:t>
            </a:r>
          </a:p>
          <a:p>
            <a:r>
              <a:rPr lang="en-US" dirty="0" smtClean="0"/>
              <a:t>for something</a:t>
            </a:r>
            <a:endParaRPr lang="en-US" dirty="0"/>
          </a:p>
        </p:txBody>
      </p:sp>
    </p:spTree>
    <p:extLst>
      <p:ext uri="{BB962C8B-B14F-4D97-AF65-F5344CB8AC3E}">
        <p14:creationId xmlns:p14="http://schemas.microsoft.com/office/powerpoint/2010/main" val="21557877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508104" y="620688"/>
            <a:ext cx="3168352" cy="646331"/>
          </a:xfrm>
          <a:prstGeom prst="rect">
            <a:avLst/>
          </a:prstGeom>
        </p:spPr>
        <p:txBody>
          <a:bodyPr wrap="square">
            <a:spAutoFit/>
          </a:bodyPr>
          <a:lstStyle/>
          <a:p>
            <a:r>
              <a:rPr lang="en-US" dirty="0" smtClean="0"/>
              <a:t>Value of money – how much </a:t>
            </a:r>
          </a:p>
          <a:p>
            <a:r>
              <a:rPr lang="en-US" dirty="0"/>
              <a:t>m</a:t>
            </a:r>
            <a:r>
              <a:rPr lang="en-US" dirty="0" smtClean="0"/>
              <a:t>oney is worth</a:t>
            </a:r>
            <a:endParaRPr lang="ru-RU" dirty="0"/>
          </a:p>
        </p:txBody>
      </p:sp>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888336" cy="290442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52053" y="3783106"/>
            <a:ext cx="4091947" cy="306896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539552" y="4620888"/>
            <a:ext cx="4023281" cy="923330"/>
          </a:xfrm>
          <a:prstGeom prst="rect">
            <a:avLst/>
          </a:prstGeom>
          <a:noFill/>
        </p:spPr>
        <p:txBody>
          <a:bodyPr wrap="none" rtlCol="0">
            <a:spAutoFit/>
          </a:bodyPr>
          <a:lstStyle/>
          <a:p>
            <a:r>
              <a:rPr lang="en-US" dirty="0" smtClean="0"/>
              <a:t>A waste of money – when you use</a:t>
            </a:r>
          </a:p>
          <a:p>
            <a:r>
              <a:rPr lang="en-US" dirty="0"/>
              <a:t>m</a:t>
            </a:r>
            <a:r>
              <a:rPr lang="en-US" dirty="0" smtClean="0"/>
              <a:t>ore of something than you need to,</a:t>
            </a:r>
          </a:p>
          <a:p>
            <a:r>
              <a:rPr lang="en-US" dirty="0"/>
              <a:t>o</a:t>
            </a:r>
            <a:r>
              <a:rPr lang="en-US" dirty="0" smtClean="0"/>
              <a:t>r you do not use it in a sensible way</a:t>
            </a:r>
            <a:endParaRPr lang="en-US" dirty="0"/>
          </a:p>
        </p:txBody>
      </p:sp>
    </p:spTree>
    <p:extLst>
      <p:ext uri="{BB962C8B-B14F-4D97-AF65-F5344CB8AC3E}">
        <p14:creationId xmlns:p14="http://schemas.microsoft.com/office/powerpoint/2010/main" val="20722536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620688"/>
            <a:ext cx="6998314" cy="4339650"/>
          </a:xfrm>
          <a:prstGeom prst="rect">
            <a:avLst/>
          </a:prstGeom>
          <a:noFill/>
        </p:spPr>
        <p:txBody>
          <a:bodyPr wrap="square" rtlCol="0">
            <a:spAutoFit/>
          </a:bodyPr>
          <a:lstStyle/>
          <a:p>
            <a:r>
              <a:rPr lang="en-US" i="1" dirty="0" smtClean="0">
                <a:solidFill>
                  <a:schemeClr val="accent6">
                    <a:lumMod val="50000"/>
                  </a:schemeClr>
                </a:solidFill>
              </a:rPr>
              <a:t>Work with a partner. Ask these questions.</a:t>
            </a:r>
            <a:endParaRPr lang="en-US" dirty="0"/>
          </a:p>
          <a:p>
            <a:endParaRPr lang="en-US" dirty="0" smtClean="0"/>
          </a:p>
          <a:p>
            <a:pPr marL="342900" indent="-342900" algn="just">
              <a:buAutoNum type="arabicPeriod"/>
            </a:pPr>
            <a:r>
              <a:rPr lang="en-US" sz="2000" dirty="0" smtClean="0">
                <a:solidFill>
                  <a:schemeClr val="accent5">
                    <a:lumMod val="50000"/>
                  </a:schemeClr>
                </a:solidFill>
              </a:rPr>
              <a:t>Do you usually carry some change in your pocket?</a:t>
            </a:r>
          </a:p>
          <a:p>
            <a:pPr marL="342900" indent="-342900" algn="just">
              <a:buAutoNum type="arabicPeriod"/>
            </a:pPr>
            <a:r>
              <a:rPr lang="en-US" sz="2000" dirty="0" smtClean="0">
                <a:solidFill>
                  <a:schemeClr val="accent5">
                    <a:lumMod val="50000"/>
                  </a:schemeClr>
                </a:solidFill>
              </a:rPr>
              <a:t>How do your parents usually pay in shops?</a:t>
            </a:r>
          </a:p>
          <a:p>
            <a:pPr marL="342900" indent="-342900" algn="just">
              <a:buAutoNum type="arabicPeriod"/>
            </a:pPr>
            <a:r>
              <a:rPr lang="en-US" sz="2000" dirty="0" smtClean="0">
                <a:solidFill>
                  <a:schemeClr val="accent5">
                    <a:lumMod val="50000"/>
                  </a:schemeClr>
                </a:solidFill>
              </a:rPr>
              <a:t>Do you or your family usually buy things in the sales? What types of things?</a:t>
            </a:r>
          </a:p>
          <a:p>
            <a:pPr algn="just"/>
            <a:r>
              <a:rPr lang="en-US" sz="2000" dirty="0" smtClean="0">
                <a:solidFill>
                  <a:schemeClr val="accent5">
                    <a:lumMod val="50000"/>
                  </a:schemeClr>
                </a:solidFill>
              </a:rPr>
              <a:t>4. Do you usually keep the receipt when you buy something?      Why/Why not?</a:t>
            </a:r>
          </a:p>
          <a:p>
            <a:pPr algn="just"/>
            <a:r>
              <a:rPr lang="en-US" sz="2000" dirty="0" smtClean="0">
                <a:solidFill>
                  <a:schemeClr val="accent5">
                    <a:lumMod val="50000"/>
                  </a:schemeClr>
                </a:solidFill>
              </a:rPr>
              <a:t>5. Have you or your family ever asked for a refund?</a:t>
            </a:r>
          </a:p>
          <a:p>
            <a:pPr algn="just"/>
            <a:r>
              <a:rPr lang="en-US" sz="2000" dirty="0" smtClean="0">
                <a:solidFill>
                  <a:schemeClr val="accent5">
                    <a:lumMod val="50000"/>
                  </a:schemeClr>
                </a:solidFill>
              </a:rPr>
              <a:t>6. Do students get special discounts in your country?</a:t>
            </a:r>
          </a:p>
          <a:p>
            <a:pPr algn="just"/>
            <a:r>
              <a:rPr lang="en-US" sz="2000" dirty="0" smtClean="0">
                <a:solidFill>
                  <a:schemeClr val="accent5">
                    <a:lumMod val="50000"/>
                  </a:schemeClr>
                </a:solidFill>
              </a:rPr>
              <a:t>7. Have you ever wasted your money? When?</a:t>
            </a:r>
          </a:p>
          <a:p>
            <a:pPr algn="just"/>
            <a:r>
              <a:rPr lang="en-US" sz="2000" dirty="0" smtClean="0">
                <a:solidFill>
                  <a:schemeClr val="accent5">
                    <a:lumMod val="50000"/>
                  </a:schemeClr>
                </a:solidFill>
              </a:rPr>
              <a:t>8. What have you bought recently that was good value for money?</a:t>
            </a:r>
          </a:p>
          <a:p>
            <a:pPr marL="342900" indent="-342900" algn="just">
              <a:buAutoNum type="arabicPeriod"/>
            </a:pPr>
            <a:endParaRPr lang="en-US" sz="2000" dirty="0">
              <a:solidFill>
                <a:schemeClr val="accent5">
                  <a:lumMod val="50000"/>
                </a:schemeClr>
              </a:solidFill>
            </a:endParaRP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70412" y="4509119"/>
            <a:ext cx="3054751" cy="2348879"/>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579143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flipH="1">
            <a:off x="1475656" y="361110"/>
            <a:ext cx="6552728" cy="4524315"/>
          </a:xfrm>
          <a:prstGeom prst="rect">
            <a:avLst/>
          </a:prstGeom>
        </p:spPr>
        <p:txBody>
          <a:bodyPr wrap="square">
            <a:spAutoFit/>
          </a:bodyPr>
          <a:lstStyle/>
          <a:p>
            <a:pPr lvl="0" algn="just"/>
            <a:r>
              <a:rPr lang="en-US" sz="2400" dirty="0">
                <a:solidFill>
                  <a:prstClr val="black"/>
                </a:solidFill>
              </a:rPr>
              <a:t>Money is any item or verifiable record that is generally accepted as payment for goods and services and settlement of debts, such as taxes, in a particular country or socio-economic context.</a:t>
            </a:r>
          </a:p>
          <a:p>
            <a:pPr lvl="0" algn="just"/>
            <a:r>
              <a:rPr lang="en-US" sz="2400" dirty="0">
                <a:solidFill>
                  <a:prstClr val="black"/>
                </a:solidFill>
              </a:rPr>
              <a:t>Money itself has no real value; it can be a shell, a metal coin, or a sheet of paper. Its meaning is symbolic; it conveys the importance that people place on it. Money derives its value from its functions: it acts as a medium of exchange, a unit of measurement and a store of </a:t>
            </a:r>
            <a:r>
              <a:rPr lang="en-US" sz="2400" dirty="0" smtClean="0">
                <a:solidFill>
                  <a:prstClr val="black"/>
                </a:solidFill>
              </a:rPr>
              <a:t>wealth.</a:t>
            </a:r>
            <a:endParaRPr lang="ru-RU" sz="2400" dirty="0">
              <a:solidFill>
                <a:prstClr val="black"/>
              </a:solidFill>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646585"/>
            <a:ext cx="3059832" cy="221141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4208" y="4605149"/>
            <a:ext cx="2699792" cy="225285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6" name="Picture 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1475656" cy="206084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7" name="Picture 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971078" y="0"/>
            <a:ext cx="1172922" cy="145789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style>
          <a:lnRef idx="1">
            <a:schemeClr val="accent6"/>
          </a:lnRef>
          <a:fillRef idx="2">
            <a:schemeClr val="accent6"/>
          </a:fillRef>
          <a:effectRef idx="1">
            <a:schemeClr val="accent6"/>
          </a:effectRef>
          <a:fontRef idx="minor">
            <a:schemeClr val="dk1"/>
          </a:fontRef>
        </p:style>
      </p:pic>
    </p:spTree>
    <p:extLst>
      <p:ext uri="{BB962C8B-B14F-4D97-AF65-F5344CB8AC3E}">
        <p14:creationId xmlns:p14="http://schemas.microsoft.com/office/powerpoint/2010/main" val="9998078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6685" y="924947"/>
            <a:ext cx="2143125" cy="214312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Прямоугольник 1"/>
          <p:cNvSpPr/>
          <p:nvPr/>
        </p:nvSpPr>
        <p:spPr>
          <a:xfrm>
            <a:off x="888807" y="3152001"/>
            <a:ext cx="3218879" cy="369332"/>
          </a:xfrm>
          <a:prstGeom prst="rect">
            <a:avLst/>
          </a:prstGeom>
        </p:spPr>
        <p:txBody>
          <a:bodyPr wrap="square">
            <a:spAutoFit/>
          </a:bodyPr>
          <a:lstStyle/>
          <a:p>
            <a:r>
              <a:rPr lang="en-US" b="1" dirty="0" smtClean="0">
                <a:solidFill>
                  <a:srgbClr val="FF0000"/>
                </a:solidFill>
              </a:rPr>
              <a:t>Cashpoint</a:t>
            </a:r>
            <a:r>
              <a:rPr lang="uk-UA" b="1" dirty="0" smtClean="0">
                <a:solidFill>
                  <a:srgbClr val="FF0000"/>
                </a:solidFill>
              </a:rPr>
              <a:t> </a:t>
            </a:r>
            <a:r>
              <a:rPr lang="en-US" b="1" dirty="0" smtClean="0"/>
              <a:t>-</a:t>
            </a:r>
            <a:r>
              <a:rPr lang="uk-UA" b="1" dirty="0" smtClean="0"/>
              <a:t> банкомат</a:t>
            </a:r>
            <a:endParaRPr lang="ru-RU" b="1" dirty="0"/>
          </a:p>
        </p:txBody>
      </p:sp>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72490" y="1008876"/>
            <a:ext cx="2808312" cy="2059196"/>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Прямоугольник 2"/>
          <p:cNvSpPr/>
          <p:nvPr/>
        </p:nvSpPr>
        <p:spPr>
          <a:xfrm>
            <a:off x="5546577" y="3152001"/>
            <a:ext cx="2253729" cy="369332"/>
          </a:xfrm>
          <a:prstGeom prst="rect">
            <a:avLst/>
          </a:prstGeom>
        </p:spPr>
        <p:txBody>
          <a:bodyPr wrap="square">
            <a:spAutoFit/>
          </a:bodyPr>
          <a:lstStyle/>
          <a:p>
            <a:r>
              <a:rPr lang="en-US" b="1" dirty="0" smtClean="0">
                <a:solidFill>
                  <a:srgbClr val="FF0000"/>
                </a:solidFill>
              </a:rPr>
              <a:t>Fees</a:t>
            </a:r>
            <a:r>
              <a:rPr lang="uk-UA" b="1" dirty="0" smtClean="0">
                <a:solidFill>
                  <a:srgbClr val="FF0000"/>
                </a:solidFill>
              </a:rPr>
              <a:t> </a:t>
            </a:r>
            <a:r>
              <a:rPr lang="en-US" b="1" dirty="0" smtClean="0"/>
              <a:t>-</a:t>
            </a:r>
            <a:r>
              <a:rPr lang="uk-UA" b="1" dirty="0" smtClean="0"/>
              <a:t> платежі</a:t>
            </a:r>
            <a:endParaRPr lang="ru-RU" b="1" dirty="0"/>
          </a:p>
        </p:txBody>
      </p:sp>
      <p:pic>
        <p:nvPicPr>
          <p:cNvPr id="614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31640" y="4077072"/>
            <a:ext cx="2190750" cy="1714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Прямоугольник 5"/>
          <p:cNvSpPr/>
          <p:nvPr/>
        </p:nvSpPr>
        <p:spPr>
          <a:xfrm>
            <a:off x="323528" y="6007573"/>
            <a:ext cx="3722892" cy="646331"/>
          </a:xfrm>
          <a:prstGeom prst="rect">
            <a:avLst/>
          </a:prstGeom>
        </p:spPr>
        <p:txBody>
          <a:bodyPr wrap="square">
            <a:spAutoFit/>
          </a:bodyPr>
          <a:lstStyle/>
          <a:p>
            <a:r>
              <a:rPr lang="en-US" b="1" dirty="0" smtClean="0"/>
              <a:t> </a:t>
            </a:r>
            <a:r>
              <a:rPr lang="en-US" b="1" dirty="0" smtClean="0">
                <a:solidFill>
                  <a:srgbClr val="FF0000"/>
                </a:solidFill>
              </a:rPr>
              <a:t> </a:t>
            </a:r>
            <a:r>
              <a:rPr lang="en-US" b="1" dirty="0" smtClean="0">
                <a:solidFill>
                  <a:srgbClr val="FF0000"/>
                </a:solidFill>
              </a:rPr>
              <a:t>current account </a:t>
            </a:r>
            <a:r>
              <a:rPr lang="en-US" b="1" dirty="0" smtClean="0"/>
              <a:t>- </a:t>
            </a:r>
            <a:r>
              <a:rPr lang="uk-UA" b="1" dirty="0" smtClean="0"/>
              <a:t>поточний </a:t>
            </a:r>
            <a:r>
              <a:rPr lang="uk-UA" b="1" dirty="0" smtClean="0"/>
              <a:t>рахунок</a:t>
            </a:r>
            <a:endParaRPr lang="ru-RU" b="1" dirty="0"/>
          </a:p>
        </p:txBody>
      </p:sp>
      <p:pic>
        <p:nvPicPr>
          <p:cNvPr id="6150"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45251" y="4077072"/>
            <a:ext cx="3456384" cy="1714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Прямоугольник 6"/>
          <p:cNvSpPr/>
          <p:nvPr/>
        </p:nvSpPr>
        <p:spPr>
          <a:xfrm>
            <a:off x="4572000" y="5961406"/>
            <a:ext cx="4009292" cy="369332"/>
          </a:xfrm>
          <a:prstGeom prst="rect">
            <a:avLst/>
          </a:prstGeom>
        </p:spPr>
        <p:txBody>
          <a:bodyPr wrap="square">
            <a:spAutoFit/>
          </a:bodyPr>
          <a:lstStyle/>
          <a:p>
            <a:r>
              <a:rPr lang="en-US" b="1" dirty="0" smtClean="0"/>
              <a:t> </a:t>
            </a:r>
            <a:r>
              <a:rPr lang="en-US" b="1" dirty="0" smtClean="0">
                <a:solidFill>
                  <a:srgbClr val="FF0000"/>
                </a:solidFill>
              </a:rPr>
              <a:t>Get </a:t>
            </a:r>
            <a:r>
              <a:rPr lang="en-US" b="1" dirty="0" smtClean="0">
                <a:solidFill>
                  <a:srgbClr val="FF0000"/>
                </a:solidFill>
              </a:rPr>
              <a:t>into </a:t>
            </a:r>
            <a:r>
              <a:rPr lang="en-US" b="1" dirty="0" smtClean="0">
                <a:solidFill>
                  <a:srgbClr val="FF0000"/>
                </a:solidFill>
              </a:rPr>
              <a:t>debt </a:t>
            </a:r>
            <a:r>
              <a:rPr lang="uk-UA" b="1" dirty="0" smtClean="0"/>
              <a:t>-</a:t>
            </a:r>
            <a:r>
              <a:rPr lang="en-US" b="1" dirty="0" smtClean="0"/>
              <a:t> </a:t>
            </a:r>
            <a:r>
              <a:rPr lang="uk-UA" b="1" dirty="0" smtClean="0"/>
              <a:t>потрапити </a:t>
            </a:r>
            <a:r>
              <a:rPr lang="uk-UA" b="1" dirty="0" smtClean="0"/>
              <a:t>в борг</a:t>
            </a:r>
            <a:endParaRPr lang="ru-RU" b="1" dirty="0"/>
          </a:p>
        </p:txBody>
      </p:sp>
      <p:sp>
        <p:nvSpPr>
          <p:cNvPr id="4" name="TextBox 3"/>
          <p:cNvSpPr txBox="1"/>
          <p:nvPr/>
        </p:nvSpPr>
        <p:spPr>
          <a:xfrm>
            <a:off x="2498247" y="334528"/>
            <a:ext cx="3985386" cy="584775"/>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sz="3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Money and banking</a:t>
            </a:r>
            <a:endParaRPr lang="en-US" sz="3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31022053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5576" y="405999"/>
            <a:ext cx="2664296" cy="1942881"/>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Прямоугольник 1"/>
          <p:cNvSpPr/>
          <p:nvPr/>
        </p:nvSpPr>
        <p:spPr>
          <a:xfrm>
            <a:off x="179511" y="2652192"/>
            <a:ext cx="4032449" cy="646331"/>
          </a:xfrm>
          <a:prstGeom prst="rect">
            <a:avLst/>
          </a:prstGeom>
        </p:spPr>
        <p:txBody>
          <a:bodyPr wrap="square">
            <a:spAutoFit/>
          </a:bodyPr>
          <a:lstStyle/>
          <a:p>
            <a:r>
              <a:rPr lang="en-US" b="1" dirty="0" smtClean="0">
                <a:solidFill>
                  <a:srgbClr val="FF0000"/>
                </a:solidFill>
              </a:rPr>
              <a:t>Give somebody a </a:t>
            </a:r>
            <a:r>
              <a:rPr lang="en-US" b="1" dirty="0" smtClean="0">
                <a:solidFill>
                  <a:srgbClr val="FF0000"/>
                </a:solidFill>
              </a:rPr>
              <a:t>loan </a:t>
            </a:r>
            <a:r>
              <a:rPr lang="en-US" b="1" dirty="0" smtClean="0"/>
              <a:t>- </a:t>
            </a:r>
            <a:r>
              <a:rPr lang="uk-UA" b="1" dirty="0" smtClean="0"/>
              <a:t>дати </a:t>
            </a:r>
            <a:r>
              <a:rPr lang="uk-UA" b="1" dirty="0" smtClean="0"/>
              <a:t>комусь позику</a:t>
            </a:r>
            <a:endParaRPr lang="ru-RU" b="1" dirty="0"/>
          </a:p>
        </p:txBody>
      </p:sp>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9846" y="405998"/>
            <a:ext cx="2518693" cy="2400367"/>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Прямоугольник 2"/>
          <p:cNvSpPr/>
          <p:nvPr/>
        </p:nvSpPr>
        <p:spPr>
          <a:xfrm>
            <a:off x="4843193" y="2975358"/>
            <a:ext cx="3851997" cy="646331"/>
          </a:xfrm>
          <a:prstGeom prst="rect">
            <a:avLst/>
          </a:prstGeom>
        </p:spPr>
        <p:txBody>
          <a:bodyPr wrap="square">
            <a:spAutoFit/>
          </a:bodyPr>
          <a:lstStyle/>
          <a:p>
            <a:r>
              <a:rPr lang="en-US" b="1" dirty="0" smtClean="0">
                <a:solidFill>
                  <a:srgbClr val="FF0000"/>
                </a:solidFill>
              </a:rPr>
              <a:t>Overdraft</a:t>
            </a:r>
            <a:r>
              <a:rPr lang="en-US" b="1" dirty="0" smtClean="0"/>
              <a:t> - </a:t>
            </a:r>
            <a:r>
              <a:rPr lang="uk-UA" b="1" dirty="0" smtClean="0"/>
              <a:t>перевищення </a:t>
            </a:r>
            <a:endParaRPr lang="en-US" b="1" dirty="0" smtClean="0"/>
          </a:p>
          <a:p>
            <a:r>
              <a:rPr lang="uk-UA" b="1" dirty="0" smtClean="0"/>
              <a:t>кредиту </a:t>
            </a:r>
            <a:endParaRPr lang="ru-RU" b="1" dirty="0"/>
          </a:p>
        </p:txBody>
      </p:sp>
      <p:pic>
        <p:nvPicPr>
          <p:cNvPr id="717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67599" y="3890053"/>
            <a:ext cx="2475359" cy="214285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Прямоугольник 3"/>
          <p:cNvSpPr/>
          <p:nvPr/>
        </p:nvSpPr>
        <p:spPr>
          <a:xfrm>
            <a:off x="5089449" y="6002886"/>
            <a:ext cx="3600400" cy="646331"/>
          </a:xfrm>
          <a:prstGeom prst="rect">
            <a:avLst/>
          </a:prstGeom>
        </p:spPr>
        <p:txBody>
          <a:bodyPr wrap="square">
            <a:spAutoFit/>
          </a:bodyPr>
          <a:lstStyle/>
          <a:p>
            <a:r>
              <a:rPr lang="en-US" b="1" dirty="0" smtClean="0">
                <a:solidFill>
                  <a:srgbClr val="FF0000"/>
                </a:solidFill>
              </a:rPr>
              <a:t>Savings </a:t>
            </a:r>
            <a:r>
              <a:rPr lang="en-US" b="1" dirty="0" smtClean="0">
                <a:solidFill>
                  <a:srgbClr val="FF0000"/>
                </a:solidFill>
              </a:rPr>
              <a:t>account</a:t>
            </a:r>
            <a:r>
              <a:rPr lang="en-US" b="1" dirty="0" smtClean="0"/>
              <a:t> -</a:t>
            </a:r>
            <a:r>
              <a:rPr lang="uk-UA" b="1" dirty="0" smtClean="0"/>
              <a:t>накопичувальний рахунок</a:t>
            </a:r>
            <a:endParaRPr lang="ru-RU" b="1" dirty="0"/>
          </a:p>
        </p:txBody>
      </p:sp>
      <p:pic>
        <p:nvPicPr>
          <p:cNvPr id="717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9592" y="4084458"/>
            <a:ext cx="3024336" cy="1939326"/>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Прямоугольник 4"/>
          <p:cNvSpPr/>
          <p:nvPr/>
        </p:nvSpPr>
        <p:spPr>
          <a:xfrm>
            <a:off x="755576" y="6244625"/>
            <a:ext cx="4087617" cy="369332"/>
          </a:xfrm>
          <a:prstGeom prst="rect">
            <a:avLst/>
          </a:prstGeom>
        </p:spPr>
        <p:txBody>
          <a:bodyPr wrap="square">
            <a:spAutoFit/>
          </a:bodyPr>
          <a:lstStyle/>
          <a:p>
            <a:r>
              <a:rPr lang="en-US" b="1" dirty="0" smtClean="0">
                <a:solidFill>
                  <a:srgbClr val="FF0000"/>
                </a:solidFill>
              </a:rPr>
              <a:t>Withdraw money </a:t>
            </a:r>
            <a:r>
              <a:rPr lang="en-US" b="1" dirty="0" smtClean="0"/>
              <a:t>- </a:t>
            </a:r>
            <a:r>
              <a:rPr lang="uk-UA" b="1" dirty="0" smtClean="0"/>
              <a:t>зняти </a:t>
            </a:r>
            <a:r>
              <a:rPr lang="uk-UA" b="1" dirty="0" smtClean="0"/>
              <a:t>гроші</a:t>
            </a:r>
            <a:endParaRPr lang="ru-RU" b="1" dirty="0"/>
          </a:p>
        </p:txBody>
      </p:sp>
    </p:spTree>
    <p:extLst>
      <p:ext uri="{BB962C8B-B14F-4D97-AF65-F5344CB8AC3E}">
        <p14:creationId xmlns:p14="http://schemas.microsoft.com/office/powerpoint/2010/main" val="34519576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15616" y="332656"/>
            <a:ext cx="7272808" cy="5262979"/>
          </a:xfrm>
          <a:prstGeom prst="rect">
            <a:avLst/>
          </a:prstGeom>
          <a:noFill/>
        </p:spPr>
        <p:txBody>
          <a:bodyPr wrap="square" rtlCol="0">
            <a:spAutoFit/>
          </a:bodyPr>
          <a:lstStyle/>
          <a:p>
            <a:r>
              <a:rPr lang="en-US" sz="2000" i="1" dirty="0" smtClean="0">
                <a:solidFill>
                  <a:srgbClr val="7030A0"/>
                </a:solidFill>
              </a:rPr>
              <a:t>Read the definitions and try to guess the words or phrases</a:t>
            </a:r>
          </a:p>
          <a:p>
            <a:endParaRPr lang="en-US" dirty="0"/>
          </a:p>
          <a:p>
            <a:pPr marL="342900" indent="-342900">
              <a:buAutoNum type="arabicPeriod"/>
            </a:pPr>
            <a:r>
              <a:rPr lang="en-US" sz="2000" dirty="0" smtClean="0">
                <a:solidFill>
                  <a:schemeClr val="accent2">
                    <a:lumMod val="50000"/>
                  </a:schemeClr>
                </a:solidFill>
              </a:rPr>
              <a:t>An agreement with you bank that allows you to spend money when there is no money in your account.</a:t>
            </a:r>
          </a:p>
          <a:p>
            <a:pPr marL="342900" indent="-342900">
              <a:buAutoNum type="arabicPeriod"/>
            </a:pPr>
            <a:r>
              <a:rPr lang="en-US" sz="2000" dirty="0" smtClean="0">
                <a:solidFill>
                  <a:schemeClr val="accent2">
                    <a:lumMod val="50000"/>
                  </a:schemeClr>
                </a:solidFill>
              </a:rPr>
              <a:t>A bank account that you use to keep and save money.</a:t>
            </a:r>
          </a:p>
          <a:p>
            <a:pPr marL="342900" indent="-342900">
              <a:buAutoNum type="arabicPeriod"/>
            </a:pPr>
            <a:r>
              <a:rPr lang="en-US" sz="2000" dirty="0" smtClean="0">
                <a:solidFill>
                  <a:schemeClr val="accent2">
                    <a:lumMod val="50000"/>
                  </a:schemeClr>
                </a:solidFill>
              </a:rPr>
              <a:t>Give money to somebody for a period of time, after which they give it back.</a:t>
            </a:r>
          </a:p>
          <a:p>
            <a:pPr marL="342900" indent="-342900">
              <a:buAutoNum type="arabicPeriod"/>
            </a:pPr>
            <a:r>
              <a:rPr lang="en-US" sz="2000" dirty="0" smtClean="0">
                <a:solidFill>
                  <a:schemeClr val="accent2">
                    <a:lumMod val="50000"/>
                  </a:schemeClr>
                </a:solidFill>
              </a:rPr>
              <a:t>Amount of money you have to pay a bank for the services that they give you.</a:t>
            </a:r>
          </a:p>
          <a:p>
            <a:pPr marL="342900" indent="-342900">
              <a:buAutoNum type="arabicPeriod"/>
            </a:pPr>
            <a:r>
              <a:rPr lang="en-US" sz="2000" dirty="0" smtClean="0">
                <a:solidFill>
                  <a:schemeClr val="accent2">
                    <a:lumMod val="50000"/>
                  </a:schemeClr>
                </a:solidFill>
              </a:rPr>
              <a:t>A bank account that you can take money out of when you want.</a:t>
            </a:r>
          </a:p>
          <a:p>
            <a:pPr marL="342900" indent="-342900">
              <a:buAutoNum type="arabicPeriod"/>
            </a:pPr>
            <a:r>
              <a:rPr lang="en-US" sz="2000" dirty="0" smtClean="0">
                <a:solidFill>
                  <a:schemeClr val="accent2">
                    <a:lumMod val="50000"/>
                  </a:schemeClr>
                </a:solidFill>
              </a:rPr>
              <a:t>Take money from a bank account.</a:t>
            </a:r>
          </a:p>
          <a:p>
            <a:pPr marL="342900" indent="-342900">
              <a:buAutoNum type="arabicPeriod"/>
            </a:pPr>
            <a:r>
              <a:rPr lang="en-US" sz="2000" dirty="0" smtClean="0">
                <a:solidFill>
                  <a:schemeClr val="accent2">
                    <a:lumMod val="50000"/>
                  </a:schemeClr>
                </a:solidFill>
              </a:rPr>
              <a:t>A written statement saying how much money you owe for goods or services you have received.</a:t>
            </a:r>
          </a:p>
          <a:p>
            <a:pPr marL="342900" indent="-342900">
              <a:buAutoNum type="arabicPeriod"/>
            </a:pPr>
            <a:r>
              <a:rPr lang="en-US" sz="2000" dirty="0" smtClean="0">
                <a:solidFill>
                  <a:schemeClr val="accent2">
                    <a:lumMod val="50000"/>
                  </a:schemeClr>
                </a:solidFill>
              </a:rPr>
              <a:t>Machine that gives you money when you put a bank card in it.</a:t>
            </a:r>
          </a:p>
          <a:p>
            <a:pPr marL="342900" indent="-342900">
              <a:buAutoNum type="arabicPeriod"/>
            </a:pPr>
            <a:r>
              <a:rPr lang="en-US" sz="2000" dirty="0" smtClean="0">
                <a:solidFill>
                  <a:schemeClr val="accent2">
                    <a:lumMod val="50000"/>
                  </a:schemeClr>
                </a:solidFill>
              </a:rPr>
              <a:t>Start to owe money.</a:t>
            </a:r>
            <a:endParaRPr lang="en-US" sz="2000" dirty="0">
              <a:solidFill>
                <a:schemeClr val="accent2">
                  <a:lumMod val="50000"/>
                </a:schemeClr>
              </a:solidFill>
            </a:endParaRPr>
          </a:p>
        </p:txBody>
      </p:sp>
      <p:sp>
        <p:nvSpPr>
          <p:cNvPr id="3" name="TextBox 2"/>
          <p:cNvSpPr txBox="1"/>
          <p:nvPr/>
        </p:nvSpPr>
        <p:spPr>
          <a:xfrm>
            <a:off x="647564" y="5877272"/>
            <a:ext cx="8208912" cy="584775"/>
          </a:xfrm>
          <a:prstGeom prst="rect">
            <a:avLst/>
          </a:prstGeom>
          <a:noFill/>
        </p:spPr>
        <p:txBody>
          <a:bodyPr wrap="square" rtlCol="0">
            <a:spAutoFit/>
          </a:bodyPr>
          <a:lstStyle/>
          <a:p>
            <a:pPr algn="just"/>
            <a:r>
              <a:rPr lang="en-US" sz="1600" dirty="0" smtClean="0">
                <a:solidFill>
                  <a:srgbClr val="92D050"/>
                </a:solidFill>
              </a:rPr>
              <a:t>Answers: 1. overdraft, 2. savings account, 3. give somebody a loan, 4. fees, 5. current account,  6. withdraw money, 7. bill, 8. cashpoint, 9. get into debt. </a:t>
            </a:r>
            <a:endParaRPr lang="en-US" sz="1600" dirty="0">
              <a:solidFill>
                <a:srgbClr val="92D050"/>
              </a:solidFill>
            </a:endParaRPr>
          </a:p>
        </p:txBody>
      </p:sp>
    </p:spTree>
    <p:extLst>
      <p:ext uri="{BB962C8B-B14F-4D97-AF65-F5344CB8AC3E}">
        <p14:creationId xmlns:p14="http://schemas.microsoft.com/office/powerpoint/2010/main" val="17977905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09636" y="578841"/>
            <a:ext cx="4573016" cy="1477328"/>
          </a:xfrm>
          <a:prstGeom prst="rect">
            <a:avLst/>
          </a:prstGeom>
        </p:spPr>
        <p:txBody>
          <a:bodyPr wrap="square">
            <a:spAutoFit/>
          </a:bodyPr>
          <a:lstStyle/>
          <a:p>
            <a:pPr algn="just"/>
            <a:r>
              <a:rPr lang="en-US" dirty="0"/>
              <a:t>History says that money appeared in ancient times in the 7th century </a:t>
            </a:r>
            <a:r>
              <a:rPr lang="en-US" dirty="0" smtClean="0"/>
              <a:t>BC </a:t>
            </a:r>
            <a:r>
              <a:rPr lang="en-US" dirty="0"/>
              <a:t>and were independently invented by the Chinese and the inhabitants of Asia Minor - the </a:t>
            </a:r>
            <a:r>
              <a:rPr lang="en-US" dirty="0" err="1"/>
              <a:t>Lydians</a:t>
            </a:r>
            <a:endParaRPr lang="ru-RU" dirty="0"/>
          </a:p>
        </p:txBody>
      </p:sp>
      <p:sp>
        <p:nvSpPr>
          <p:cNvPr id="3" name="Прямоугольник 2"/>
          <p:cNvSpPr/>
          <p:nvPr/>
        </p:nvSpPr>
        <p:spPr>
          <a:xfrm>
            <a:off x="3557174" y="2896437"/>
            <a:ext cx="5364088" cy="3693319"/>
          </a:xfrm>
          <a:prstGeom prst="rect">
            <a:avLst/>
          </a:prstGeom>
        </p:spPr>
        <p:txBody>
          <a:bodyPr wrap="square">
            <a:spAutoFit/>
          </a:bodyPr>
          <a:lstStyle/>
          <a:p>
            <a:pPr algn="just"/>
            <a:r>
              <a:rPr lang="en-US" dirty="0"/>
              <a:t>It is unlikely that today anyone has not heard about cash or electronic money. And in the recent past, our ancestors would have taken such a thing for fantasy. Money was invented by people. People change - money changes. But no matter how their appearance changed, they always retained their most important functions: measures of value, means of circulation, accumulation, payment. If money disappears in the form in which it exists now, then its equivalent will certainly appear. History confirms this fact. But this will happen when society reaches a higher level of socio-economic and cultural development.</a:t>
            </a:r>
            <a:endParaRPr lang="ru-RU"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47169" y="0"/>
            <a:ext cx="4192244" cy="2525325"/>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303488"/>
            <a:ext cx="3439355" cy="2583196"/>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962114"/>
            <a:ext cx="2202582" cy="1895886"/>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283291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195736" y="2420888"/>
            <a:ext cx="4139596" cy="1631216"/>
          </a:xfrm>
          <a:prstGeom prst="rect">
            <a:avLst/>
          </a:prstGeom>
        </p:spPr>
        <p:txBody>
          <a:bodyPr wrap="square">
            <a:spAutoFit/>
          </a:bodyPr>
          <a:lstStyle/>
          <a:p>
            <a:pPr algn="just"/>
            <a:r>
              <a:rPr lang="en-US" sz="2000" dirty="0">
                <a:solidFill>
                  <a:schemeClr val="accent6">
                    <a:lumMod val="50000"/>
                  </a:schemeClr>
                </a:solidFill>
              </a:rPr>
              <a:t>In conclusion, I want to say that even if money disappears, there will certainly not be less kind, sympathetic people. The world will not </a:t>
            </a:r>
            <a:r>
              <a:rPr lang="en-US" sz="2000" dirty="0" smtClean="0">
                <a:solidFill>
                  <a:schemeClr val="accent6">
                    <a:lumMod val="50000"/>
                  </a:schemeClr>
                </a:solidFill>
              </a:rPr>
              <a:t>die</a:t>
            </a:r>
            <a:r>
              <a:rPr lang="uk-UA" sz="2000" dirty="0" smtClean="0">
                <a:solidFill>
                  <a:schemeClr val="accent6">
                    <a:lumMod val="50000"/>
                  </a:schemeClr>
                </a:solidFill>
              </a:rPr>
              <a:t>!!!</a:t>
            </a:r>
            <a:endParaRPr lang="ru-RU" sz="2000" dirty="0">
              <a:solidFill>
                <a:schemeClr val="accent6">
                  <a:lumMod val="50000"/>
                </a:schemeClr>
              </a:solidFill>
            </a:endParaRP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4522449"/>
            <a:ext cx="4464496" cy="233555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87466" y="13855"/>
            <a:ext cx="2857500" cy="16002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3855"/>
            <a:ext cx="3635896" cy="20170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1"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23720" y="1937926"/>
            <a:ext cx="2520280" cy="211417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3"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808" y="2708207"/>
            <a:ext cx="1944216" cy="20169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3752617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сполнительная">
  <a:themeElements>
    <a:clrScheme name="Исполнительная">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Исполнительная">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Исполнитель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Executive</Template>
  <TotalTime>266</TotalTime>
  <Words>771</Words>
  <Application>Microsoft Office PowerPoint</Application>
  <PresentationFormat>Экран (4:3)</PresentationFormat>
  <Paragraphs>62</Paragraphs>
  <Slides>11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Исполнительная</vt:lpstr>
      <vt:lpstr>Money matters</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dc:title>
  <dc:creator>Admin</dc:creator>
  <cp:lastModifiedBy>User</cp:lastModifiedBy>
  <cp:revision>40</cp:revision>
  <dcterms:created xsi:type="dcterms:W3CDTF">2021-05-20T16:46:59Z</dcterms:created>
  <dcterms:modified xsi:type="dcterms:W3CDTF">2021-08-07T17:37:03Z</dcterms:modified>
</cp:coreProperties>
</file>