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ня" initials="Т" lastIdx="1" clrIdx="0">
    <p:extLst>
      <p:ext uri="{19B8F6BF-5375-455C-9EA6-DF929625EA0E}">
        <p15:presenceInfo xmlns:p15="http://schemas.microsoft.com/office/powerpoint/2012/main" userId="Таня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6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1-14T17:26:46.128" idx="1">
    <p:pos x="3451" y="2008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Індійські музичні інструменти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/>
              <a:t>Самобутність індійської музики</a:t>
            </a:r>
            <a:endParaRPr lang="ru-RU" b="1" dirty="0"/>
          </a:p>
        </p:txBody>
      </p:sp>
      <p:pic>
        <p:nvPicPr>
          <p:cNvPr id="8" name="indijskie-pesni-dzhimmi-poj_(Cool.DJ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73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24303" y="-2446767"/>
            <a:ext cx="6335156" cy="11738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158" y="1007928"/>
            <a:ext cx="5009893" cy="46647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67767" y="431822"/>
            <a:ext cx="5923004" cy="58169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i="1" dirty="0" err="1">
                <a:solidFill>
                  <a:srgbClr val="FF0000"/>
                </a:solidFill>
              </a:rPr>
              <a:t>Таблу</a:t>
            </a:r>
            <a:r>
              <a:rPr lang="ru-RU" sz="1600" b="1" dirty="0"/>
              <a:t> -</a:t>
            </a:r>
            <a:r>
              <a:rPr lang="ru-RU" sz="1600" dirty="0" err="1"/>
              <a:t>парний</a:t>
            </a:r>
            <a:r>
              <a:rPr lang="ru-RU" sz="1600" dirty="0"/>
              <a:t> барабан невеликого </a:t>
            </a:r>
            <a:r>
              <a:rPr lang="ru-RU" sz="1600" dirty="0" err="1"/>
              <a:t>розміру</a:t>
            </a:r>
            <a:r>
              <a:rPr lang="ru-RU" sz="1600" dirty="0"/>
              <a:t> </a:t>
            </a:r>
            <a:r>
              <a:rPr lang="uk-UA" sz="1600" dirty="0"/>
              <a:t>с</a:t>
            </a:r>
            <a:r>
              <a:rPr lang="ru-RU" sz="1600" dirty="0" err="1"/>
              <a:t>кладається</a:t>
            </a:r>
            <a:r>
              <a:rPr lang="ru-RU" sz="1600" dirty="0"/>
              <a:t> з</a:t>
            </a:r>
          </a:p>
          <a:p>
            <a:pPr algn="ctr"/>
            <a:r>
              <a:rPr lang="ru-RU" sz="1600" dirty="0" err="1"/>
              <a:t>двох</a:t>
            </a:r>
            <a:r>
              <a:rPr lang="ru-RU" sz="1600" dirty="0"/>
              <a:t> </a:t>
            </a:r>
            <a:r>
              <a:rPr lang="ru-RU" sz="1600" dirty="0" err="1"/>
              <a:t>барабанів</a:t>
            </a:r>
            <a:r>
              <a:rPr lang="ru-RU" sz="1600" dirty="0"/>
              <a:t>. </a:t>
            </a:r>
            <a:r>
              <a:rPr lang="ru-RU" sz="1600" dirty="0" err="1"/>
              <a:t>Більший</a:t>
            </a:r>
            <a:r>
              <a:rPr lang="ru-RU" sz="1600" dirty="0"/>
              <a:t> з них </a:t>
            </a:r>
            <a:r>
              <a:rPr lang="ru-RU" sz="1600" dirty="0" err="1"/>
              <a:t>має</a:t>
            </a:r>
            <a:r>
              <a:rPr lang="ru-RU" sz="1600" dirty="0"/>
              <a:t> </a:t>
            </a:r>
            <a:r>
              <a:rPr lang="ru-RU" sz="1600" dirty="0" err="1"/>
              <a:t>назва</a:t>
            </a:r>
            <a:r>
              <a:rPr lang="ru-RU" sz="1600" dirty="0"/>
              <a:t> "</a:t>
            </a:r>
            <a:r>
              <a:rPr lang="ru-RU" sz="1600" dirty="0" err="1"/>
              <a:t>табла</a:t>
            </a:r>
            <a:r>
              <a:rPr lang="ru-RU" sz="1600" dirty="0"/>
              <a:t>", </a:t>
            </a:r>
            <a:r>
              <a:rPr lang="ru-RU" sz="1600" dirty="0" err="1"/>
              <a:t>або</a:t>
            </a:r>
            <a:r>
              <a:rPr lang="ru-RU" sz="1600" dirty="0"/>
              <a:t> "</a:t>
            </a:r>
            <a:r>
              <a:rPr lang="ru-RU" sz="1600" dirty="0" err="1"/>
              <a:t>дайя</a:t>
            </a:r>
            <a:r>
              <a:rPr lang="ru-RU" sz="1600" dirty="0"/>
              <a:t>", </a:t>
            </a:r>
            <a:r>
              <a:rPr lang="ru-RU" sz="1600" dirty="0" err="1"/>
              <a:t>або</a:t>
            </a:r>
            <a:r>
              <a:rPr lang="ru-RU" sz="1600" dirty="0"/>
              <a:t> "</a:t>
            </a:r>
            <a:r>
              <a:rPr lang="ru-RU" sz="1600" dirty="0" err="1"/>
              <a:t>дайян</a:t>
            </a:r>
            <a:r>
              <a:rPr lang="ru-RU" sz="1600" dirty="0"/>
              <a:t>", </a:t>
            </a:r>
            <a:r>
              <a:rPr lang="ru-RU" sz="1600" dirty="0" err="1"/>
              <a:t>або</a:t>
            </a:r>
            <a:r>
              <a:rPr lang="ru-RU" sz="1600" dirty="0"/>
              <a:t> "</a:t>
            </a:r>
            <a:r>
              <a:rPr lang="ru-RU" sz="1600" dirty="0" err="1"/>
              <a:t>дахин</a:t>
            </a:r>
            <a:r>
              <a:rPr lang="ru-RU" sz="1600" dirty="0"/>
              <a:t>". </a:t>
            </a:r>
            <a:r>
              <a:rPr lang="ru-RU" sz="1600" dirty="0" err="1"/>
              <a:t>Він</a:t>
            </a:r>
            <a:r>
              <a:rPr lang="ru-RU" sz="1600" dirty="0"/>
              <a:t> </a:t>
            </a:r>
            <a:r>
              <a:rPr lang="ru-RU" sz="1600" dirty="0" err="1"/>
              <a:t>завжди</a:t>
            </a:r>
            <a:r>
              <a:rPr lang="ru-RU" sz="1600" dirty="0"/>
              <a:t> </a:t>
            </a:r>
            <a:r>
              <a:rPr lang="ru-RU" sz="1600" dirty="0" err="1"/>
              <a:t>розташовується</a:t>
            </a:r>
            <a:r>
              <a:rPr lang="ru-RU" sz="1600" dirty="0"/>
              <a:t> </a:t>
            </a:r>
            <a:r>
              <a:rPr lang="ru-RU" sz="1600" dirty="0" err="1"/>
              <a:t>праворуч</a:t>
            </a:r>
            <a:r>
              <a:rPr lang="ru-RU" sz="1600" dirty="0"/>
              <a:t> і </a:t>
            </a:r>
          </a:p>
          <a:p>
            <a:pPr algn="ctr"/>
            <a:r>
              <a:rPr lang="ru-RU" sz="1600" dirty="0" err="1"/>
              <a:t>його</a:t>
            </a:r>
            <a:r>
              <a:rPr lang="ru-RU" sz="1600" dirty="0"/>
              <a:t> </a:t>
            </a:r>
            <a:r>
              <a:rPr lang="ru-RU" sz="1600" dirty="0" err="1"/>
              <a:t>висота</a:t>
            </a:r>
            <a:r>
              <a:rPr lang="ru-RU" sz="1600" dirty="0"/>
              <a:t>, як правило, </a:t>
            </a:r>
            <a:r>
              <a:rPr lang="ru-RU" sz="1600" dirty="0" err="1"/>
              <a:t>досягає</a:t>
            </a:r>
            <a:r>
              <a:rPr lang="ru-RU" sz="1600" dirty="0"/>
              <a:t> 30-36 см; формою схожий з бочонком з </a:t>
            </a:r>
            <a:r>
              <a:rPr lang="ru-RU" sz="1600" dirty="0" err="1"/>
              <a:t>верхнім</a:t>
            </a:r>
            <a:r>
              <a:rPr lang="ru-RU" sz="1600" dirty="0"/>
              <a:t> </a:t>
            </a:r>
            <a:r>
              <a:rPr lang="ru-RU" sz="1600" dirty="0" err="1"/>
              <a:t>зрізом</a:t>
            </a:r>
            <a:r>
              <a:rPr lang="ru-RU" sz="1600" dirty="0"/>
              <a:t> </a:t>
            </a:r>
            <a:r>
              <a:rPr lang="ru-RU" sz="1600" dirty="0" err="1"/>
              <a:t>діаметром</a:t>
            </a:r>
            <a:r>
              <a:rPr lang="ru-RU" sz="1600" dirty="0"/>
              <a:t> </a:t>
            </a:r>
            <a:r>
              <a:rPr lang="ru-RU" sz="1600" dirty="0" err="1"/>
              <a:t>близько</a:t>
            </a:r>
            <a:r>
              <a:rPr lang="ru-RU" sz="1600" dirty="0"/>
              <a:t> 15 см; </a:t>
            </a:r>
            <a:r>
              <a:rPr lang="ru-RU" sz="1600" dirty="0" err="1"/>
              <a:t>порожнистий</a:t>
            </a:r>
            <a:r>
              <a:rPr lang="ru-RU" sz="1600" dirty="0"/>
              <a:t> корпус </a:t>
            </a:r>
            <a:r>
              <a:rPr lang="ru-RU" sz="1600" dirty="0" err="1"/>
              <a:t>формується</a:t>
            </a:r>
            <a:r>
              <a:rPr lang="ru-RU" sz="1600" dirty="0"/>
              <a:t> з </a:t>
            </a:r>
            <a:r>
              <a:rPr lang="ru-RU" sz="1600" dirty="0" err="1"/>
              <a:t>видовбаної</a:t>
            </a:r>
            <a:r>
              <a:rPr lang="ru-RU" sz="1600" dirty="0"/>
              <a:t> </a:t>
            </a:r>
            <a:r>
              <a:rPr lang="ru-RU" sz="1600" dirty="0" err="1"/>
              <a:t>дерев'яної</a:t>
            </a:r>
            <a:r>
              <a:rPr lang="ru-RU" sz="1600" dirty="0"/>
              <a:t> заготовки.</a:t>
            </a:r>
          </a:p>
          <a:p>
            <a:endParaRPr lang="ru-RU" sz="1600" dirty="0"/>
          </a:p>
          <a:p>
            <a:pPr algn="ctr"/>
            <a:r>
              <a:rPr lang="ru-RU" sz="1600" dirty="0" err="1"/>
              <a:t>Лівий</a:t>
            </a:r>
            <a:r>
              <a:rPr lang="ru-RU" sz="1600" dirty="0"/>
              <a:t> барабан </a:t>
            </a:r>
            <a:r>
              <a:rPr lang="ru-RU" sz="1600" dirty="0" err="1"/>
              <a:t>називається</a:t>
            </a:r>
            <a:r>
              <a:rPr lang="ru-RU" sz="1600" dirty="0"/>
              <a:t> "</a:t>
            </a:r>
            <a:r>
              <a:rPr lang="ru-RU" sz="1600" dirty="0" err="1"/>
              <a:t>дагга</a:t>
            </a:r>
            <a:r>
              <a:rPr lang="ru-RU" sz="1600" dirty="0"/>
              <a:t>", </a:t>
            </a:r>
            <a:r>
              <a:rPr lang="ru-RU" sz="1600" dirty="0" err="1"/>
              <a:t>або</a:t>
            </a:r>
            <a:r>
              <a:rPr lang="ru-RU" sz="1600" dirty="0"/>
              <a:t> "</a:t>
            </a:r>
            <a:r>
              <a:rPr lang="ru-RU" sz="1600" dirty="0" err="1"/>
              <a:t>байан</a:t>
            </a:r>
            <a:r>
              <a:rPr lang="ru-RU" sz="1600" dirty="0"/>
              <a:t>", і </a:t>
            </a:r>
            <a:r>
              <a:rPr lang="ru-RU" sz="1600" dirty="0" err="1"/>
              <a:t>поступається</a:t>
            </a:r>
            <a:r>
              <a:rPr lang="ru-RU" sz="1600" dirty="0"/>
              <a:t> за </a:t>
            </a:r>
            <a:r>
              <a:rPr lang="ru-RU" sz="1600" dirty="0" err="1"/>
              <a:t>висотою</a:t>
            </a:r>
            <a:r>
              <a:rPr lang="ru-RU" sz="1600" dirty="0"/>
              <a:t> правим, але </a:t>
            </a:r>
            <a:r>
              <a:rPr lang="ru-RU" sz="1600" dirty="0" err="1"/>
              <a:t>перевершує</a:t>
            </a:r>
            <a:r>
              <a:rPr lang="ru-RU" sz="1600" dirty="0"/>
              <a:t> </a:t>
            </a:r>
            <a:r>
              <a:rPr lang="ru-RU" sz="1600" dirty="0" err="1"/>
              <a:t>його</a:t>
            </a:r>
            <a:r>
              <a:rPr lang="ru-RU" sz="1600" dirty="0"/>
              <a:t> по </a:t>
            </a:r>
            <a:r>
              <a:rPr lang="ru-RU" sz="1600" dirty="0" err="1"/>
              <a:t>ширині</a:t>
            </a:r>
            <a:r>
              <a:rPr lang="ru-RU" sz="1600" dirty="0"/>
              <a:t>. </a:t>
            </a:r>
            <a:r>
              <a:rPr lang="ru-RU" sz="1600" dirty="0" err="1"/>
              <a:t>Його</a:t>
            </a:r>
            <a:r>
              <a:rPr lang="ru-RU" sz="1600" dirty="0"/>
              <a:t> </a:t>
            </a:r>
            <a:r>
              <a:rPr lang="ru-RU" sz="1600" dirty="0" err="1"/>
              <a:t>конструкція</a:t>
            </a:r>
            <a:r>
              <a:rPr lang="ru-RU" sz="1600" dirty="0"/>
              <a:t> </a:t>
            </a:r>
            <a:r>
              <a:rPr lang="ru-RU" sz="1600" dirty="0" err="1"/>
              <a:t>відрізняється</a:t>
            </a:r>
            <a:r>
              <a:rPr lang="ru-RU" sz="1600" dirty="0"/>
              <a:t> </a:t>
            </a:r>
            <a:r>
              <a:rPr lang="ru-RU" sz="1600" dirty="0" err="1"/>
              <a:t>наступними</a:t>
            </a:r>
            <a:r>
              <a:rPr lang="ru-RU" sz="1600" dirty="0"/>
              <a:t> </a:t>
            </a:r>
            <a:r>
              <a:rPr lang="ru-RU" sz="1600" dirty="0" err="1"/>
              <a:t>особливостями</a:t>
            </a:r>
            <a:r>
              <a:rPr lang="ru-RU" sz="1600" dirty="0"/>
              <a:t>:</a:t>
            </a:r>
          </a:p>
          <a:p>
            <a:pPr algn="ctr"/>
            <a:r>
              <a:rPr lang="ru-RU" sz="1600" dirty="0" err="1"/>
              <a:t>висота</a:t>
            </a:r>
            <a:r>
              <a:rPr lang="ru-RU" sz="1600" dirty="0"/>
              <a:t> </a:t>
            </a:r>
            <a:r>
              <a:rPr lang="ru-RU" sz="1600" dirty="0" err="1"/>
              <a:t>приблизно</a:t>
            </a:r>
            <a:r>
              <a:rPr lang="ru-RU" sz="1600" dirty="0"/>
              <a:t> на 5 см </a:t>
            </a:r>
            <a:r>
              <a:rPr lang="ru-RU" sz="1600" dirty="0" err="1"/>
              <a:t>нижче</a:t>
            </a:r>
            <a:r>
              <a:rPr lang="ru-RU" sz="1600" dirty="0"/>
              <a:t>, </a:t>
            </a:r>
            <a:r>
              <a:rPr lang="ru-RU" sz="1600" dirty="0" err="1"/>
              <a:t>ніж</a:t>
            </a:r>
            <a:r>
              <a:rPr lang="ru-RU" sz="1600" dirty="0"/>
              <a:t> у </a:t>
            </a:r>
            <a:r>
              <a:rPr lang="ru-RU" sz="1600" dirty="0" err="1"/>
              <a:t>дахина</a:t>
            </a:r>
            <a:r>
              <a:rPr lang="ru-RU" sz="1600" dirty="0"/>
              <a:t>;</a:t>
            </a:r>
          </a:p>
          <a:p>
            <a:pPr algn="ctr"/>
            <a:r>
              <a:rPr lang="ru-RU" sz="1600" dirty="0"/>
              <a:t>за формою </a:t>
            </a:r>
            <a:r>
              <a:rPr lang="ru-RU" sz="1600" dirty="0" err="1"/>
              <a:t>нагадує</a:t>
            </a:r>
            <a:r>
              <a:rPr lang="ru-RU" sz="1600" dirty="0"/>
              <a:t> чашу; </a:t>
            </a:r>
            <a:r>
              <a:rPr lang="ru-RU" sz="1600" dirty="0" err="1"/>
              <a:t>виготовляється</a:t>
            </a:r>
            <a:r>
              <a:rPr lang="ru-RU" sz="1600" dirty="0"/>
              <a:t> з </a:t>
            </a:r>
            <a:r>
              <a:rPr lang="ru-RU" sz="1600" dirty="0" err="1"/>
              <a:t>міді</a:t>
            </a:r>
            <a:r>
              <a:rPr lang="ru-RU" sz="1600" dirty="0"/>
              <a:t>, </a:t>
            </a:r>
            <a:r>
              <a:rPr lang="ru-RU" sz="1600" dirty="0" err="1"/>
              <a:t>латуні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глини</a:t>
            </a:r>
            <a:r>
              <a:rPr lang="ru-RU" sz="1600" dirty="0"/>
              <a:t>; корпус </a:t>
            </a:r>
            <a:r>
              <a:rPr lang="ru-RU" sz="1600" dirty="0" err="1"/>
              <a:t>також</a:t>
            </a:r>
            <a:r>
              <a:rPr lang="ru-RU" sz="1600" dirty="0"/>
              <a:t> </a:t>
            </a:r>
            <a:r>
              <a:rPr lang="ru-RU" sz="1600" dirty="0" err="1"/>
              <a:t>порожній</a:t>
            </a:r>
            <a:r>
              <a:rPr lang="ru-RU" sz="1600" dirty="0"/>
              <a:t>.</a:t>
            </a:r>
          </a:p>
          <a:p>
            <a:pPr algn="ctr"/>
            <a:r>
              <a:rPr lang="ru-RU" sz="1600" dirty="0"/>
              <a:t> </a:t>
            </a:r>
          </a:p>
          <a:p>
            <a:pPr algn="ctr"/>
            <a:r>
              <a:rPr lang="ru-RU" sz="1600" dirty="0"/>
              <a:t>Мембрана </a:t>
            </a:r>
            <a:r>
              <a:rPr lang="ru-RU" sz="1600" dirty="0" err="1"/>
              <a:t>обох</a:t>
            </a:r>
            <a:r>
              <a:rPr lang="ru-RU" sz="1600" dirty="0"/>
              <a:t> </a:t>
            </a:r>
            <a:r>
              <a:rPr lang="ru-RU" sz="1600" dirty="0" err="1"/>
              <a:t>частин</a:t>
            </a:r>
            <a:r>
              <a:rPr lang="ru-RU" sz="1600" dirty="0"/>
              <a:t> </a:t>
            </a:r>
            <a:r>
              <a:rPr lang="ru-RU" sz="1600" dirty="0" err="1"/>
              <a:t>табла</a:t>
            </a:r>
            <a:r>
              <a:rPr lang="ru-RU" sz="1600" dirty="0"/>
              <a:t> </a:t>
            </a:r>
            <a:r>
              <a:rPr lang="ru-RU" sz="1600" dirty="0" err="1"/>
              <a:t>виготовляється</a:t>
            </a:r>
            <a:r>
              <a:rPr lang="ru-RU" sz="1600" dirty="0"/>
              <a:t> </a:t>
            </a:r>
            <a:r>
              <a:rPr lang="ru-RU" sz="1600" dirty="0" err="1"/>
              <a:t>зі</a:t>
            </a:r>
            <a:r>
              <a:rPr lang="ru-RU" sz="1600" dirty="0"/>
              <a:t> </a:t>
            </a:r>
            <a:r>
              <a:rPr lang="ru-RU" sz="1600" dirty="0" err="1"/>
              <a:t>шкіри</a:t>
            </a:r>
            <a:r>
              <a:rPr lang="ru-RU" sz="1600" dirty="0"/>
              <a:t> та </a:t>
            </a:r>
            <a:r>
              <a:rPr lang="ru-RU" sz="1600" dirty="0" err="1"/>
              <a:t>покривається</a:t>
            </a:r>
            <a:r>
              <a:rPr lang="ru-RU" sz="1600" dirty="0"/>
              <a:t> </a:t>
            </a:r>
            <a:r>
              <a:rPr lang="ru-RU" sz="1600" dirty="0" err="1"/>
              <a:t>особливим</a:t>
            </a:r>
            <a:r>
              <a:rPr lang="ru-RU" sz="1600" dirty="0"/>
              <a:t> складом, і </a:t>
            </a:r>
            <a:r>
              <a:rPr lang="ru-RU" sz="1600" dirty="0" err="1"/>
              <a:t>створює</a:t>
            </a:r>
            <a:r>
              <a:rPr lang="ru-RU" sz="1600" dirty="0"/>
              <a:t> </a:t>
            </a:r>
            <a:r>
              <a:rPr lang="ru-RU" sz="1600" dirty="0" err="1"/>
              <a:t>характерний</a:t>
            </a:r>
            <a:r>
              <a:rPr lang="ru-RU" sz="1600" dirty="0"/>
              <a:t> для </a:t>
            </a:r>
            <a:r>
              <a:rPr lang="ru-RU" sz="1600" dirty="0" err="1"/>
              <a:t>інструменту</a:t>
            </a:r>
            <a:r>
              <a:rPr lang="ru-RU" sz="1600" dirty="0"/>
              <a:t> </a:t>
            </a:r>
            <a:r>
              <a:rPr lang="ru-RU" sz="1600" dirty="0" err="1"/>
              <a:t>виразний</a:t>
            </a:r>
            <a:r>
              <a:rPr lang="ru-RU" sz="1600" dirty="0"/>
              <a:t> </a:t>
            </a:r>
            <a:r>
              <a:rPr lang="ru-RU" sz="1600" dirty="0" err="1"/>
              <a:t>звуковий</a:t>
            </a:r>
            <a:r>
              <a:rPr lang="ru-RU" sz="1600" dirty="0"/>
              <a:t> </a:t>
            </a:r>
            <a:r>
              <a:rPr lang="ru-RU" sz="1600" dirty="0" err="1"/>
              <a:t>малюнок</a:t>
            </a:r>
            <a:r>
              <a:rPr lang="ru-RU" sz="1600" dirty="0"/>
              <a:t>, </a:t>
            </a:r>
            <a:r>
              <a:rPr lang="ru-RU" sz="1600" dirty="0" err="1"/>
              <a:t>робить</a:t>
            </a:r>
            <a:r>
              <a:rPr lang="ru-RU" sz="1600" dirty="0"/>
              <a:t> </a:t>
            </a:r>
            <a:r>
              <a:rPr lang="ru-RU" sz="1600" dirty="0" err="1"/>
              <a:t>його</a:t>
            </a:r>
            <a:r>
              <a:rPr lang="ru-RU" sz="1600" dirty="0"/>
              <a:t> </a:t>
            </a:r>
            <a:r>
              <a:rPr lang="ru-RU" sz="1600" dirty="0" err="1"/>
              <a:t>гнучким</a:t>
            </a:r>
            <a:r>
              <a:rPr lang="ru-RU" sz="1600" dirty="0"/>
              <a:t> у </a:t>
            </a:r>
            <a:r>
              <a:rPr lang="ru-RU" sz="1600" dirty="0" err="1"/>
              <a:t>висотному</a:t>
            </a:r>
            <a:r>
              <a:rPr lang="ru-RU" sz="1600" dirty="0"/>
              <a:t>, </a:t>
            </a:r>
            <a:r>
              <a:rPr lang="ru-RU" sz="1600" dirty="0" err="1"/>
              <a:t>динамічному</a:t>
            </a:r>
            <a:r>
              <a:rPr lang="ru-RU" sz="1600" dirty="0"/>
              <a:t> і </a:t>
            </a:r>
            <a:r>
              <a:rPr lang="ru-RU" sz="1600" dirty="0" err="1"/>
              <a:t>технічному</a:t>
            </a:r>
            <a:r>
              <a:rPr lang="ru-RU" sz="1600" dirty="0"/>
              <a:t> </a:t>
            </a:r>
            <a:r>
              <a:rPr lang="ru-RU" sz="1600" dirty="0" err="1"/>
              <a:t>відношенні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831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911613" y="-2393558"/>
            <a:ext cx="6327586" cy="1165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098" y="642594"/>
            <a:ext cx="3760574" cy="5622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97923" y="495448"/>
            <a:ext cx="5354595" cy="58785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  <a:p>
            <a:pPr algn="ctr"/>
            <a:r>
              <a:rPr lang="ru-RU" sz="2000" b="1" i="1" dirty="0" err="1">
                <a:solidFill>
                  <a:srgbClr val="FF0000"/>
                </a:solidFill>
              </a:rPr>
              <a:t>Ситар</a:t>
            </a:r>
            <a:r>
              <a:rPr lang="ru-RU" sz="2000" b="1" i="1" dirty="0">
                <a:solidFill>
                  <a:srgbClr val="FF0000"/>
                </a:solidFill>
              </a:rPr>
              <a:t>  </a:t>
            </a:r>
            <a:r>
              <a:rPr lang="ru-RU" sz="2000" dirty="0" err="1"/>
              <a:t>або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сітара</a:t>
            </a:r>
            <a:r>
              <a:rPr lang="ru-RU" dirty="0"/>
              <a:t> </a:t>
            </a:r>
            <a:r>
              <a:rPr lang="ru-RU" dirty="0" err="1"/>
              <a:t>відноситься</a:t>
            </a:r>
            <a:r>
              <a:rPr lang="ru-RU" dirty="0"/>
              <a:t> до </a:t>
            </a:r>
            <a:r>
              <a:rPr lang="ru-RU" dirty="0" err="1"/>
              <a:t>групи</a:t>
            </a:r>
            <a:r>
              <a:rPr lang="ru-RU" dirty="0"/>
              <a:t> лютневых і </a:t>
            </a:r>
            <a:r>
              <a:rPr lang="ru-RU" dirty="0" err="1"/>
              <a:t>здатний</a:t>
            </a:r>
            <a:r>
              <a:rPr lang="ru-RU" dirty="0"/>
              <a:t> </a:t>
            </a:r>
            <a:r>
              <a:rPr lang="ru-RU" dirty="0" err="1"/>
              <a:t>створити</a:t>
            </a:r>
            <a:r>
              <a:rPr lang="ru-RU" dirty="0"/>
              <a:t> </a:t>
            </a:r>
            <a:r>
              <a:rPr lang="ru-RU" dirty="0" err="1"/>
              <a:t>унікальну</a:t>
            </a:r>
            <a:r>
              <a:rPr lang="ru-RU" dirty="0"/>
              <a:t> </a:t>
            </a:r>
            <a:r>
              <a:rPr lang="ru-RU" dirty="0" err="1"/>
              <a:t>звукову</a:t>
            </a:r>
            <a:r>
              <a:rPr lang="ru-RU" dirty="0"/>
              <a:t> </a:t>
            </a:r>
            <a:r>
              <a:rPr lang="ru-RU" dirty="0" err="1"/>
              <a:t>палітру</a:t>
            </a:r>
            <a:r>
              <a:rPr lang="ru-RU" dirty="0"/>
              <a:t>, </a:t>
            </a:r>
            <a:r>
              <a:rPr lang="ru-RU" dirty="0" err="1"/>
              <a:t>недоступну</a:t>
            </a:r>
            <a:r>
              <a:rPr lang="ru-RU" dirty="0"/>
              <a:t> </a:t>
            </a:r>
            <a:r>
              <a:rPr lang="ru-RU" dirty="0" err="1"/>
              <a:t>багатьом</a:t>
            </a:r>
            <a:r>
              <a:rPr lang="ru-RU" dirty="0"/>
              <a:t> схожим </a:t>
            </a:r>
            <a:r>
              <a:rPr lang="ru-RU" dirty="0" err="1"/>
              <a:t>інструментів</a:t>
            </a:r>
            <a:r>
              <a:rPr lang="ru-RU" dirty="0"/>
              <a:t>. У </a:t>
            </a:r>
            <a:r>
              <a:rPr lang="ru-RU" dirty="0" err="1"/>
              <a:t>сітара</a:t>
            </a:r>
            <a:r>
              <a:rPr lang="ru-RU" dirty="0"/>
              <a:t> </a:t>
            </a:r>
            <a:r>
              <a:rPr lang="ru-RU" dirty="0" err="1"/>
              <a:t>сім</a:t>
            </a:r>
            <a:r>
              <a:rPr lang="ru-RU" dirty="0"/>
              <a:t> </a:t>
            </a:r>
            <a:r>
              <a:rPr lang="ru-RU" dirty="0" err="1"/>
              <a:t>головних</a:t>
            </a:r>
            <a:r>
              <a:rPr lang="ru-RU" dirty="0"/>
              <a:t> струн і </a:t>
            </a:r>
            <a:r>
              <a:rPr lang="ru-RU" dirty="0" err="1"/>
              <a:t>від</a:t>
            </a:r>
            <a:r>
              <a:rPr lang="ru-RU" dirty="0"/>
              <a:t> 11 до 13 </a:t>
            </a:r>
            <a:r>
              <a:rPr lang="ru-RU" dirty="0" err="1"/>
              <a:t>додаткових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резонаторні</a:t>
            </a:r>
            <a:r>
              <a:rPr lang="ru-RU" dirty="0"/>
              <a:t>.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музикант</a:t>
            </a:r>
            <a:r>
              <a:rPr lang="ru-RU" dirty="0"/>
              <a:t> </a:t>
            </a:r>
            <a:r>
              <a:rPr lang="ru-RU" dirty="0" err="1"/>
              <a:t>використовує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струни, на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звучання</a:t>
            </a:r>
            <a:r>
              <a:rPr lang="ru-RU" dirty="0"/>
              <a:t> </a:t>
            </a:r>
            <a:r>
              <a:rPr lang="ru-RU" dirty="0" err="1"/>
              <a:t>відгукуються</a:t>
            </a:r>
            <a:r>
              <a:rPr lang="ru-RU" dirty="0"/>
              <a:t> </a:t>
            </a:r>
            <a:r>
              <a:rPr lang="ru-RU" dirty="0" err="1"/>
              <a:t>інші</a:t>
            </a:r>
            <a:r>
              <a:rPr lang="ru-RU" dirty="0"/>
              <a:t>. </a:t>
            </a:r>
          </a:p>
          <a:p>
            <a:pPr algn="ctr"/>
            <a:r>
              <a:rPr lang="ru-RU" dirty="0"/>
              <a:t>Один </a:t>
            </a:r>
            <a:r>
              <a:rPr lang="ru-RU" dirty="0" err="1"/>
              <a:t>ситар</a:t>
            </a:r>
            <a:r>
              <a:rPr lang="ru-RU" dirty="0"/>
              <a:t> в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відношенні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порівняти</a:t>
            </a:r>
            <a:r>
              <a:rPr lang="ru-RU" dirty="0"/>
              <a:t> з </a:t>
            </a:r>
            <a:r>
              <a:rPr lang="ru-RU" dirty="0" err="1"/>
              <a:t>цілим</a:t>
            </a:r>
            <a:r>
              <a:rPr lang="ru-RU" dirty="0"/>
              <a:t> оркестром. Для </a:t>
            </a:r>
            <a:r>
              <a:rPr lang="ru-RU" dirty="0" err="1"/>
              <a:t>гри</a:t>
            </a:r>
            <a:r>
              <a:rPr lang="ru-RU" dirty="0"/>
              <a:t> </a:t>
            </a:r>
          </a:p>
          <a:p>
            <a:pPr algn="ctr"/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спеціальний</a:t>
            </a:r>
            <a:r>
              <a:rPr lang="ru-RU" dirty="0"/>
              <a:t> </a:t>
            </a:r>
            <a:r>
              <a:rPr lang="ru-RU" dirty="0" err="1"/>
              <a:t>медіатор</a:t>
            </a:r>
            <a:r>
              <a:rPr lang="ru-RU" dirty="0"/>
              <a:t> — </a:t>
            </a:r>
            <a:r>
              <a:rPr lang="ru-RU" dirty="0" err="1"/>
              <a:t>мизраб</a:t>
            </a:r>
            <a:r>
              <a:rPr lang="ru-RU" dirty="0"/>
              <a:t>. За формою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нагадує</a:t>
            </a:r>
            <a:r>
              <a:rPr lang="ru-RU" dirty="0"/>
              <a:t> </a:t>
            </a:r>
            <a:r>
              <a:rPr lang="ru-RU" dirty="0" err="1"/>
              <a:t>довгий</a:t>
            </a:r>
            <a:r>
              <a:rPr lang="ru-RU" dirty="0"/>
              <a:t> </a:t>
            </a:r>
            <a:r>
              <a:rPr lang="ru-RU" dirty="0" err="1"/>
              <a:t>кіготь</a:t>
            </a:r>
            <a:r>
              <a:rPr lang="ru-RU" dirty="0"/>
              <a:t> і </a:t>
            </a:r>
            <a:r>
              <a:rPr lang="ru-RU" dirty="0" err="1"/>
              <a:t>кріпиться</a:t>
            </a:r>
            <a:r>
              <a:rPr lang="ru-RU" dirty="0"/>
              <a:t> на </a:t>
            </a:r>
            <a:r>
              <a:rPr lang="ru-RU" dirty="0" err="1"/>
              <a:t>вказівному</a:t>
            </a:r>
            <a:r>
              <a:rPr lang="ru-RU" dirty="0"/>
              <a:t> </a:t>
            </a:r>
            <a:r>
              <a:rPr lang="ru-RU" dirty="0" err="1"/>
              <a:t>пальці</a:t>
            </a:r>
            <a:r>
              <a:rPr lang="ru-RU" dirty="0"/>
              <a:t> </a:t>
            </a:r>
            <a:r>
              <a:rPr lang="ru-RU" dirty="0" err="1"/>
              <a:t>правої</a:t>
            </a:r>
            <a:r>
              <a:rPr lang="ru-RU" dirty="0"/>
              <a:t> руки. Головна </a:t>
            </a:r>
            <a:r>
              <a:rPr lang="ru-RU" dirty="0" err="1"/>
              <a:t>особливість</a:t>
            </a:r>
            <a:r>
              <a:rPr lang="ru-RU" dirty="0"/>
              <a:t> </a:t>
            </a:r>
            <a:r>
              <a:rPr lang="ru-RU" dirty="0" err="1"/>
              <a:t>сітара</a:t>
            </a:r>
            <a:r>
              <a:rPr lang="ru-RU" dirty="0"/>
              <a:t> — резонатор,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виготовляється</a:t>
            </a:r>
            <a:r>
              <a:rPr lang="ru-RU" dirty="0"/>
              <a:t> з </a:t>
            </a:r>
            <a:r>
              <a:rPr lang="ru-RU" dirty="0" err="1"/>
              <a:t>грушоподібної</a:t>
            </a:r>
            <a:r>
              <a:rPr lang="ru-RU" dirty="0"/>
              <a:t> </a:t>
            </a:r>
            <a:r>
              <a:rPr lang="ru-RU" dirty="0" err="1"/>
              <a:t>гарбуза</a:t>
            </a:r>
            <a:r>
              <a:rPr lang="ru-RU" dirty="0"/>
              <a:t>. </a:t>
            </a:r>
            <a:r>
              <a:rPr lang="ru-RU" dirty="0" err="1"/>
              <a:t>Нерідко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</a:t>
            </a:r>
            <a:r>
              <a:rPr lang="ru-RU" dirty="0" err="1"/>
              <a:t>забезпечується</a:t>
            </a:r>
            <a:r>
              <a:rPr lang="ru-RU" dirty="0"/>
              <a:t> </a:t>
            </a:r>
            <a:r>
              <a:rPr lang="ru-RU" dirty="0" err="1"/>
              <a:t>додатковим</a:t>
            </a:r>
            <a:r>
              <a:rPr lang="ru-RU" dirty="0"/>
              <a:t> резонатором,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кріплять</a:t>
            </a:r>
            <a:r>
              <a:rPr lang="ru-RU" dirty="0"/>
              <a:t> до </a:t>
            </a:r>
            <a:r>
              <a:rPr lang="ru-RU" dirty="0" err="1"/>
              <a:t>верхньої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грифа</a:t>
            </a:r>
          </a:p>
          <a:p>
            <a:pPr algn="ctr"/>
            <a:r>
              <a:rPr lang="ru-RU" dirty="0"/>
              <a:t> </a:t>
            </a:r>
            <a:r>
              <a:rPr lang="ru-RU" dirty="0" err="1"/>
              <a:t>Приблизний</a:t>
            </a:r>
            <a:r>
              <a:rPr lang="ru-RU" dirty="0"/>
              <a:t> час </a:t>
            </a:r>
            <a:r>
              <a:rPr lang="ru-RU" dirty="0" err="1"/>
              <a:t>появи</a:t>
            </a:r>
            <a:r>
              <a:rPr lang="ru-RU" dirty="0"/>
              <a:t> </a:t>
            </a:r>
            <a:r>
              <a:rPr lang="ru-RU" dirty="0" err="1"/>
              <a:t>сітара</a:t>
            </a:r>
            <a:r>
              <a:rPr lang="ru-RU" dirty="0"/>
              <a:t> — </a:t>
            </a:r>
            <a:r>
              <a:rPr lang="en-US" dirty="0"/>
              <a:t>XIII </a:t>
            </a:r>
            <a:r>
              <a:rPr lang="ru-RU" dirty="0" err="1"/>
              <a:t>століття</a:t>
            </a:r>
            <a:r>
              <a:rPr lang="ru-RU" dirty="0"/>
              <a:t>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57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40908" y="-2413688"/>
            <a:ext cx="6359612" cy="116977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822" y="522086"/>
            <a:ext cx="3681378" cy="58261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64973" y="1026800"/>
            <a:ext cx="5165125" cy="455509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індійських</a:t>
            </a:r>
            <a:r>
              <a:rPr lang="ru-RU" dirty="0"/>
              <a:t> </a:t>
            </a:r>
            <a:r>
              <a:rPr lang="ru-RU" dirty="0" err="1"/>
              <a:t>музичних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r>
              <a:rPr lang="ru-RU" dirty="0"/>
              <a:t> </a:t>
            </a:r>
            <a:r>
              <a:rPr lang="ru-RU" dirty="0" err="1"/>
              <a:t>корінням</a:t>
            </a:r>
            <a:r>
              <a:rPr lang="ru-RU" dirty="0"/>
              <a:t> </a:t>
            </a:r>
            <a:r>
              <a:rPr lang="ru-RU" dirty="0" err="1"/>
              <a:t>сягають</a:t>
            </a:r>
            <a:r>
              <a:rPr lang="ru-RU" dirty="0"/>
              <a:t> у </a:t>
            </a:r>
            <a:r>
              <a:rPr lang="ru-RU" dirty="0" err="1"/>
              <a:t>глибоку</a:t>
            </a:r>
            <a:r>
              <a:rPr lang="ru-RU" dirty="0"/>
              <a:t> </a:t>
            </a:r>
            <a:r>
              <a:rPr lang="ru-RU" dirty="0" err="1"/>
              <a:t>давнину</a:t>
            </a:r>
            <a:r>
              <a:rPr lang="ru-RU" dirty="0"/>
              <a:t>.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зустрічаються</a:t>
            </a:r>
            <a:r>
              <a:rPr lang="ru-RU" dirty="0"/>
              <a:t> на </a:t>
            </a:r>
            <a:r>
              <a:rPr lang="ru-RU" dirty="0" err="1"/>
              <a:t>ілюстраціях</a:t>
            </a:r>
            <a:r>
              <a:rPr lang="ru-RU" dirty="0"/>
              <a:t> в </a:t>
            </a:r>
            <a:r>
              <a:rPr lang="ru-RU" dirty="0" err="1"/>
              <a:t>священних</a:t>
            </a:r>
            <a:r>
              <a:rPr lang="ru-RU" dirty="0"/>
              <a:t> текстах. </a:t>
            </a:r>
            <a:r>
              <a:rPr lang="ru-RU" dirty="0" err="1"/>
              <a:t>Серед</a:t>
            </a:r>
            <a:r>
              <a:rPr lang="ru-RU" dirty="0"/>
              <a:t> таких </a:t>
            </a:r>
            <a:r>
              <a:rPr lang="ru-RU" dirty="0" err="1"/>
              <a:t>інструментів</a:t>
            </a:r>
            <a:r>
              <a:rPr lang="ru-RU" dirty="0"/>
              <a:t> і </a:t>
            </a:r>
            <a:r>
              <a:rPr lang="ru-RU" sz="2000" b="1" i="1" dirty="0">
                <a:solidFill>
                  <a:srgbClr val="FF0000"/>
                </a:solidFill>
              </a:rPr>
              <a:t>флейта </a:t>
            </a:r>
            <a:r>
              <a:rPr lang="ru-RU" sz="2000" b="1" i="1" dirty="0" err="1">
                <a:solidFill>
                  <a:srgbClr val="FF0000"/>
                </a:solidFill>
              </a:rPr>
              <a:t>бансурі</a:t>
            </a:r>
            <a:r>
              <a:rPr lang="ru-RU" dirty="0"/>
              <a:t>. Одну з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різновидів</a:t>
            </a:r>
            <a:r>
              <a:rPr lang="ru-RU" dirty="0"/>
              <a:t> </a:t>
            </a:r>
            <a:r>
              <a:rPr lang="ru-RU" dirty="0" err="1"/>
              <a:t>шанують</a:t>
            </a:r>
            <a:r>
              <a:rPr lang="ru-RU" dirty="0"/>
              <a:t> як </a:t>
            </a:r>
            <a:r>
              <a:rPr lang="ru-RU" dirty="0" err="1"/>
              <a:t>інструмент</a:t>
            </a:r>
            <a:r>
              <a:rPr lang="ru-RU" dirty="0"/>
              <a:t>, </a:t>
            </a:r>
            <a:r>
              <a:rPr lang="ru-RU" dirty="0" err="1"/>
              <a:t>улюблений</a:t>
            </a:r>
            <a:r>
              <a:rPr lang="ru-RU" dirty="0"/>
              <a:t> богом </a:t>
            </a:r>
            <a:r>
              <a:rPr lang="ru-RU" dirty="0" err="1"/>
              <a:t>Вішну</a:t>
            </a:r>
            <a:r>
              <a:rPr lang="ru-RU" dirty="0"/>
              <a:t>. </a:t>
            </a:r>
            <a:r>
              <a:rPr lang="ru-RU" dirty="0" err="1"/>
              <a:t>Бансурі</a:t>
            </a:r>
            <a:r>
              <a:rPr lang="ru-RU" dirty="0"/>
              <a:t> </a:t>
            </a:r>
            <a:r>
              <a:rPr lang="ru-RU" dirty="0" err="1"/>
              <a:t>виготовляється</a:t>
            </a:r>
            <a:r>
              <a:rPr lang="ru-RU" dirty="0"/>
              <a:t> з </a:t>
            </a:r>
            <a:r>
              <a:rPr lang="ru-RU" dirty="0" err="1"/>
              <a:t>стебла</a:t>
            </a:r>
            <a:r>
              <a:rPr lang="ru-RU" dirty="0"/>
              <a:t> бамбука. В </a:t>
            </a:r>
            <a:r>
              <a:rPr lang="ru-RU" dirty="0" err="1"/>
              <a:t>інструменті</a:t>
            </a:r>
            <a:r>
              <a:rPr lang="ru-RU" dirty="0"/>
              <a:t> </a:t>
            </a:r>
            <a:r>
              <a:rPr lang="ru-RU" dirty="0" err="1"/>
              <a:t>проробляються</a:t>
            </a:r>
            <a:r>
              <a:rPr lang="ru-RU" dirty="0"/>
              <a:t> 6-7 </a:t>
            </a:r>
            <a:r>
              <a:rPr lang="ru-RU" dirty="0" err="1"/>
              <a:t>отворів</a:t>
            </a:r>
            <a:r>
              <a:rPr lang="ru-RU" dirty="0"/>
              <a:t> для </a:t>
            </a:r>
            <a:r>
              <a:rPr lang="ru-RU" dirty="0" err="1"/>
              <a:t>витягання</a:t>
            </a:r>
            <a:r>
              <a:rPr lang="ru-RU" dirty="0"/>
              <a:t> </a:t>
            </a:r>
            <a:r>
              <a:rPr lang="ru-RU" dirty="0" err="1"/>
              <a:t>звуків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1-2 отвори на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флейти</a:t>
            </a:r>
            <a:r>
              <a:rPr lang="ru-RU" dirty="0"/>
              <a:t> для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налаштування</a:t>
            </a:r>
            <a:r>
              <a:rPr lang="ru-RU" dirty="0"/>
              <a:t>. </a:t>
            </a:r>
            <a:r>
              <a:rPr lang="ru-RU" dirty="0" err="1"/>
              <a:t>Існує</a:t>
            </a:r>
            <a:r>
              <a:rPr lang="ru-RU" dirty="0"/>
              <a:t> </a:t>
            </a:r>
            <a:r>
              <a:rPr lang="ru-RU" dirty="0" err="1"/>
              <a:t>поздовжня</a:t>
            </a:r>
            <a:r>
              <a:rPr lang="ru-RU" dirty="0"/>
              <a:t> і поперечна </a:t>
            </a:r>
            <a:r>
              <a:rPr lang="ru-RU" dirty="0" err="1"/>
              <a:t>різновиди</a:t>
            </a:r>
            <a:r>
              <a:rPr lang="ru-RU" dirty="0"/>
              <a:t> </a:t>
            </a:r>
            <a:r>
              <a:rPr lang="ru-RU" dirty="0" err="1"/>
              <a:t>інструменту</a:t>
            </a:r>
            <a:r>
              <a:rPr lang="ru-RU" dirty="0"/>
              <a:t>. Перша </a:t>
            </a:r>
            <a:r>
              <a:rPr lang="ru-RU" dirty="0" err="1"/>
              <a:t>частіше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в </a:t>
            </a:r>
            <a:r>
              <a:rPr lang="ru-RU" dirty="0" err="1"/>
              <a:t>народній</a:t>
            </a:r>
            <a:r>
              <a:rPr lang="ru-RU" dirty="0"/>
              <a:t> </a:t>
            </a:r>
            <a:r>
              <a:rPr lang="ru-RU" dirty="0" err="1"/>
              <a:t>музиці</a:t>
            </a:r>
            <a:r>
              <a:rPr lang="ru-RU" dirty="0"/>
              <a:t>. У </a:t>
            </a:r>
            <a:r>
              <a:rPr lang="ru-RU" dirty="0" err="1"/>
              <a:t>класичній</a:t>
            </a:r>
            <a:r>
              <a:rPr lang="ru-RU" dirty="0"/>
              <a:t> же </a:t>
            </a:r>
            <a:r>
              <a:rPr lang="ru-RU" dirty="0" err="1"/>
              <a:t>застосовується</a:t>
            </a:r>
            <a:r>
              <a:rPr lang="ru-RU" dirty="0"/>
              <a:t> поперечна флейта.</a:t>
            </a:r>
          </a:p>
        </p:txBody>
      </p:sp>
    </p:spTree>
    <p:extLst>
      <p:ext uri="{BB962C8B-B14F-4D97-AF65-F5344CB8AC3E}">
        <p14:creationId xmlns:p14="http://schemas.microsoft.com/office/powerpoint/2010/main" val="302125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4332"/>
          <a:stretch/>
        </p:blipFill>
        <p:spPr>
          <a:xfrm>
            <a:off x="234670" y="258162"/>
            <a:ext cx="11792573" cy="6389773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624" y="870832"/>
            <a:ext cx="5484598" cy="51644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782594" y="1744887"/>
            <a:ext cx="4324865" cy="34163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Довжина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бансурі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dirty="0" err="1"/>
              <a:t>варіюється</a:t>
            </a:r>
            <a:r>
              <a:rPr lang="ru-RU" dirty="0"/>
              <a:t> в межах </a:t>
            </a:r>
            <a:r>
              <a:rPr lang="ru-RU" dirty="0" err="1"/>
              <a:t>від</a:t>
            </a:r>
            <a:r>
              <a:rPr lang="ru-RU" dirty="0"/>
              <a:t> 12 до 40 </a:t>
            </a:r>
            <a:r>
              <a:rPr lang="ru-RU" dirty="0" err="1"/>
              <a:t>дюймів</a:t>
            </a:r>
            <a:r>
              <a:rPr lang="ru-RU" dirty="0"/>
              <a:t>.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20-дюймова флейта. Чим </a:t>
            </a:r>
            <a:r>
              <a:rPr lang="ru-RU" dirty="0" err="1"/>
              <a:t>довше</a:t>
            </a:r>
            <a:r>
              <a:rPr lang="ru-RU" dirty="0"/>
              <a:t> </a:t>
            </a:r>
            <a:r>
              <a:rPr lang="ru-RU" dirty="0" err="1"/>
              <a:t>бансурі</a:t>
            </a:r>
            <a:r>
              <a:rPr lang="ru-RU" dirty="0"/>
              <a:t>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нижче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витягнуті</a:t>
            </a:r>
            <a:r>
              <a:rPr lang="ru-RU" dirty="0"/>
              <a:t> з </a:t>
            </a:r>
            <a:r>
              <a:rPr lang="ru-RU" dirty="0" err="1"/>
              <a:t>неї</a:t>
            </a:r>
            <a:r>
              <a:rPr lang="ru-RU" dirty="0"/>
              <a:t> звуки. Як правило, </a:t>
            </a:r>
            <a:r>
              <a:rPr lang="ru-RU" dirty="0" err="1"/>
              <a:t>гра</a:t>
            </a:r>
            <a:r>
              <a:rPr lang="ru-RU" dirty="0"/>
              <a:t> на </a:t>
            </a:r>
            <a:r>
              <a:rPr lang="ru-RU" dirty="0" err="1"/>
              <a:t>флейті</a:t>
            </a:r>
            <a:r>
              <a:rPr lang="ru-RU" dirty="0"/>
              <a:t> </a:t>
            </a:r>
            <a:r>
              <a:rPr lang="ru-RU" dirty="0" err="1"/>
              <a:t>супроводжується</a:t>
            </a:r>
            <a:r>
              <a:rPr lang="ru-RU" dirty="0"/>
              <a:t> </a:t>
            </a:r>
            <a:r>
              <a:rPr lang="ru-RU" dirty="0" err="1"/>
              <a:t>акомпанементом</a:t>
            </a:r>
            <a:r>
              <a:rPr lang="ru-RU" dirty="0"/>
              <a:t>, для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використовуються</a:t>
            </a:r>
            <a:r>
              <a:rPr lang="ru-RU" dirty="0"/>
              <a:t> </a:t>
            </a:r>
            <a:r>
              <a:rPr lang="ru-RU" dirty="0" err="1"/>
              <a:t>частіше</a:t>
            </a:r>
            <a:r>
              <a:rPr lang="ru-RU" dirty="0"/>
              <a:t> за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тампура</a:t>
            </a:r>
            <a:r>
              <a:rPr lang="ru-RU" dirty="0"/>
              <a:t> (</a:t>
            </a:r>
            <a:r>
              <a:rPr lang="ru-RU" dirty="0" err="1"/>
              <a:t>струнний</a:t>
            </a:r>
            <a:r>
              <a:rPr lang="ru-RU" dirty="0"/>
              <a:t> </a:t>
            </a:r>
            <a:r>
              <a:rPr lang="ru-RU" dirty="0" err="1"/>
              <a:t>щипковий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, схожий на </a:t>
            </a:r>
            <a:r>
              <a:rPr lang="ru-RU" dirty="0" err="1"/>
              <a:t>ситар</a:t>
            </a:r>
            <a:r>
              <a:rPr lang="ru-RU" dirty="0"/>
              <a:t>, але не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ладів</a:t>
            </a:r>
            <a:r>
              <a:rPr lang="ru-RU" dirty="0"/>
              <a:t>) і </a:t>
            </a:r>
            <a:r>
              <a:rPr lang="ru-RU" dirty="0" err="1"/>
              <a:t>табла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726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937560" y="-2433510"/>
            <a:ext cx="6325120" cy="117224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428" y="1199335"/>
            <a:ext cx="5713790" cy="44567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47956" y="888556"/>
            <a:ext cx="3816952" cy="50783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/>
              <a:t>У </a:t>
            </a:r>
            <a:r>
              <a:rPr lang="ru-RU" dirty="0" err="1"/>
              <a:t>південноіндійської</a:t>
            </a:r>
            <a:r>
              <a:rPr lang="ru-RU" dirty="0"/>
              <a:t> </a:t>
            </a:r>
            <a:r>
              <a:rPr lang="ru-RU" dirty="0" err="1"/>
              <a:t>традиції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ударних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канджира</a:t>
            </a:r>
            <a:r>
              <a:rPr lang="ru-RU" b="1" i="1" dirty="0">
                <a:solidFill>
                  <a:srgbClr val="FF0000"/>
                </a:solidFill>
              </a:rPr>
              <a:t>. </a:t>
            </a:r>
            <a:r>
              <a:rPr lang="ru-RU" dirty="0"/>
              <a:t>Вона </a:t>
            </a:r>
            <a:r>
              <a:rPr lang="ru-RU" dirty="0" err="1"/>
              <a:t>являє</a:t>
            </a:r>
            <a:r>
              <a:rPr lang="ru-RU" dirty="0"/>
              <a:t> собою бубон з основою з </a:t>
            </a:r>
            <a:r>
              <a:rPr lang="ru-RU" dirty="0" err="1"/>
              <a:t>деревини</a:t>
            </a:r>
            <a:r>
              <a:rPr lang="ru-RU" dirty="0"/>
              <a:t> </a:t>
            </a:r>
            <a:r>
              <a:rPr lang="ru-RU" dirty="0" err="1"/>
              <a:t>джекфрута</a:t>
            </a:r>
            <a:r>
              <a:rPr lang="ru-RU" dirty="0"/>
              <a:t>. </a:t>
            </a:r>
            <a:r>
              <a:rPr lang="ru-RU" dirty="0" err="1"/>
              <a:t>Канджира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невеликі</a:t>
            </a:r>
            <a:r>
              <a:rPr lang="ru-RU" dirty="0"/>
              <a:t> </a:t>
            </a:r>
            <a:r>
              <a:rPr lang="ru-RU" dirty="0" err="1"/>
              <a:t>розміри</a:t>
            </a:r>
            <a:r>
              <a:rPr lang="ru-RU" dirty="0"/>
              <a:t>: </a:t>
            </a:r>
            <a:r>
              <a:rPr lang="ru-RU" dirty="0" err="1"/>
              <a:t>діаметр</a:t>
            </a:r>
            <a:r>
              <a:rPr lang="ru-RU" dirty="0"/>
              <a:t> - 17-19 см, </a:t>
            </a:r>
            <a:r>
              <a:rPr lang="ru-RU" dirty="0" err="1"/>
              <a:t>глибина</a:t>
            </a:r>
            <a:r>
              <a:rPr lang="ru-RU" dirty="0"/>
              <a:t> — 5-10 см. На </a:t>
            </a:r>
            <a:r>
              <a:rPr lang="ru-RU" dirty="0" err="1"/>
              <a:t>дерев'яну</a:t>
            </a:r>
            <a:r>
              <a:rPr lang="ru-RU" dirty="0"/>
              <a:t> основу з одного боку </a:t>
            </a:r>
            <a:r>
              <a:rPr lang="ru-RU" dirty="0" err="1"/>
              <a:t>натягнута</a:t>
            </a:r>
            <a:r>
              <a:rPr lang="ru-RU" dirty="0"/>
              <a:t> мембрана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шкіри</a:t>
            </a:r>
            <a:r>
              <a:rPr lang="ru-RU" dirty="0"/>
              <a:t> </a:t>
            </a:r>
            <a:r>
              <a:rPr lang="ru-RU" dirty="0" err="1"/>
              <a:t>ящірки</a:t>
            </a:r>
            <a:r>
              <a:rPr lang="ru-RU" dirty="0"/>
              <a:t>, </a:t>
            </a:r>
            <a:r>
              <a:rPr lang="ru-RU" dirty="0" err="1"/>
              <a:t>інша</a:t>
            </a:r>
            <a:r>
              <a:rPr lang="ru-RU" dirty="0"/>
              <a:t> </a:t>
            </a:r>
            <a:r>
              <a:rPr lang="ru-RU" dirty="0" err="1"/>
              <a:t>відкрита</a:t>
            </a:r>
            <a:r>
              <a:rPr lang="ru-RU" dirty="0"/>
              <a:t>. </a:t>
            </a:r>
            <a:r>
              <a:rPr lang="ru-RU" dirty="0" err="1"/>
              <a:t>Збоку</a:t>
            </a:r>
            <a:r>
              <a:rPr lang="ru-RU" dirty="0"/>
              <a:t> в раму </a:t>
            </a:r>
            <a:r>
              <a:rPr lang="ru-RU" dirty="0" err="1"/>
              <a:t>канджиры</a:t>
            </a:r>
            <a:r>
              <a:rPr lang="ru-RU" dirty="0"/>
              <a:t> </a:t>
            </a:r>
            <a:r>
              <a:rPr lang="ru-RU" dirty="0" err="1"/>
              <a:t>вбудовані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металеві</a:t>
            </a:r>
            <a:r>
              <a:rPr lang="ru-RU" dirty="0"/>
              <a:t> </a:t>
            </a:r>
            <a:r>
              <a:rPr lang="ru-RU" dirty="0" err="1"/>
              <a:t>тарілочки</a:t>
            </a:r>
            <a:r>
              <a:rPr lang="ru-RU" dirty="0"/>
              <a:t>.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молодий</a:t>
            </a:r>
            <a:r>
              <a:rPr lang="ru-RU" dirty="0"/>
              <a:t> </a:t>
            </a:r>
            <a:r>
              <a:rPr lang="ru-RU" dirty="0" err="1"/>
              <a:t>ударний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</a:t>
            </a:r>
            <a:r>
              <a:rPr lang="ru-RU" dirty="0" err="1"/>
              <a:t>з'явився</a:t>
            </a:r>
            <a:r>
              <a:rPr lang="ru-RU" dirty="0"/>
              <a:t> в 30-е роки </a:t>
            </a:r>
            <a:r>
              <a:rPr lang="ru-RU" dirty="0" err="1"/>
              <a:t>минулого</a:t>
            </a:r>
            <a:r>
              <a:rPr lang="ru-RU" dirty="0"/>
              <a:t> </a:t>
            </a:r>
            <a:r>
              <a:rPr lang="ru-RU" dirty="0" err="1"/>
              <a:t>століття</a:t>
            </a:r>
            <a:r>
              <a:rPr lang="ru-RU" dirty="0"/>
              <a:t> і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в </a:t>
            </a:r>
            <a:r>
              <a:rPr lang="ru-RU" dirty="0" err="1"/>
              <a:t>народній</a:t>
            </a:r>
            <a:r>
              <a:rPr lang="ru-RU" dirty="0"/>
              <a:t> </a:t>
            </a:r>
            <a:r>
              <a:rPr lang="ru-RU" dirty="0" err="1"/>
              <a:t>музиці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391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02055" y="-2444302"/>
            <a:ext cx="6404366" cy="11730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669" y="1378541"/>
            <a:ext cx="5454736" cy="40849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23231" y="804631"/>
            <a:ext cx="4587060" cy="50783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 err="1">
                <a:solidFill>
                  <a:srgbClr val="FF0000"/>
                </a:solidFill>
              </a:rPr>
              <a:t>Мриданга</a:t>
            </a:r>
            <a:r>
              <a:rPr lang="ru-RU" dirty="0"/>
              <a:t>- </a:t>
            </a:r>
            <a:r>
              <a:rPr lang="ru-RU" dirty="0" err="1"/>
              <a:t>ударний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нагадує</a:t>
            </a:r>
            <a:r>
              <a:rPr lang="ru-RU" dirty="0"/>
              <a:t> барабан. В </a:t>
            </a:r>
            <a:r>
              <a:rPr lang="ru-RU" dirty="0" err="1"/>
              <a:t>релігійній</a:t>
            </a:r>
            <a:r>
              <a:rPr lang="ru-RU" dirty="0"/>
              <a:t> </a:t>
            </a:r>
            <a:r>
              <a:rPr lang="ru-RU" dirty="0" err="1"/>
              <a:t>системі</a:t>
            </a:r>
            <a:r>
              <a:rPr lang="ru-RU" dirty="0"/>
              <a:t> </a:t>
            </a:r>
          </a:p>
          <a:p>
            <a:pPr algn="ctr"/>
            <a:r>
              <a:rPr lang="ru-RU" dirty="0" err="1"/>
              <a:t>вважається</a:t>
            </a:r>
            <a:r>
              <a:rPr lang="ru-RU" dirty="0"/>
              <a:t> </a:t>
            </a:r>
            <a:r>
              <a:rPr lang="ru-RU" dirty="0" err="1"/>
              <a:t>священним</a:t>
            </a:r>
            <a:r>
              <a:rPr lang="ru-RU" dirty="0"/>
              <a:t>. Корпус </a:t>
            </a:r>
          </a:p>
          <a:p>
            <a:pPr algn="ctr"/>
            <a:r>
              <a:rPr lang="ru-RU" dirty="0"/>
              <a:t> </a:t>
            </a:r>
            <a:r>
              <a:rPr lang="ru-RU" dirty="0" err="1"/>
              <a:t>виготовляють</a:t>
            </a:r>
            <a:r>
              <a:rPr lang="ru-RU" dirty="0"/>
              <a:t> з </a:t>
            </a:r>
            <a:r>
              <a:rPr lang="ru-RU" dirty="0" err="1"/>
              <a:t>глини</a:t>
            </a:r>
            <a:r>
              <a:rPr lang="ru-RU" dirty="0"/>
              <a:t>, дерева </a:t>
            </a:r>
            <a:r>
              <a:rPr lang="ru-RU" dirty="0" err="1"/>
              <a:t>або</a:t>
            </a:r>
            <a:r>
              <a:rPr lang="ru-RU" dirty="0"/>
              <a:t> пластику. </a:t>
            </a:r>
          </a:p>
          <a:p>
            <a:pPr algn="ctr"/>
            <a:r>
              <a:rPr lang="ru-RU" dirty="0"/>
              <a:t>Мембрана </a:t>
            </a:r>
          </a:p>
          <a:p>
            <a:pPr algn="ctr"/>
            <a:r>
              <a:rPr lang="ru-RU" dirty="0"/>
              <a:t> </a:t>
            </a:r>
            <a:r>
              <a:rPr lang="ru-RU" dirty="0" err="1"/>
              <a:t>виготовляється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шкіри</a:t>
            </a:r>
            <a:r>
              <a:rPr lang="ru-RU" dirty="0"/>
              <a:t> </a:t>
            </a:r>
            <a:r>
              <a:rPr lang="ru-RU" dirty="0" err="1"/>
              <a:t>корови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буйвола. </a:t>
            </a:r>
            <a:r>
              <a:rPr lang="ru-RU" dirty="0" err="1"/>
              <a:t>Згідно</a:t>
            </a:r>
            <a:r>
              <a:rPr lang="ru-RU" dirty="0"/>
              <a:t> </a:t>
            </a:r>
            <a:r>
              <a:rPr lang="ru-RU" dirty="0" err="1"/>
              <a:t>традиції</a:t>
            </a:r>
            <a:r>
              <a:rPr lang="ru-RU" dirty="0"/>
              <a:t> </a:t>
            </a:r>
            <a:r>
              <a:rPr lang="ru-RU" dirty="0" err="1"/>
              <a:t>тварини</a:t>
            </a:r>
            <a:r>
              <a:rPr lang="ru-RU" dirty="0"/>
              <a:t> </a:t>
            </a:r>
            <a:r>
              <a:rPr lang="ru-RU" dirty="0" err="1"/>
              <a:t>повинні</a:t>
            </a:r>
            <a:r>
              <a:rPr lang="ru-RU" dirty="0"/>
              <a:t> </a:t>
            </a:r>
            <a:r>
              <a:rPr lang="ru-RU" dirty="0" err="1"/>
              <a:t>померти</a:t>
            </a:r>
            <a:r>
              <a:rPr lang="ru-RU" dirty="0"/>
              <a:t> природною </a:t>
            </a:r>
            <a:r>
              <a:rPr lang="ru-RU" dirty="0" err="1"/>
              <a:t>смертю</a:t>
            </a:r>
            <a:r>
              <a:rPr lang="ru-RU" dirty="0"/>
              <a:t>. Мембрану </a:t>
            </a:r>
            <a:r>
              <a:rPr lang="ru-RU" dirty="0" err="1"/>
              <a:t>мриданги</a:t>
            </a:r>
            <a:r>
              <a:rPr lang="ru-RU" dirty="0"/>
              <a:t> </a:t>
            </a:r>
            <a:r>
              <a:rPr lang="ru-RU" dirty="0" err="1"/>
              <a:t>покривають</a:t>
            </a:r>
            <a:r>
              <a:rPr lang="ru-RU" dirty="0"/>
              <a:t> </a:t>
            </a:r>
            <a:r>
              <a:rPr lang="ru-RU" dirty="0" err="1"/>
              <a:t>спеціальним</a:t>
            </a:r>
            <a:r>
              <a:rPr lang="ru-RU" dirty="0"/>
              <a:t> складом,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містить</a:t>
            </a:r>
            <a:r>
              <a:rPr lang="ru-RU" dirty="0"/>
              <a:t> глину, </a:t>
            </a:r>
            <a:r>
              <a:rPr lang="ru-RU" dirty="0" err="1"/>
              <a:t>рисове</a:t>
            </a:r>
            <a:r>
              <a:rPr lang="ru-RU" dirty="0"/>
              <a:t> </a:t>
            </a:r>
            <a:r>
              <a:rPr lang="ru-RU" dirty="0" err="1"/>
              <a:t>борошно</a:t>
            </a:r>
            <a:r>
              <a:rPr lang="ru-RU" dirty="0"/>
              <a:t> і порошок </a:t>
            </a:r>
            <a:r>
              <a:rPr lang="ru-RU" dirty="0" err="1"/>
              <a:t>певного</a:t>
            </a:r>
            <a:r>
              <a:rPr lang="ru-RU" dirty="0"/>
              <a:t> виду </a:t>
            </a:r>
            <a:r>
              <a:rPr lang="ru-RU" dirty="0" err="1"/>
              <a:t>каменю</a:t>
            </a:r>
            <a:r>
              <a:rPr lang="ru-RU" dirty="0"/>
              <a:t>. </a:t>
            </a:r>
            <a:r>
              <a:rPr lang="ru-RU" dirty="0" err="1"/>
              <a:t>Інструмент</a:t>
            </a:r>
            <a:r>
              <a:rPr lang="ru-RU" dirty="0"/>
              <a:t> і </a:t>
            </a:r>
            <a:r>
              <a:rPr lang="ru-RU" dirty="0" err="1"/>
              <a:t>сьогодні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ритуальних</a:t>
            </a:r>
            <a:r>
              <a:rPr lang="ru-RU" dirty="0"/>
              <a:t> </a:t>
            </a:r>
            <a:r>
              <a:rPr lang="ru-RU" dirty="0" err="1"/>
              <a:t>цілей</a:t>
            </a:r>
            <a:r>
              <a:rPr lang="ru-RU" dirty="0"/>
              <a:t>. </a:t>
            </a:r>
            <a:r>
              <a:rPr lang="ru-RU" dirty="0" err="1"/>
              <a:t>Конструкція</a:t>
            </a:r>
            <a:r>
              <a:rPr lang="ru-RU" dirty="0"/>
              <a:t> </a:t>
            </a:r>
            <a:r>
              <a:rPr lang="ru-RU" dirty="0" err="1"/>
              <a:t>мриданги</a:t>
            </a:r>
            <a:r>
              <a:rPr lang="ru-RU" dirty="0"/>
              <a:t> </a:t>
            </a:r>
            <a:r>
              <a:rPr lang="ru-RU" dirty="0" err="1">
                <a:solidFill>
                  <a:srgbClr val="FF0000"/>
                </a:solidFill>
              </a:rPr>
              <a:t>має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священне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значення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491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6427"/>
          <a:stretch/>
        </p:blipFill>
        <p:spPr>
          <a:xfrm>
            <a:off x="238620" y="241688"/>
            <a:ext cx="11772148" cy="64343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579" y="1280189"/>
            <a:ext cx="5809739" cy="43573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67264" y="1612182"/>
            <a:ext cx="4374804" cy="36933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b="1" i="1" dirty="0" err="1">
                <a:solidFill>
                  <a:srgbClr val="FF0000"/>
                </a:solidFill>
              </a:rPr>
              <a:t>Пунги</a:t>
            </a:r>
            <a:r>
              <a:rPr lang="ru-RU" b="1" i="1" dirty="0">
                <a:solidFill>
                  <a:srgbClr val="FF0000"/>
                </a:solidFill>
              </a:rPr>
              <a:t>-</a:t>
            </a:r>
            <a:r>
              <a:rPr lang="ru-RU" dirty="0"/>
              <a:t> далекий родич кларнета </a:t>
            </a:r>
            <a:r>
              <a:rPr lang="ru-RU" dirty="0" err="1"/>
              <a:t>використовується</a:t>
            </a:r>
            <a:r>
              <a:rPr lang="ru-RU" dirty="0"/>
              <a:t> на </a:t>
            </a:r>
            <a:r>
              <a:rPr lang="ru-RU" dirty="0" err="1"/>
              <a:t>вулицях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для </a:t>
            </a:r>
            <a:r>
              <a:rPr lang="ru-RU" dirty="0" err="1"/>
              <a:t>заклинання</a:t>
            </a:r>
            <a:r>
              <a:rPr lang="ru-RU" dirty="0"/>
              <a:t> </a:t>
            </a:r>
            <a:r>
              <a:rPr lang="ru-RU" dirty="0" err="1"/>
              <a:t>змій</a:t>
            </a:r>
            <a:r>
              <a:rPr lang="ru-RU" dirty="0"/>
              <a:t>. </a:t>
            </a:r>
            <a:r>
              <a:rPr lang="ru-RU" dirty="0" err="1"/>
              <a:t>Пунги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незвичайну</a:t>
            </a:r>
            <a:r>
              <a:rPr lang="ru-RU" dirty="0"/>
              <a:t> </a:t>
            </a:r>
            <a:r>
              <a:rPr lang="ru-RU" dirty="0" err="1"/>
              <a:t>конструкцію</a:t>
            </a:r>
            <a:r>
              <a:rPr lang="ru-RU" dirty="0"/>
              <a:t>. Мундштук </a:t>
            </a:r>
            <a:r>
              <a:rPr lang="ru-RU" dirty="0" err="1"/>
              <a:t>з'єднується</a:t>
            </a:r>
            <a:r>
              <a:rPr lang="ru-RU" dirty="0"/>
              <a:t> з </a:t>
            </a:r>
            <a:r>
              <a:rPr lang="ru-RU" dirty="0" err="1"/>
              <a:t>повітряною</a:t>
            </a:r>
            <a:r>
              <a:rPr lang="ru-RU" dirty="0"/>
              <a:t> камерою, на </a:t>
            </a:r>
            <a:r>
              <a:rPr lang="ru-RU" dirty="0" err="1"/>
              <a:t>протилежному</a:t>
            </a:r>
            <a:r>
              <a:rPr lang="ru-RU" dirty="0"/>
              <a:t> </a:t>
            </a:r>
            <a:r>
              <a:rPr lang="ru-RU" dirty="0" err="1"/>
              <a:t>боці</a:t>
            </a:r>
            <a:r>
              <a:rPr lang="ru-RU" dirty="0"/>
              <a:t>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розташовуються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трубки. </a:t>
            </a:r>
            <a:r>
              <a:rPr lang="ru-RU" dirty="0" err="1"/>
              <a:t>Останні</a:t>
            </a:r>
            <a:r>
              <a:rPr lang="ru-RU" dirty="0"/>
              <a:t> </a:t>
            </a:r>
            <a:r>
              <a:rPr lang="ru-RU" dirty="0" err="1"/>
              <a:t>виготовляються</a:t>
            </a:r>
            <a:r>
              <a:rPr lang="ru-RU" dirty="0"/>
              <a:t> з очерету </a:t>
            </a:r>
            <a:r>
              <a:rPr lang="ru-RU" dirty="0" err="1"/>
              <a:t>або</a:t>
            </a:r>
            <a:r>
              <a:rPr lang="ru-RU" dirty="0"/>
              <a:t> дерева. Для мундштука і </a:t>
            </a:r>
            <a:r>
              <a:rPr lang="ru-RU" dirty="0" err="1"/>
              <a:t>повітряної</a:t>
            </a:r>
            <a:r>
              <a:rPr lang="ru-RU" dirty="0"/>
              <a:t> </a:t>
            </a:r>
            <a:r>
              <a:rPr lang="ru-RU" dirty="0" err="1"/>
              <a:t>камери</a:t>
            </a:r>
            <a:r>
              <a:rPr lang="ru-RU" dirty="0"/>
              <a:t> часто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висушений</a:t>
            </a:r>
            <a:r>
              <a:rPr lang="ru-RU" dirty="0"/>
              <a:t> </a:t>
            </a:r>
            <a:r>
              <a:rPr lang="ru-RU" dirty="0" err="1"/>
              <a:t>гарбуз</a:t>
            </a:r>
            <a:r>
              <a:rPr lang="ru-RU" dirty="0"/>
              <a:t>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181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7684"/>
          <a:stretch/>
        </p:blipFill>
        <p:spPr>
          <a:xfrm>
            <a:off x="214184" y="165977"/>
            <a:ext cx="11780108" cy="6462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5722" y="1082446"/>
            <a:ext cx="5144024" cy="46296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96370" y="1273598"/>
            <a:ext cx="4515889" cy="42473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Для </a:t>
            </a:r>
            <a:r>
              <a:rPr lang="ru-RU" dirty="0" err="1"/>
              <a:t>вилучення</a:t>
            </a:r>
            <a:r>
              <a:rPr lang="ru-RU" dirty="0"/>
              <a:t> </a:t>
            </a:r>
            <a:r>
              <a:rPr lang="ru-RU" dirty="0" err="1"/>
              <a:t>мелодії</a:t>
            </a:r>
            <a:r>
              <a:rPr lang="ru-RU" dirty="0"/>
              <a:t> з </a:t>
            </a:r>
            <a:r>
              <a:rPr lang="ru-RU" b="1" i="1" dirty="0" err="1">
                <a:solidFill>
                  <a:srgbClr val="FF0000"/>
                </a:solidFill>
              </a:rPr>
              <a:t>пунги</a:t>
            </a:r>
            <a:r>
              <a:rPr lang="ru-RU" dirty="0"/>
              <a:t> </a:t>
            </a:r>
            <a:r>
              <a:rPr lang="ru-RU" dirty="0" err="1"/>
              <a:t>застосовується</a:t>
            </a:r>
            <a:r>
              <a:rPr lang="ru-RU" dirty="0"/>
              <a:t> </a:t>
            </a:r>
            <a:r>
              <a:rPr lang="ru-RU" dirty="0" err="1"/>
              <a:t>спеціальна</a:t>
            </a:r>
            <a:r>
              <a:rPr lang="ru-RU" dirty="0"/>
              <a:t> </a:t>
            </a:r>
            <a:r>
              <a:rPr lang="ru-RU" dirty="0" err="1"/>
              <a:t>техніка</a:t>
            </a:r>
            <a:r>
              <a:rPr lang="ru-RU" dirty="0"/>
              <a:t> </a:t>
            </a:r>
            <a:r>
              <a:rPr lang="ru-RU" dirty="0" err="1"/>
              <a:t>безперервного</a:t>
            </a:r>
            <a:r>
              <a:rPr lang="ru-RU" dirty="0"/>
              <a:t> </a:t>
            </a:r>
            <a:r>
              <a:rPr lang="ru-RU" dirty="0" err="1"/>
              <a:t>дихання</a:t>
            </a:r>
            <a:r>
              <a:rPr lang="ru-RU" dirty="0"/>
              <a:t>. </a:t>
            </a:r>
            <a:r>
              <a:rPr lang="ru-RU" dirty="0" err="1"/>
              <a:t>Музикант</a:t>
            </a:r>
            <a:r>
              <a:rPr lang="ru-RU" dirty="0"/>
              <a:t> </a:t>
            </a:r>
            <a:r>
              <a:rPr lang="ru-RU" dirty="0" err="1"/>
              <a:t>набирає</a:t>
            </a:r>
            <a:r>
              <a:rPr lang="ru-RU" dirty="0"/>
              <a:t> </a:t>
            </a:r>
            <a:r>
              <a:rPr lang="ru-RU" dirty="0" err="1"/>
              <a:t>повітря</a:t>
            </a:r>
            <a:r>
              <a:rPr lang="ru-RU" dirty="0"/>
              <a:t> через </a:t>
            </a:r>
            <a:r>
              <a:rPr lang="ru-RU" dirty="0" err="1"/>
              <a:t>ніс</a:t>
            </a:r>
            <a:r>
              <a:rPr lang="ru-RU" dirty="0"/>
              <a:t> і практично </a:t>
            </a:r>
            <a:r>
              <a:rPr lang="ru-RU" dirty="0" err="1"/>
              <a:t>відразу</a:t>
            </a:r>
            <a:r>
              <a:rPr lang="ru-RU" dirty="0"/>
              <a:t> </a:t>
            </a:r>
            <a:r>
              <a:rPr lang="ru-RU" dirty="0" err="1"/>
              <a:t>виштовхує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 і </a:t>
            </a:r>
            <a:r>
              <a:rPr lang="ru-RU" dirty="0" err="1"/>
              <a:t>щік</a:t>
            </a:r>
            <a:r>
              <a:rPr lang="ru-RU" dirty="0"/>
              <a:t> через рот. </a:t>
            </a:r>
          </a:p>
          <a:p>
            <a:pPr algn="ctr"/>
            <a:r>
              <a:rPr lang="ru-RU" dirty="0" err="1"/>
              <a:t>Етнічна</a:t>
            </a:r>
            <a:r>
              <a:rPr lang="ru-RU" dirty="0"/>
              <a:t> </a:t>
            </a:r>
            <a:r>
              <a:rPr lang="ru-RU" dirty="0" err="1"/>
              <a:t>музика</a:t>
            </a:r>
            <a:r>
              <a:rPr lang="ru-RU" dirty="0"/>
              <a:t> в </a:t>
            </a:r>
            <a:r>
              <a:rPr lang="ru-RU" dirty="0" err="1"/>
              <a:t>наші</a:t>
            </a:r>
            <a:r>
              <a:rPr lang="ru-RU" dirty="0"/>
              <a:t> </a:t>
            </a:r>
            <a:r>
              <a:rPr lang="ru-RU" dirty="0" err="1"/>
              <a:t>дні</a:t>
            </a:r>
            <a:r>
              <a:rPr lang="ru-RU" dirty="0"/>
              <a:t> </a:t>
            </a:r>
            <a:r>
              <a:rPr lang="ru-RU" dirty="0" err="1"/>
              <a:t>переплітається</a:t>
            </a:r>
            <a:r>
              <a:rPr lang="ru-RU" dirty="0"/>
              <a:t> з </a:t>
            </a:r>
            <a:r>
              <a:rPr lang="ru-RU" dirty="0" err="1"/>
              <a:t>різними</a:t>
            </a:r>
            <a:r>
              <a:rPr lang="ru-RU" dirty="0"/>
              <a:t> жанрами і </a:t>
            </a:r>
            <a:r>
              <a:rPr lang="ru-RU" dirty="0" err="1"/>
              <a:t>напрямками</a:t>
            </a:r>
            <a:r>
              <a:rPr lang="ru-RU" dirty="0"/>
              <a:t>, </a:t>
            </a:r>
            <a:r>
              <a:rPr lang="ru-RU" dirty="0" err="1"/>
              <a:t>надаючи</a:t>
            </a:r>
            <a:r>
              <a:rPr lang="ru-RU" dirty="0"/>
              <a:t> </a:t>
            </a:r>
            <a:r>
              <a:rPr lang="ru-RU" dirty="0" err="1"/>
              <a:t>їм</a:t>
            </a:r>
            <a:r>
              <a:rPr lang="ru-RU" dirty="0"/>
              <a:t> особливого колориту. В </a:t>
            </a:r>
            <a:r>
              <a:rPr lang="ru-RU" dirty="0" err="1"/>
              <a:t>Індії</a:t>
            </a:r>
            <a:r>
              <a:rPr lang="ru-RU" dirty="0"/>
              <a:t> </a:t>
            </a:r>
            <a:r>
              <a:rPr lang="ru-RU" dirty="0" err="1"/>
              <a:t>традиційні</a:t>
            </a:r>
            <a:r>
              <a:rPr lang="ru-RU" dirty="0"/>
              <a:t> </a:t>
            </a:r>
            <a:r>
              <a:rPr lang="ru-RU" dirty="0" err="1"/>
              <a:t>інструменти</a:t>
            </a:r>
            <a:r>
              <a:rPr lang="ru-RU" dirty="0"/>
              <a:t> </a:t>
            </a:r>
            <a:r>
              <a:rPr lang="ru-RU" dirty="0" err="1"/>
              <a:t>нітрохи</a:t>
            </a:r>
            <a:r>
              <a:rPr lang="ru-RU" dirty="0"/>
              <a:t> не </a:t>
            </a:r>
            <a:r>
              <a:rPr lang="ru-RU" dirty="0" err="1"/>
              <a:t>втратили</a:t>
            </a:r>
            <a:r>
              <a:rPr lang="ru-RU" dirty="0"/>
              <a:t> </a:t>
            </a:r>
            <a:r>
              <a:rPr lang="ru-RU" dirty="0" err="1"/>
              <a:t>актуальності</a:t>
            </a:r>
            <a:r>
              <a:rPr lang="ru-RU" dirty="0"/>
              <a:t>. Вони як і </a:t>
            </a:r>
            <a:r>
              <a:rPr lang="ru-RU" dirty="0" err="1"/>
              <a:t>раніше</a:t>
            </a:r>
            <a:r>
              <a:rPr lang="ru-RU" dirty="0"/>
              <a:t> </a:t>
            </a:r>
            <a:r>
              <a:rPr lang="ru-RU" dirty="0" err="1"/>
              <a:t>використовуються</a:t>
            </a:r>
            <a:r>
              <a:rPr lang="ru-RU" dirty="0"/>
              <a:t> як </a:t>
            </a:r>
            <a:r>
              <a:rPr lang="ru-RU" dirty="0" err="1"/>
              <a:t>під</a:t>
            </a:r>
            <a:r>
              <a:rPr lang="ru-RU" dirty="0"/>
              <a:t> час свят, так і в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релігійних</a:t>
            </a:r>
            <a:r>
              <a:rPr lang="ru-RU" dirty="0"/>
              <a:t> </a:t>
            </a:r>
            <a:r>
              <a:rPr lang="ru-RU" dirty="0" err="1"/>
              <a:t>служінь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6243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13736" y="-2391433"/>
            <a:ext cx="6400204" cy="117114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092410" y="2125479"/>
            <a:ext cx="7809472" cy="2677656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/>
              <a:t>Етнічна</a:t>
            </a:r>
            <a:r>
              <a:rPr lang="ru-RU" sz="2400" dirty="0"/>
              <a:t> </a:t>
            </a:r>
            <a:r>
              <a:rPr lang="ru-RU" sz="2400" dirty="0" err="1"/>
              <a:t>музика</a:t>
            </a:r>
            <a:r>
              <a:rPr lang="ru-RU" sz="2400" dirty="0"/>
              <a:t> </a:t>
            </a:r>
            <a:r>
              <a:rPr lang="ru-RU" sz="2400" dirty="0" err="1"/>
              <a:t>сьогодні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популярна.</a:t>
            </a:r>
          </a:p>
          <a:p>
            <a:pPr algn="ctr"/>
            <a:r>
              <a:rPr lang="ru-RU" sz="2400" dirty="0"/>
              <a:t> </a:t>
            </a:r>
            <a:r>
              <a:rPr lang="ru-RU" sz="2400" dirty="0" err="1"/>
              <a:t>Мелодії</a:t>
            </a:r>
            <a:r>
              <a:rPr lang="ru-RU" sz="2400" dirty="0"/>
              <a:t> з </a:t>
            </a:r>
            <a:r>
              <a:rPr lang="ru-RU" sz="2400" dirty="0" err="1"/>
              <a:t>національним</a:t>
            </a:r>
            <a:r>
              <a:rPr lang="ru-RU" sz="2400" dirty="0"/>
              <a:t> колоритом </a:t>
            </a:r>
            <a:r>
              <a:rPr lang="ru-RU" sz="2400" dirty="0" err="1"/>
              <a:t>переплітаються</a:t>
            </a:r>
            <a:r>
              <a:rPr lang="ru-RU" sz="2400" dirty="0"/>
              <a:t> з </a:t>
            </a:r>
            <a:r>
              <a:rPr lang="ru-RU" sz="2400" dirty="0" err="1"/>
              <a:t>сучасними</a:t>
            </a:r>
            <a:r>
              <a:rPr lang="ru-RU" sz="2400" dirty="0"/>
              <a:t>, </a:t>
            </a:r>
            <a:r>
              <a:rPr lang="ru-RU" sz="2400" dirty="0" err="1"/>
              <a:t>надаючи</a:t>
            </a:r>
            <a:r>
              <a:rPr lang="ru-RU" sz="2400" dirty="0"/>
              <a:t> </a:t>
            </a:r>
            <a:r>
              <a:rPr lang="ru-RU" sz="2400" dirty="0" err="1"/>
              <a:t>композиціям</a:t>
            </a:r>
            <a:r>
              <a:rPr lang="ru-RU" sz="2400" dirty="0"/>
              <a:t> </a:t>
            </a:r>
            <a:r>
              <a:rPr lang="ru-RU" sz="2400" dirty="0" err="1"/>
              <a:t>особливе</a:t>
            </a:r>
            <a:r>
              <a:rPr lang="ru-RU" sz="2400" dirty="0"/>
              <a:t> </a:t>
            </a:r>
            <a:r>
              <a:rPr lang="ru-RU" sz="2400" dirty="0" err="1"/>
              <a:t>звучання</a:t>
            </a:r>
            <a:r>
              <a:rPr lang="ru-RU" sz="2400" dirty="0"/>
              <a:t> і </a:t>
            </a:r>
            <a:r>
              <a:rPr lang="ru-RU" sz="2400" dirty="0" err="1"/>
              <a:t>нову</a:t>
            </a:r>
            <a:r>
              <a:rPr lang="ru-RU" sz="2400" dirty="0"/>
              <a:t> </a:t>
            </a:r>
            <a:r>
              <a:rPr lang="ru-RU" sz="2400" dirty="0" err="1"/>
              <a:t>глибину</a:t>
            </a:r>
            <a:r>
              <a:rPr lang="ru-RU" sz="2400" dirty="0"/>
              <a:t>.</a:t>
            </a:r>
          </a:p>
          <a:p>
            <a:pPr algn="ctr"/>
            <a:r>
              <a:rPr lang="ru-RU" sz="2400" dirty="0"/>
              <a:t> </a:t>
            </a:r>
            <a:r>
              <a:rPr lang="ru-RU" sz="2400" dirty="0" err="1"/>
              <a:t>Індійські</a:t>
            </a:r>
            <a:r>
              <a:rPr lang="ru-RU" sz="2400" dirty="0"/>
              <a:t> </a:t>
            </a:r>
            <a:r>
              <a:rPr lang="ru-RU" sz="2400" dirty="0" err="1"/>
              <a:t>музичні</a:t>
            </a:r>
            <a:r>
              <a:rPr lang="ru-RU" sz="2400" dirty="0"/>
              <a:t> </a:t>
            </a:r>
            <a:r>
              <a:rPr lang="ru-RU" sz="2400" dirty="0" err="1"/>
              <a:t>інструменти</a:t>
            </a:r>
            <a:r>
              <a:rPr lang="ru-RU" sz="2400" dirty="0"/>
              <a:t> </a:t>
            </a:r>
          </a:p>
          <a:p>
            <a:pPr algn="ctr"/>
            <a:r>
              <a:rPr lang="ru-RU" sz="2400" dirty="0"/>
              <a:t> </a:t>
            </a:r>
            <a:r>
              <a:rPr lang="ru-RU" sz="2400" dirty="0" err="1"/>
              <a:t>сьогодні</a:t>
            </a:r>
            <a:r>
              <a:rPr lang="ru-RU" sz="2400" dirty="0"/>
              <a:t> </a:t>
            </a:r>
            <a:r>
              <a:rPr lang="ru-RU" sz="2400" dirty="0" err="1"/>
              <a:t>нерідко</a:t>
            </a:r>
            <a:r>
              <a:rPr lang="ru-RU" sz="2400" dirty="0"/>
              <a:t> звучать</a:t>
            </a:r>
          </a:p>
          <a:p>
            <a:pPr algn="ctr"/>
            <a:r>
              <a:rPr lang="ru-RU" sz="2400" dirty="0"/>
              <a:t> на концертах </a:t>
            </a:r>
            <a:r>
              <a:rPr lang="ru-RU" sz="2400" dirty="0" err="1"/>
              <a:t>відомих</a:t>
            </a:r>
            <a:r>
              <a:rPr lang="ru-RU" sz="2400" dirty="0"/>
              <a:t> </a:t>
            </a:r>
            <a:r>
              <a:rPr lang="ru-RU" sz="2400" dirty="0" err="1"/>
              <a:t>виконавців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84089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10102" y="-2469209"/>
            <a:ext cx="6399729" cy="117851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92" y="404984"/>
            <a:ext cx="4357071" cy="24205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1620" t="5417" r="21751" b="6142"/>
          <a:stretch/>
        </p:blipFill>
        <p:spPr>
          <a:xfrm>
            <a:off x="7139032" y="2372175"/>
            <a:ext cx="4607656" cy="40477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947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79</TotalTime>
  <Words>728</Words>
  <Application>Microsoft Office PowerPoint</Application>
  <PresentationFormat>Широкоэкранный</PresentationFormat>
  <Paragraphs>33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Century Gothic</vt:lpstr>
      <vt:lpstr>Garamond</vt:lpstr>
      <vt:lpstr>Savon</vt:lpstr>
      <vt:lpstr>Індійські музичні інструменти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Індійські музичні інструменти</dc:title>
  <dc:creator>Таня</dc:creator>
  <cp:lastModifiedBy>Таня</cp:lastModifiedBy>
  <cp:revision>10</cp:revision>
  <dcterms:created xsi:type="dcterms:W3CDTF">2020-03-19T21:31:00Z</dcterms:created>
  <dcterms:modified xsi:type="dcterms:W3CDTF">2022-01-14T15:27:52Z</dcterms:modified>
</cp:coreProperties>
</file>