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6" r:id="rId2"/>
    <p:sldId id="291" r:id="rId3"/>
    <p:sldId id="283" r:id="rId4"/>
    <p:sldId id="257" r:id="rId5"/>
    <p:sldId id="259" r:id="rId6"/>
    <p:sldId id="260" r:id="rId7"/>
    <p:sldId id="261" r:id="rId8"/>
    <p:sldId id="262" r:id="rId9"/>
    <p:sldId id="267" r:id="rId10"/>
    <p:sldId id="285" r:id="rId11"/>
    <p:sldId id="263" r:id="rId12"/>
    <p:sldId id="268" r:id="rId13"/>
    <p:sldId id="286" r:id="rId14"/>
    <p:sldId id="265" r:id="rId15"/>
    <p:sldId id="266" r:id="rId16"/>
    <p:sldId id="270" r:id="rId17"/>
    <p:sldId id="269" r:id="rId18"/>
    <p:sldId id="272" r:id="rId19"/>
    <p:sldId id="271" r:id="rId20"/>
    <p:sldId id="287" r:id="rId21"/>
    <p:sldId id="281" r:id="rId22"/>
    <p:sldId id="279" r:id="rId23"/>
    <p:sldId id="290" r:id="rId24"/>
    <p:sldId id="282" r:id="rId25"/>
    <p:sldId id="280" r:id="rId26"/>
    <p:sldId id="284" r:id="rId27"/>
    <p:sldId id="288" r:id="rId28"/>
    <p:sldId id="273" r:id="rId29"/>
    <p:sldId id="274" r:id="rId30"/>
    <p:sldId id="275" r:id="rId31"/>
    <p:sldId id="276" r:id="rId32"/>
    <p:sldId id="277" r:id="rId33"/>
    <p:sldId id="289" r:id="rId34"/>
    <p:sldId id="258" r:id="rId3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4" d="100"/>
          <a:sy n="64" d="100"/>
        </p:scale>
        <p:origin x="320" y="4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uk-UA"/>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CD6136-D2F3-4210-AF41-55C7202672C4}" type="datetimeFigureOut">
              <a:rPr lang="uk-UA" smtClean="0"/>
              <a:t>03.11.2025</a:t>
            </a:fld>
            <a:endParaRPr lang="uk-UA"/>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uk-UA"/>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uk-UA"/>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975159-D432-4D59-9ECA-CEDCAB9A8D3B}" type="slidenum">
              <a:rPr lang="uk-UA" smtClean="0"/>
              <a:t>‹#›</a:t>
            </a:fld>
            <a:endParaRPr lang="uk-UA"/>
          </a:p>
        </p:txBody>
      </p:sp>
    </p:spTree>
    <p:extLst>
      <p:ext uri="{BB962C8B-B14F-4D97-AF65-F5344CB8AC3E}">
        <p14:creationId xmlns:p14="http://schemas.microsoft.com/office/powerpoint/2010/main" val="8815546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en-US" dirty="0" err="1" smtClean="0"/>
              <a:t>hh</a:t>
            </a:r>
            <a:endParaRPr lang="uk-UA" dirty="0"/>
          </a:p>
        </p:txBody>
      </p:sp>
      <p:sp>
        <p:nvSpPr>
          <p:cNvPr id="4" name="Номер слайда 3"/>
          <p:cNvSpPr>
            <a:spLocks noGrp="1"/>
          </p:cNvSpPr>
          <p:nvPr>
            <p:ph type="sldNum" sz="quarter" idx="10"/>
          </p:nvPr>
        </p:nvSpPr>
        <p:spPr/>
        <p:txBody>
          <a:bodyPr/>
          <a:lstStyle/>
          <a:p>
            <a:fld id="{37975159-D432-4D59-9ECA-CEDCAB9A8D3B}" type="slidenum">
              <a:rPr lang="uk-UA" smtClean="0"/>
              <a:t>11</a:t>
            </a:fld>
            <a:endParaRPr lang="uk-UA"/>
          </a:p>
        </p:txBody>
      </p:sp>
    </p:spTree>
    <p:extLst>
      <p:ext uri="{BB962C8B-B14F-4D97-AF65-F5344CB8AC3E}">
        <p14:creationId xmlns:p14="http://schemas.microsoft.com/office/powerpoint/2010/main" val="81821811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03.11.2025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03.11.2025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03.11.2025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03.11.2025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03.11.2025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03.11.2025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03.11.2025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03.11.2025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03.11.2025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03.11.2025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03.11.2025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03.11.2025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6.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6.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6.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png"/><Relationship Id="rId1" Type="http://schemas.openxmlformats.org/officeDocument/2006/relationships/slideLayout" Target="../slideLayouts/slideLayout7.xml"/><Relationship Id="rId6" Type="http://schemas.openxmlformats.org/officeDocument/2006/relationships/image" Target="../media/image40.jpeg"/><Relationship Id="rId5" Type="http://schemas.openxmlformats.org/officeDocument/2006/relationships/image" Target="../media/image12.jpeg"/><Relationship Id="rId4" Type="http://schemas.openxmlformats.org/officeDocument/2006/relationships/image" Target="../media/image39.jpeg"/></Relationships>
</file>

<file path=ppt/slides/_rels/slide2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hyperlink" Target="https://www.gobeyond.org.uk/wp-content/uploads/2021/02/21-02-26-World-Book-Day-Quiz.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1331640" y="1772816"/>
            <a:ext cx="6624736" cy="1800200"/>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7200" b="1" dirty="0" smtClean="0">
                <a:solidFill>
                  <a:schemeClr val="accent2">
                    <a:lumMod val="75000"/>
                  </a:schemeClr>
                </a:solidFill>
                <a:ea typeface="+mj-ea"/>
                <a:cs typeface="+mj-cs"/>
              </a:rPr>
              <a:t>Literary game</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7200" b="1" i="0" u="none" strike="noStrike" kern="1200" cap="none" spc="0" normalizeH="0" baseline="0" noProof="0" dirty="0" smtClean="0">
                <a:ln>
                  <a:noFill/>
                </a:ln>
                <a:solidFill>
                  <a:schemeClr val="accent2">
                    <a:lumMod val="75000"/>
                  </a:schemeClr>
                </a:solidFill>
                <a:effectLst/>
                <a:uLnTx/>
                <a:uFillTx/>
                <a:ea typeface="+mj-ea"/>
                <a:cs typeface="+mj-cs"/>
              </a:rPr>
              <a:t>5 </a:t>
            </a:r>
            <a:r>
              <a:rPr kumimoji="0" lang="uk-UA" sz="7200" b="1" i="0" u="none" strike="noStrike" kern="1200" cap="none" spc="0" normalizeH="0" baseline="0" noProof="0" dirty="0" smtClean="0">
                <a:ln>
                  <a:noFill/>
                </a:ln>
                <a:solidFill>
                  <a:schemeClr val="accent2">
                    <a:lumMod val="75000"/>
                  </a:schemeClr>
                </a:solidFill>
                <a:effectLst/>
                <a:uLnTx/>
                <a:uFillTx/>
                <a:ea typeface="+mj-ea"/>
                <a:cs typeface="+mj-cs"/>
              </a:rPr>
              <a:t>Х</a:t>
            </a:r>
            <a:r>
              <a:rPr kumimoji="0" lang="en-US" sz="7200" b="1" i="0" u="none" strike="noStrike" kern="1200" cap="none" spc="0" normalizeH="0" baseline="0" noProof="0" dirty="0" smtClean="0">
                <a:ln>
                  <a:noFill/>
                </a:ln>
                <a:solidFill>
                  <a:schemeClr val="accent2">
                    <a:lumMod val="75000"/>
                  </a:schemeClr>
                </a:solidFill>
                <a:effectLst/>
                <a:uLnTx/>
                <a:uFillTx/>
                <a:ea typeface="+mj-ea"/>
                <a:cs typeface="+mj-cs"/>
              </a:rPr>
              <a:t> 5</a:t>
            </a:r>
            <a:endParaRPr kumimoji="0" lang="ru-RU" sz="7200" b="1" i="0" u="none" strike="noStrike" kern="1200" cap="none" spc="0" normalizeH="0" baseline="0" noProof="0" dirty="0">
              <a:ln>
                <a:noFill/>
              </a:ln>
              <a:solidFill>
                <a:schemeClr val="accent2">
                  <a:lumMod val="75000"/>
                </a:schemeClr>
              </a:solidFill>
              <a:effectLst/>
              <a:uLnTx/>
              <a:uFillTx/>
              <a:ea typeface="+mj-ea"/>
              <a:cs typeface="+mj-cs"/>
            </a:endParaRPr>
          </a:p>
        </p:txBody>
      </p:sp>
      <p:sp>
        <p:nvSpPr>
          <p:cNvPr id="6" name="Подзаголовок 2"/>
          <p:cNvSpPr>
            <a:spLocks noGrp="1"/>
          </p:cNvSpPr>
          <p:nvPr>
            <p:ph type="subTitle" idx="1"/>
          </p:nvPr>
        </p:nvSpPr>
        <p:spPr>
          <a:xfrm>
            <a:off x="4139952" y="5013176"/>
            <a:ext cx="3763962" cy="1728787"/>
          </a:xfrm>
        </p:spPr>
        <p:txBody>
          <a:bodyPr>
            <a:noAutofit/>
          </a:bodyPr>
          <a:lstStyle/>
          <a:p>
            <a:pPr>
              <a:spcBef>
                <a:spcPts val="0"/>
              </a:spcBef>
            </a:pPr>
            <a:endParaRPr lang="ru-RU" sz="2400" i="1" dirty="0">
              <a:solidFill>
                <a:schemeClr val="tx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582 World Book Day Children Stock Photos, High-Res Pictures, and Images -  Getty Imag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1030" name="Picture 6" descr="https://azbooks.com/upload/iblock/1b3/1b368a500edc8752d609b69d562edaf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375" y="459661"/>
            <a:ext cx="8144073" cy="5877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48875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67744" y="908720"/>
            <a:ext cx="5112568" cy="3717429"/>
          </a:xfrm>
        </p:spPr>
        <p:txBody>
          <a:bodyPr>
            <a:normAutofit/>
          </a:bodyPr>
          <a:lstStyle/>
          <a:p>
            <a:r>
              <a:rPr lang="en-US" sz="7200" b="1" dirty="0" smtClean="0">
                <a:solidFill>
                  <a:schemeClr val="accent2">
                    <a:lumMod val="75000"/>
                  </a:schemeClr>
                </a:solidFill>
                <a:latin typeface="+mn-lt"/>
              </a:rPr>
              <a:t>Round 1</a:t>
            </a:r>
            <a:r>
              <a:rPr lang="en-US" sz="7200" b="1" dirty="0" smtClean="0">
                <a:latin typeface="+mn-lt"/>
              </a:rPr>
              <a:t/>
            </a:r>
            <a:br>
              <a:rPr lang="en-US" sz="7200" b="1" dirty="0" smtClean="0">
                <a:latin typeface="+mn-lt"/>
              </a:rPr>
            </a:br>
            <a:r>
              <a:rPr lang="en-US" sz="7200" b="1" dirty="0" smtClean="0">
                <a:latin typeface="+mn-lt"/>
              </a:rPr>
              <a:t>Guess who am I</a:t>
            </a:r>
            <a:endParaRPr lang="uk-UA" sz="7200" b="1" dirty="0">
              <a:latin typeface="+mn-lt"/>
            </a:endParaRPr>
          </a:p>
        </p:txBody>
      </p:sp>
      <p:pic>
        <p:nvPicPr>
          <p:cNvPr id="1026" name="Picture 2" descr="сова с указкой на прозрачном фоне 24 фото"/>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3068960"/>
            <a:ext cx="3325339" cy="3432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91924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539552" y="332656"/>
            <a:ext cx="8064896" cy="113877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lang="ru-RU" sz="2400" b="1" i="1" dirty="0" smtClean="0">
              <a:latin typeface="Times New Roman" pitchFamily="18" charset="0"/>
              <a:cs typeface="Arial" pitchFamily="34" charset="0"/>
            </a:endParaRPr>
          </a:p>
          <a:p>
            <a:pPr lvl="0" algn="ctr" fontAlgn="base">
              <a:spcBef>
                <a:spcPct val="0"/>
              </a:spcBef>
              <a:spcAft>
                <a:spcPct val="0"/>
              </a:spcAft>
            </a:pPr>
            <a:r>
              <a:rPr lang="ru-RU" sz="4000" b="1" i="1" dirty="0" smtClean="0">
                <a:latin typeface="Times New Roman" pitchFamily="18" charset="0"/>
                <a:cs typeface="Arial" pitchFamily="34" charset="0"/>
              </a:rPr>
              <a:t>  </a:t>
            </a:r>
            <a:r>
              <a:rPr lang="en-US" sz="4400" b="1" dirty="0" smtClean="0">
                <a:cs typeface="Arial" pitchFamily="34" charset="0"/>
              </a:rPr>
              <a:t>Question 1</a:t>
            </a:r>
            <a:endParaRPr kumimoji="0" lang="ru-RU" sz="4400" b="1" u="none" strike="noStrike" cap="none" normalizeH="0" baseline="0" dirty="0" smtClean="0">
              <a:ln>
                <a:noFill/>
              </a:ln>
              <a:solidFill>
                <a:schemeClr val="tx1"/>
              </a:solidFill>
              <a:effectLst/>
              <a:cs typeface="Arial" pitchFamily="34" charset="0"/>
            </a:endParaRPr>
          </a:p>
        </p:txBody>
      </p:sp>
      <p:sp>
        <p:nvSpPr>
          <p:cNvPr id="2" name="Прямоугольник 1"/>
          <p:cNvSpPr/>
          <p:nvPr/>
        </p:nvSpPr>
        <p:spPr>
          <a:xfrm>
            <a:off x="3779912" y="1412776"/>
            <a:ext cx="5168135" cy="3785652"/>
          </a:xfrm>
          <a:prstGeom prst="rect">
            <a:avLst/>
          </a:prstGeom>
        </p:spPr>
        <p:txBody>
          <a:bodyPr wrap="square">
            <a:spAutoFit/>
          </a:bodyPr>
          <a:lstStyle/>
          <a:p>
            <a:r>
              <a:rPr lang="en-US" sz="4800" dirty="0"/>
              <a:t>I love honey and live in a </a:t>
            </a:r>
            <a:r>
              <a:rPr lang="en-US" sz="4800" dirty="0" smtClean="0"/>
              <a:t>wood</a:t>
            </a:r>
            <a:r>
              <a:rPr lang="en-US" sz="4800" dirty="0"/>
              <a:t>. One of my best friends is called Christopher Robin. Who am I?</a:t>
            </a:r>
            <a:endParaRPr lang="uk-UA" sz="4800" dirty="0"/>
          </a:p>
        </p:txBody>
      </p:sp>
      <p:pic>
        <p:nvPicPr>
          <p:cNvPr id="1026" name="Picture 2" descr="Кира - скрап - PNG / ПНГ клипарт на прозрачном фон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3152" y="1628800"/>
            <a:ext cx="2688272" cy="380896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1016732"/>
            <a:ext cx="8229600" cy="648072"/>
          </a:xfrm>
        </p:spPr>
        <p:txBody>
          <a:bodyPr>
            <a:noAutofit/>
          </a:bodyPr>
          <a:lstStyle/>
          <a:p>
            <a:pPr lvl="0"/>
            <a:r>
              <a:rPr lang="en-US" b="1" dirty="0">
                <a:cs typeface="Arial" pitchFamily="34" charset="0"/>
              </a:rPr>
              <a:t>Question </a:t>
            </a:r>
            <a:r>
              <a:rPr lang="en-US" b="1" dirty="0" smtClean="0">
                <a:cs typeface="Arial" pitchFamily="34" charset="0"/>
              </a:rPr>
              <a:t>2</a:t>
            </a:r>
            <a:r>
              <a:rPr lang="ru-RU" b="1" dirty="0">
                <a:cs typeface="Arial" pitchFamily="34" charset="0"/>
              </a:rPr>
              <a:t/>
            </a:r>
            <a:br>
              <a:rPr lang="ru-RU" b="1" dirty="0">
                <a:cs typeface="Arial" pitchFamily="34" charset="0"/>
              </a:rPr>
            </a:br>
            <a:endParaRPr lang="uk-UA" dirty="0"/>
          </a:p>
        </p:txBody>
      </p:sp>
      <p:sp>
        <p:nvSpPr>
          <p:cNvPr id="3" name="Объект 2"/>
          <p:cNvSpPr>
            <a:spLocks noGrp="1"/>
          </p:cNvSpPr>
          <p:nvPr>
            <p:ph idx="1"/>
          </p:nvPr>
        </p:nvSpPr>
        <p:spPr>
          <a:xfrm>
            <a:off x="539552" y="1340768"/>
            <a:ext cx="5544616" cy="4525963"/>
          </a:xfrm>
        </p:spPr>
        <p:txBody>
          <a:bodyPr>
            <a:normAutofit/>
          </a:bodyPr>
          <a:lstStyle/>
          <a:p>
            <a:pPr marL="0" indent="0">
              <a:buNone/>
            </a:pPr>
            <a:r>
              <a:rPr lang="en-US" sz="3600" dirty="0" smtClean="0"/>
              <a:t>I </a:t>
            </a:r>
            <a:r>
              <a:rPr lang="en-US" sz="3600" dirty="0"/>
              <a:t>have a factory where we make all sorts of chocolates. I send out five special Golden Tickets that are hidden with the chocolate so that five lucky children can explore my factory. Who am I?</a:t>
            </a:r>
            <a:endParaRPr lang="uk-UA" sz="3600" dirty="0"/>
          </a:p>
        </p:txBody>
      </p:sp>
      <p:pic>
        <p:nvPicPr>
          <p:cNvPr id="4098" name="Picture 2" descr="Вилли вонка рисунок - 74 фот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9952" y="-171400"/>
            <a:ext cx="7143750" cy="714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2854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wipe(down)">
                                      <p:cBhvr>
                                        <p:cTn id="7"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260648"/>
            <a:ext cx="8229600" cy="951681"/>
          </a:xfrm>
        </p:spPr>
        <p:txBody>
          <a:bodyPr>
            <a:normAutofit/>
          </a:bodyPr>
          <a:lstStyle/>
          <a:p>
            <a:pPr lvl="0"/>
            <a:r>
              <a:rPr lang="en-US" b="1" dirty="0">
                <a:cs typeface="Arial" pitchFamily="34" charset="0"/>
              </a:rPr>
              <a:t>Question </a:t>
            </a:r>
            <a:r>
              <a:rPr lang="en-US" b="1" dirty="0" smtClean="0">
                <a:cs typeface="Arial" pitchFamily="34" charset="0"/>
              </a:rPr>
              <a:t>3</a:t>
            </a:r>
            <a:endParaRPr lang="uk-UA" dirty="0"/>
          </a:p>
        </p:txBody>
      </p:sp>
      <p:sp>
        <p:nvSpPr>
          <p:cNvPr id="3" name="Объект 2"/>
          <p:cNvSpPr>
            <a:spLocks noGrp="1"/>
          </p:cNvSpPr>
          <p:nvPr>
            <p:ph idx="1"/>
          </p:nvPr>
        </p:nvSpPr>
        <p:spPr>
          <a:xfrm>
            <a:off x="4070951" y="1052736"/>
            <a:ext cx="4608512" cy="4785395"/>
          </a:xfrm>
        </p:spPr>
        <p:txBody>
          <a:bodyPr>
            <a:normAutofit fontScale="92500"/>
          </a:bodyPr>
          <a:lstStyle/>
          <a:p>
            <a:r>
              <a:rPr lang="en-US" sz="4800" dirty="0"/>
              <a:t>I followed a white rabbit down a hole and met all sorts of strange creatures and a queen. Who am I?</a:t>
            </a:r>
            <a:endParaRPr lang="uk-UA" sz="4800" dirty="0"/>
          </a:p>
        </p:txBody>
      </p:sp>
      <p:pic>
        <p:nvPicPr>
          <p:cNvPr id="2052" name="Picture 4" descr="Алиса клипарт (67 фот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8192" y="1212329"/>
            <a:ext cx="3321496" cy="5032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1118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wipe(down)">
                                      <p:cBhvr>
                                        <p:cTn id="7" dur="5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lvl="0"/>
            <a:r>
              <a:rPr lang="en-US" b="1" dirty="0">
                <a:cs typeface="Arial" pitchFamily="34" charset="0"/>
              </a:rPr>
              <a:t>Question </a:t>
            </a:r>
            <a:r>
              <a:rPr lang="en-US" b="1" dirty="0" smtClean="0">
                <a:cs typeface="Arial" pitchFamily="34" charset="0"/>
              </a:rPr>
              <a:t>4</a:t>
            </a:r>
            <a:endParaRPr lang="uk-UA" dirty="0"/>
          </a:p>
        </p:txBody>
      </p:sp>
      <p:sp>
        <p:nvSpPr>
          <p:cNvPr id="3" name="Объект 2"/>
          <p:cNvSpPr>
            <a:spLocks noGrp="1"/>
          </p:cNvSpPr>
          <p:nvPr>
            <p:ph idx="1"/>
          </p:nvPr>
        </p:nvSpPr>
        <p:spPr>
          <a:xfrm>
            <a:off x="1187624" y="1268760"/>
            <a:ext cx="4665204" cy="5474072"/>
          </a:xfrm>
        </p:spPr>
        <p:txBody>
          <a:bodyPr>
            <a:normAutofit fontScale="92500"/>
          </a:bodyPr>
          <a:lstStyle/>
          <a:p>
            <a:r>
              <a:rPr lang="en-US" sz="4000" dirty="0"/>
              <a:t>I can fly, have special powers and magical items like an umbrella and stretchable bag. I arrived in London to help the Banks family and their two children. Who am I?</a:t>
            </a:r>
            <a:endParaRPr lang="uk-UA" sz="4000" dirty="0"/>
          </a:p>
        </p:txBody>
      </p:sp>
      <p:pic>
        <p:nvPicPr>
          <p:cNvPr id="3074" name="Picture 2" descr="найкращі ідеї на тему «Мері Поппінс» (12) | мері поппінс, казки, ілюстрація  книг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46820" y="846138"/>
            <a:ext cx="3110136" cy="5589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71423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692696"/>
            <a:ext cx="8229600" cy="868958"/>
          </a:xfrm>
        </p:spPr>
        <p:txBody>
          <a:bodyPr>
            <a:normAutofit fontScale="90000"/>
          </a:bodyPr>
          <a:lstStyle/>
          <a:p>
            <a:pPr lvl="0"/>
            <a:r>
              <a:rPr lang="en-US" sz="4900" b="1" dirty="0">
                <a:cs typeface="Arial" pitchFamily="34" charset="0"/>
              </a:rPr>
              <a:t>Question </a:t>
            </a:r>
            <a:r>
              <a:rPr lang="en-US" sz="4900" b="1" dirty="0" smtClean="0">
                <a:cs typeface="Arial" pitchFamily="34" charset="0"/>
              </a:rPr>
              <a:t>5</a:t>
            </a:r>
            <a:r>
              <a:rPr lang="ru-RU" b="1" dirty="0">
                <a:cs typeface="Arial" pitchFamily="34" charset="0"/>
              </a:rPr>
              <a:t/>
            </a:r>
            <a:br>
              <a:rPr lang="ru-RU" b="1" dirty="0">
                <a:cs typeface="Arial" pitchFamily="34" charset="0"/>
              </a:rPr>
            </a:br>
            <a:endParaRPr lang="uk-UA" dirty="0"/>
          </a:p>
        </p:txBody>
      </p:sp>
      <p:sp>
        <p:nvSpPr>
          <p:cNvPr id="3" name="Прямоугольник 2"/>
          <p:cNvSpPr/>
          <p:nvPr/>
        </p:nvSpPr>
        <p:spPr>
          <a:xfrm>
            <a:off x="3662963" y="1340768"/>
            <a:ext cx="5040560" cy="4524315"/>
          </a:xfrm>
          <a:prstGeom prst="rect">
            <a:avLst/>
          </a:prstGeom>
        </p:spPr>
        <p:txBody>
          <a:bodyPr wrap="square">
            <a:spAutoFit/>
          </a:bodyPr>
          <a:lstStyle/>
          <a:p>
            <a:r>
              <a:rPr lang="en-US" sz="4800" dirty="0"/>
              <a:t>I have a little blue jacket and love eating the vegetables from </a:t>
            </a:r>
            <a:r>
              <a:rPr lang="en-US" sz="4800" dirty="0" err="1"/>
              <a:t>Mr</a:t>
            </a:r>
            <a:r>
              <a:rPr lang="en-US" sz="4800" dirty="0"/>
              <a:t> McGregor’s garden. Who am I?</a:t>
            </a:r>
            <a:endParaRPr lang="uk-UA" sz="4800" dirty="0"/>
          </a:p>
        </p:txBody>
      </p:sp>
      <p:pic>
        <p:nvPicPr>
          <p:cNvPr id="5122" name="Picture 2" descr="Beatrix Potter Peter Rabbit and Carrot Tote Bag by Tom Hill - Pixel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576" y="548680"/>
            <a:ext cx="4752528"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29787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850106"/>
          </a:xfrm>
        </p:spPr>
        <p:txBody>
          <a:bodyPr/>
          <a:lstStyle/>
          <a:p>
            <a:endParaRPr lang="uk-UA" dirty="0"/>
          </a:p>
        </p:txBody>
      </p:sp>
      <p:pic>
        <p:nvPicPr>
          <p:cNvPr id="1026" name="Picture 2" descr="Winnie-the-Pooh: Milne, A. A., Shepard, Ernest H.: 9780525444435: Books -  Amazon.c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8880" y="498606"/>
            <a:ext cx="2376264" cy="290026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Книга «Charlie and the Chocolate Factory» – Роальд Дал, купити за ціною 842  на YAKABOO: 978014136937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11999" y="530523"/>
            <a:ext cx="2520280" cy="286834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ary Poppins: Travers, P. L., Shepard, Mary: 9780544439566: Amazon.com:  Book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37012" y="3628250"/>
            <a:ext cx="2247987" cy="283314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Alice in Wonderland eBook by Lewis Carroll - EPUB | Rakuten Kobo Malaysia"/>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19135" y="571867"/>
            <a:ext cx="2559345" cy="278436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The Tale of Peter Rabbit Picture Book by Beatrix Potter - Penguin Books New  Zealand"/>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87260" y="3649143"/>
            <a:ext cx="2462632" cy="2662052"/>
          </a:xfrm>
          <a:prstGeom prst="rect">
            <a:avLst/>
          </a:prstGeom>
          <a:noFill/>
          <a:extLst>
            <a:ext uri="{909E8E84-426E-40DD-AFC4-6F175D3DCCD1}">
              <a14:hiddenFill xmlns:a14="http://schemas.microsoft.com/office/drawing/2010/main">
                <a:solidFill>
                  <a:srgbClr val="FFFFFF"/>
                </a:solidFill>
              </a14:hiddenFill>
            </a:ext>
          </a:extLst>
        </p:spPr>
      </p:pic>
      <p:sp>
        <p:nvSpPr>
          <p:cNvPr id="3" name="Овал 2"/>
          <p:cNvSpPr/>
          <p:nvPr/>
        </p:nvSpPr>
        <p:spPr>
          <a:xfrm>
            <a:off x="457200" y="3298831"/>
            <a:ext cx="727938" cy="50926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1</a:t>
            </a:r>
            <a:endParaRPr lang="uk-UA" dirty="0"/>
          </a:p>
        </p:txBody>
      </p:sp>
      <p:sp>
        <p:nvSpPr>
          <p:cNvPr id="9" name="Овал 8"/>
          <p:cNvSpPr/>
          <p:nvPr/>
        </p:nvSpPr>
        <p:spPr>
          <a:xfrm>
            <a:off x="2998167" y="3149845"/>
            <a:ext cx="727938" cy="50926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2</a:t>
            </a:r>
            <a:endParaRPr lang="uk-UA" dirty="0"/>
          </a:p>
        </p:txBody>
      </p:sp>
      <p:sp>
        <p:nvSpPr>
          <p:cNvPr id="10" name="Овал 9"/>
          <p:cNvSpPr/>
          <p:nvPr/>
        </p:nvSpPr>
        <p:spPr>
          <a:xfrm>
            <a:off x="4463988" y="6290860"/>
            <a:ext cx="727938" cy="50926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5</a:t>
            </a:r>
            <a:endParaRPr lang="uk-UA" dirty="0"/>
          </a:p>
        </p:txBody>
      </p:sp>
      <p:sp>
        <p:nvSpPr>
          <p:cNvPr id="11" name="Овал 10"/>
          <p:cNvSpPr/>
          <p:nvPr/>
        </p:nvSpPr>
        <p:spPr>
          <a:xfrm>
            <a:off x="6090131" y="3101602"/>
            <a:ext cx="727938" cy="50926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3</a:t>
            </a:r>
            <a:endParaRPr lang="uk-UA" dirty="0"/>
          </a:p>
        </p:txBody>
      </p:sp>
      <p:sp>
        <p:nvSpPr>
          <p:cNvPr id="12" name="Овал 11"/>
          <p:cNvSpPr/>
          <p:nvPr/>
        </p:nvSpPr>
        <p:spPr>
          <a:xfrm>
            <a:off x="1727684" y="6331556"/>
            <a:ext cx="727938" cy="50926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4</a:t>
            </a:r>
            <a:endParaRPr lang="uk-UA" dirty="0"/>
          </a:p>
        </p:txBody>
      </p:sp>
    </p:spTree>
    <p:extLst>
      <p:ext uri="{BB962C8B-B14F-4D97-AF65-F5344CB8AC3E}">
        <p14:creationId xmlns:p14="http://schemas.microsoft.com/office/powerpoint/2010/main" val="63301381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836712"/>
            <a:ext cx="8229600" cy="3096344"/>
          </a:xfrm>
        </p:spPr>
        <p:txBody>
          <a:bodyPr>
            <a:normAutofit/>
          </a:bodyPr>
          <a:lstStyle/>
          <a:p>
            <a:r>
              <a:rPr lang="en-US" sz="7200" b="1" dirty="0" smtClean="0">
                <a:solidFill>
                  <a:schemeClr val="accent2">
                    <a:lumMod val="75000"/>
                  </a:schemeClr>
                </a:solidFill>
                <a:latin typeface="+mn-lt"/>
              </a:rPr>
              <a:t>Round 2</a:t>
            </a:r>
            <a:r>
              <a:rPr lang="en-US" sz="7200" b="1" dirty="0" smtClean="0">
                <a:latin typeface="+mn-lt"/>
              </a:rPr>
              <a:t/>
            </a:r>
            <a:br>
              <a:rPr lang="en-US" sz="7200" b="1" dirty="0" smtClean="0">
                <a:latin typeface="+mn-lt"/>
              </a:rPr>
            </a:br>
            <a:r>
              <a:rPr lang="en-US" sz="7200" b="1" dirty="0" smtClean="0">
                <a:latin typeface="+mn-lt"/>
              </a:rPr>
              <a:t>Match the pair</a:t>
            </a:r>
            <a:endParaRPr lang="uk-UA" sz="7200" b="1" dirty="0">
              <a:latin typeface="+mn-lt"/>
            </a:endParaRPr>
          </a:p>
        </p:txBody>
      </p:sp>
      <p:pic>
        <p:nvPicPr>
          <p:cNvPr id="3" name="Picture 2" descr="сова с указкой на прозрачном фоне 24 фото"/>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3212976"/>
            <a:ext cx="3325339" cy="3432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07961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066130"/>
          </a:xfrm>
        </p:spPr>
        <p:txBody>
          <a:bodyPr/>
          <a:lstStyle/>
          <a:p>
            <a:r>
              <a:rPr lang="en-US" b="1" dirty="0" smtClean="0"/>
              <a:t>Match the pair</a:t>
            </a:r>
            <a:endParaRPr lang="uk-UA" b="1" dirty="0"/>
          </a:p>
        </p:txBody>
      </p:sp>
      <p:sp>
        <p:nvSpPr>
          <p:cNvPr id="3" name="Объект 2"/>
          <p:cNvSpPr>
            <a:spLocks noGrp="1"/>
          </p:cNvSpPr>
          <p:nvPr>
            <p:ph sz="half" idx="1"/>
          </p:nvPr>
        </p:nvSpPr>
        <p:spPr>
          <a:xfrm>
            <a:off x="431800" y="1600200"/>
            <a:ext cx="4284216" cy="4525963"/>
          </a:xfrm>
        </p:spPr>
        <p:txBody>
          <a:bodyPr/>
          <a:lstStyle/>
          <a:p>
            <a:pPr marL="0" indent="0">
              <a:buNone/>
            </a:pPr>
            <a:r>
              <a:rPr lang="en-US" sz="3600" b="1" dirty="0" smtClean="0"/>
              <a:t>1.Sherlock Holms</a:t>
            </a:r>
          </a:p>
          <a:p>
            <a:pPr marL="0" indent="0">
              <a:buNone/>
            </a:pPr>
            <a:r>
              <a:rPr lang="en-US" sz="3600" b="1" dirty="0" smtClean="0"/>
              <a:t>2.Tom Sawyer</a:t>
            </a:r>
          </a:p>
          <a:p>
            <a:pPr marL="0" indent="0">
              <a:buNone/>
            </a:pPr>
            <a:r>
              <a:rPr lang="en-US" sz="3600" b="1" dirty="0" smtClean="0"/>
              <a:t>3.Robinson Crusoe</a:t>
            </a:r>
          </a:p>
          <a:p>
            <a:pPr marL="0" indent="0">
              <a:buNone/>
            </a:pPr>
            <a:r>
              <a:rPr lang="en-US" sz="3600" b="1" dirty="0" smtClean="0"/>
              <a:t>4. Romeo</a:t>
            </a:r>
          </a:p>
          <a:p>
            <a:pPr marL="0" indent="0">
              <a:buNone/>
            </a:pPr>
            <a:r>
              <a:rPr lang="en-US" sz="3600" b="1" dirty="0" smtClean="0"/>
              <a:t>5. </a:t>
            </a:r>
            <a:r>
              <a:rPr lang="en-US" sz="3600" b="1" dirty="0"/>
              <a:t>Frodo </a:t>
            </a:r>
            <a:r>
              <a:rPr lang="en-US" sz="3600" b="1" dirty="0" smtClean="0"/>
              <a:t>Baggins</a:t>
            </a:r>
          </a:p>
          <a:p>
            <a:endParaRPr lang="uk-UA" dirty="0"/>
          </a:p>
        </p:txBody>
      </p:sp>
      <p:sp>
        <p:nvSpPr>
          <p:cNvPr id="4" name="Объект 3"/>
          <p:cNvSpPr>
            <a:spLocks noGrp="1"/>
          </p:cNvSpPr>
          <p:nvPr>
            <p:ph sz="half" idx="2"/>
          </p:nvPr>
        </p:nvSpPr>
        <p:spPr>
          <a:xfrm>
            <a:off x="4283968" y="1600200"/>
            <a:ext cx="4860032" cy="4525963"/>
          </a:xfrm>
        </p:spPr>
        <p:txBody>
          <a:bodyPr>
            <a:normAutofit/>
          </a:bodyPr>
          <a:lstStyle/>
          <a:p>
            <a:r>
              <a:rPr lang="en-US" sz="3600" b="1" dirty="0" smtClean="0"/>
              <a:t>A. Friday</a:t>
            </a:r>
          </a:p>
          <a:p>
            <a:r>
              <a:rPr lang="en-US" sz="3600" b="1" dirty="0" smtClean="0"/>
              <a:t>B.  Juliet</a:t>
            </a:r>
          </a:p>
          <a:p>
            <a:r>
              <a:rPr lang="en-US" sz="3600" b="1" dirty="0" smtClean="0"/>
              <a:t>C.</a:t>
            </a:r>
            <a:r>
              <a:rPr lang="uk-UA" sz="3600" b="1" dirty="0" smtClean="0"/>
              <a:t> </a:t>
            </a:r>
            <a:r>
              <a:rPr lang="en-US" sz="3600" b="1" dirty="0" smtClean="0"/>
              <a:t>Samwise Gamgee </a:t>
            </a:r>
            <a:r>
              <a:rPr lang="en-US" sz="3600" b="1" dirty="0"/>
              <a:t> </a:t>
            </a:r>
            <a:endParaRPr lang="en-US" sz="3600" b="1" dirty="0" smtClean="0"/>
          </a:p>
          <a:p>
            <a:r>
              <a:rPr lang="en-US" sz="3600" b="1" dirty="0" smtClean="0"/>
              <a:t>D. Huckleberry Finn</a:t>
            </a:r>
          </a:p>
          <a:p>
            <a:r>
              <a:rPr lang="en-US" sz="3600" b="1" dirty="0" smtClean="0"/>
              <a:t>E. Watson</a:t>
            </a:r>
            <a:endParaRPr lang="uk-UA" sz="3600" b="1" dirty="0"/>
          </a:p>
        </p:txBody>
      </p:sp>
      <p:sp>
        <p:nvSpPr>
          <p:cNvPr id="5" name="Rectangle 1"/>
          <p:cNvSpPr>
            <a:spLocks noChangeArrowheads="1"/>
          </p:cNvSpPr>
          <p:nvPr/>
        </p:nvSpPr>
        <p:spPr bwMode="auto">
          <a:xfrm>
            <a:off x="0" y="0"/>
            <a:ext cx="9144000" cy="45720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k-UA" altLang="uk-UA" sz="2100" b="0" i="0" u="none" strike="noStrike" cap="none" normalizeH="0" baseline="0" smtClean="0">
                <a:ln>
                  <a:noFill/>
                </a:ln>
                <a:solidFill>
                  <a:srgbClr val="1F1F1F"/>
                </a:solidFill>
                <a:effectLst/>
                <a:latin typeface="inherit"/>
              </a:rPr>
              <a:t>Scarlett O'Hara</a:t>
            </a:r>
            <a:r>
              <a:rPr kumimoji="0" lang="uk-UA" altLang="uk-UA" sz="600" b="0" i="0" u="none" strike="noStrike" cap="none" normalizeH="0" baseline="0" smtClean="0">
                <a:ln>
                  <a:noFill/>
                </a:ln>
                <a:solidFill>
                  <a:schemeClr val="tx1"/>
                </a:solidFill>
                <a:effectLst/>
              </a:rPr>
              <a:t> </a:t>
            </a:r>
            <a:endParaRPr kumimoji="0" lang="uk-UA" altLang="uk-UA"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1462668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922114"/>
          </a:xfrm>
        </p:spPr>
        <p:txBody>
          <a:bodyPr/>
          <a:lstStyle/>
          <a:p>
            <a:endParaRPr lang="uk-UA" dirty="0"/>
          </a:p>
        </p:txBody>
      </p:sp>
      <p:pic>
        <p:nvPicPr>
          <p:cNvPr id="2050" name="Picture 2" descr="The Adventures of Tom Sawyer (Union Square Kids Unabridged Classics):  Twain, Mark, McKowen, Scott: 9781402714603: Amazon.com: Book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55876" y="528493"/>
            <a:ext cx="2232248" cy="273955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Romeo and Juliet: William Shakespeare: 9781398807822: hive.co.u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3069" y="3645024"/>
            <a:ext cx="2304256" cy="280831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Robinson Crusoe (English Edition) eBook : Defoe, Daniel: Amazon.de: Kindle  Stor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72200" y="573725"/>
            <a:ext cx="2071936" cy="269432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The Adventures of Sherlock Holmes by Arthur Conan Doyle | Goodread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3568" y="561962"/>
            <a:ext cx="2304256" cy="2952328"/>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2" descr="Книга Книга The Lord of the Rings.The Fellowship of the Ring/Братство  кільця.Книга 1 - Джон Толкин (Англійська мова) від продавця: Книгосховище –  купити в Україні | ROZETKA | Вигідні ціни, відгуки покупців"/>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sp>
        <p:nvSpPr>
          <p:cNvPr id="4" name="AutoShape 4" descr="Книга Книга The Lord of the Rings.The Fellowship of the Ring/Братство  кільця.Книга 1 - Джон Толкин (Англійська мова) від продавця: Книгосховище –  купити в Україні | ROZETKA | Вигідні ціни, відгуки покупців"/>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5" name="Picture 6" descr="Володар перснів: Братерство персня — Вікіпедія"/>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66826" y="3501008"/>
            <a:ext cx="2473525" cy="295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93252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268760"/>
            <a:ext cx="8229600" cy="2511152"/>
          </a:xfrm>
        </p:spPr>
        <p:txBody>
          <a:bodyPr>
            <a:normAutofit fontScale="90000"/>
          </a:bodyPr>
          <a:lstStyle/>
          <a:p>
            <a:r>
              <a:rPr lang="uk-UA" sz="7200" b="1" dirty="0" smtClean="0"/>
              <a:t/>
            </a:r>
            <a:br>
              <a:rPr lang="uk-UA" sz="7200" b="1" dirty="0" smtClean="0"/>
            </a:br>
            <a:r>
              <a:rPr lang="uk-UA" sz="7200" b="1" dirty="0"/>
              <a:t/>
            </a:r>
            <a:br>
              <a:rPr lang="uk-UA" sz="7200" b="1" dirty="0"/>
            </a:br>
            <a:r>
              <a:rPr lang="en-US" sz="7200" b="1" dirty="0" smtClean="0">
                <a:solidFill>
                  <a:schemeClr val="accent2">
                    <a:lumMod val="75000"/>
                  </a:schemeClr>
                </a:solidFill>
              </a:rPr>
              <a:t>Round 3</a:t>
            </a:r>
            <a:r>
              <a:rPr lang="uk-UA" sz="7200" b="1" dirty="0" smtClean="0"/>
              <a:t/>
            </a:r>
            <a:br>
              <a:rPr lang="uk-UA" sz="7200" b="1" dirty="0" smtClean="0"/>
            </a:br>
            <a:r>
              <a:rPr lang="en-US" sz="8000" b="1" dirty="0" smtClean="0"/>
              <a:t>Shakespeare's tour</a:t>
            </a:r>
            <a:br>
              <a:rPr lang="en-US" sz="8000" b="1" dirty="0" smtClean="0"/>
            </a:br>
            <a:endParaRPr lang="uk-UA" sz="8000" dirty="0"/>
          </a:p>
        </p:txBody>
      </p:sp>
      <p:sp>
        <p:nvSpPr>
          <p:cNvPr id="3" name="AutoShape 4" descr="https://lens.usercontent.google.com/image?vsrid=CLeL1cvPltaHWxACGAEiJDIwZjRhNjA1LWEyODktNDAzMC05ZWZkLTE0M2YzOGMxNDY0Ng&amp;gsessionid=LXFVVDsMdKAt0gq1HmMQH_sITRBTjhBQNdk3Pb0zmjLnByPpb_bGGw"/>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1030" name="Picture 6" descr="раскрытая книга с пером на прозрачном фоне 22 фото"/>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20072" y="3573016"/>
            <a:ext cx="3665440" cy="2736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45153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167896"/>
            <a:ext cx="8229600" cy="1096536"/>
          </a:xfrm>
        </p:spPr>
        <p:txBody>
          <a:bodyPr/>
          <a:lstStyle/>
          <a:p>
            <a:endParaRPr lang="uk-UA" dirty="0"/>
          </a:p>
        </p:txBody>
      </p:sp>
      <p:sp>
        <p:nvSpPr>
          <p:cNvPr id="5" name="Прямоугольник 4"/>
          <p:cNvSpPr/>
          <p:nvPr/>
        </p:nvSpPr>
        <p:spPr>
          <a:xfrm>
            <a:off x="2267744" y="1264432"/>
            <a:ext cx="5920382" cy="4770537"/>
          </a:xfrm>
          <a:prstGeom prst="rect">
            <a:avLst/>
          </a:prstGeom>
        </p:spPr>
        <p:txBody>
          <a:bodyPr wrap="square">
            <a:spAutoFit/>
          </a:bodyPr>
          <a:lstStyle/>
          <a:p>
            <a:r>
              <a:rPr lang="en-US" sz="6000" b="1" dirty="0"/>
              <a:t>A horse, a horse! </a:t>
            </a:r>
            <a:endParaRPr lang="uk-UA" sz="6000" b="1" dirty="0" smtClean="0"/>
          </a:p>
          <a:p>
            <a:r>
              <a:rPr lang="en-US" sz="6000" b="1" dirty="0" smtClean="0"/>
              <a:t>My </a:t>
            </a:r>
            <a:r>
              <a:rPr lang="en-US" sz="6000" b="1" dirty="0"/>
              <a:t>kingdom for a horse</a:t>
            </a:r>
            <a:r>
              <a:rPr lang="en-US" sz="6000" b="1" dirty="0" smtClean="0"/>
              <a:t>!</a:t>
            </a:r>
          </a:p>
          <a:p>
            <a:r>
              <a:rPr lang="en-US" sz="3200" b="1" dirty="0" smtClean="0">
                <a:solidFill>
                  <a:schemeClr val="accent6">
                    <a:lumMod val="50000"/>
                  </a:schemeClr>
                </a:solidFill>
              </a:rPr>
              <a:t>(</a:t>
            </a:r>
            <a:r>
              <a:rPr lang="uk-UA" sz="3200" b="1" dirty="0" smtClean="0">
                <a:solidFill>
                  <a:schemeClr val="accent6">
                    <a:lumMod val="50000"/>
                  </a:schemeClr>
                </a:solidFill>
              </a:rPr>
              <a:t>Коня, коня! Моє королівство за коня!)</a:t>
            </a:r>
            <a:r>
              <a:rPr lang="en-US" sz="6000" b="1" dirty="0">
                <a:solidFill>
                  <a:schemeClr val="accent6">
                    <a:lumMod val="50000"/>
                  </a:schemeClr>
                </a:solidFill>
              </a:rPr>
              <a:t/>
            </a:r>
            <a:br>
              <a:rPr lang="en-US" sz="6000" b="1" dirty="0">
                <a:solidFill>
                  <a:schemeClr val="accent6">
                    <a:lumMod val="50000"/>
                  </a:schemeClr>
                </a:solidFill>
              </a:rPr>
            </a:br>
            <a:endParaRPr lang="uk-UA" sz="6000" b="1" dirty="0">
              <a:solidFill>
                <a:schemeClr val="accent6">
                  <a:lumMod val="50000"/>
                </a:schemeClr>
              </a:solidFill>
            </a:endParaRPr>
          </a:p>
        </p:txBody>
      </p:sp>
      <p:pic>
        <p:nvPicPr>
          <p:cNvPr id="6" name="Picture 2" descr="Пнг Шекспир 31 фот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068960"/>
            <a:ext cx="2288530" cy="34067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6453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18728" y="1556792"/>
            <a:ext cx="8708504" cy="4320480"/>
          </a:xfrm>
        </p:spPr>
        <p:txBody>
          <a:bodyPr>
            <a:normAutofit/>
          </a:bodyPr>
          <a:lstStyle/>
          <a:p>
            <a:pPr algn="ctr"/>
            <a:r>
              <a:rPr lang="en-US" sz="6000" dirty="0" smtClean="0"/>
              <a:t>All </a:t>
            </a:r>
            <a:r>
              <a:rPr lang="en-US" sz="6000" dirty="0"/>
              <a:t>the world’s </a:t>
            </a:r>
            <a:r>
              <a:rPr lang="uk-UA" sz="6000" dirty="0" smtClean="0"/>
              <a:t/>
            </a:r>
            <a:br>
              <a:rPr lang="uk-UA" sz="6000" dirty="0" smtClean="0"/>
            </a:br>
            <a:r>
              <a:rPr lang="en-US" sz="6000" dirty="0" smtClean="0"/>
              <a:t>a stag</a:t>
            </a:r>
            <a:r>
              <a:rPr lang="uk-UA" sz="6000" dirty="0" smtClean="0"/>
              <a:t>е</a:t>
            </a:r>
            <a:br>
              <a:rPr lang="uk-UA" sz="6000" dirty="0" smtClean="0"/>
            </a:br>
            <a:r>
              <a:rPr lang="uk-UA" sz="6000" dirty="0"/>
              <a:t/>
            </a:r>
            <a:br>
              <a:rPr lang="uk-UA" sz="6000" dirty="0"/>
            </a:br>
            <a:endParaRPr lang="uk-UA" sz="6000" dirty="0"/>
          </a:p>
        </p:txBody>
      </p:sp>
      <p:sp>
        <p:nvSpPr>
          <p:cNvPr id="3" name="Текст 2"/>
          <p:cNvSpPr>
            <a:spLocks noGrp="1"/>
          </p:cNvSpPr>
          <p:nvPr>
            <p:ph type="body" idx="1"/>
          </p:nvPr>
        </p:nvSpPr>
        <p:spPr>
          <a:xfrm>
            <a:off x="971600" y="332657"/>
            <a:ext cx="7772400" cy="936104"/>
          </a:xfrm>
        </p:spPr>
        <p:txBody>
          <a:bodyPr/>
          <a:lstStyle/>
          <a:p>
            <a:endParaRPr lang="uk-UA" dirty="0"/>
          </a:p>
        </p:txBody>
      </p:sp>
      <p:sp>
        <p:nvSpPr>
          <p:cNvPr id="4" name="Прямоугольник 3"/>
          <p:cNvSpPr/>
          <p:nvPr/>
        </p:nvSpPr>
        <p:spPr>
          <a:xfrm>
            <a:off x="3059832" y="3717032"/>
            <a:ext cx="3256982" cy="584775"/>
          </a:xfrm>
          <a:prstGeom prst="rect">
            <a:avLst/>
          </a:prstGeom>
        </p:spPr>
        <p:txBody>
          <a:bodyPr wrap="none">
            <a:spAutoFit/>
          </a:bodyPr>
          <a:lstStyle/>
          <a:p>
            <a:r>
              <a:rPr lang="uk-UA" sz="3200" b="1" dirty="0" smtClean="0">
                <a:solidFill>
                  <a:schemeClr val="accent6">
                    <a:lumMod val="50000"/>
                  </a:schemeClr>
                </a:solidFill>
              </a:rPr>
              <a:t>(Весь світ театр)</a:t>
            </a:r>
            <a:endParaRPr lang="uk-UA" sz="3200" dirty="0"/>
          </a:p>
        </p:txBody>
      </p:sp>
      <p:pic>
        <p:nvPicPr>
          <p:cNvPr id="5" name="Picture 2" descr="Пнг Шекспир 31 фот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015" y="3068960"/>
            <a:ext cx="2288530" cy="34067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51006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a:p>
        </p:txBody>
      </p:sp>
      <p:sp>
        <p:nvSpPr>
          <p:cNvPr id="3" name="Прямоугольник 2"/>
          <p:cNvSpPr/>
          <p:nvPr/>
        </p:nvSpPr>
        <p:spPr>
          <a:xfrm>
            <a:off x="2411760" y="1340768"/>
            <a:ext cx="8587884" cy="3046988"/>
          </a:xfrm>
          <a:prstGeom prst="rect">
            <a:avLst/>
          </a:prstGeom>
        </p:spPr>
        <p:txBody>
          <a:bodyPr wrap="square">
            <a:spAutoFit/>
          </a:bodyPr>
          <a:lstStyle/>
          <a:p>
            <a:r>
              <a:rPr lang="en-US" sz="9600" b="1" dirty="0" smtClean="0"/>
              <a:t>To </a:t>
            </a:r>
            <a:r>
              <a:rPr lang="en-US" sz="9600" b="1" dirty="0"/>
              <a:t>be or </a:t>
            </a:r>
            <a:endParaRPr lang="uk-UA" sz="9600" b="1" dirty="0" smtClean="0"/>
          </a:p>
          <a:p>
            <a:r>
              <a:rPr lang="en-US" sz="9600" b="1" dirty="0" smtClean="0"/>
              <a:t>not </a:t>
            </a:r>
            <a:r>
              <a:rPr lang="en-US" sz="9600" b="1" dirty="0"/>
              <a:t>to </a:t>
            </a:r>
            <a:r>
              <a:rPr lang="en-US" sz="9600" b="1" dirty="0" smtClean="0"/>
              <a:t>be</a:t>
            </a:r>
          </a:p>
        </p:txBody>
      </p:sp>
      <p:pic>
        <p:nvPicPr>
          <p:cNvPr id="4" name="Picture 2" descr="Пнг Шекспир 31 фот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6791" y="2996952"/>
            <a:ext cx="2288530" cy="3406713"/>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3131840" y="4845975"/>
            <a:ext cx="3392082" cy="584775"/>
          </a:xfrm>
          <a:prstGeom prst="rect">
            <a:avLst/>
          </a:prstGeom>
        </p:spPr>
        <p:txBody>
          <a:bodyPr wrap="none">
            <a:spAutoFit/>
          </a:bodyPr>
          <a:lstStyle/>
          <a:p>
            <a:r>
              <a:rPr lang="uk-UA" sz="3200" b="1" dirty="0" smtClean="0">
                <a:solidFill>
                  <a:schemeClr val="accent6">
                    <a:lumMod val="50000"/>
                  </a:schemeClr>
                </a:solidFill>
              </a:rPr>
              <a:t>(Бути чи не бути)</a:t>
            </a:r>
            <a:endParaRPr lang="uk-UA" sz="3200" dirty="0"/>
          </a:p>
        </p:txBody>
      </p:sp>
    </p:spTree>
    <p:extLst>
      <p:ext uri="{BB962C8B-B14F-4D97-AF65-F5344CB8AC3E}">
        <p14:creationId xmlns:p14="http://schemas.microsoft.com/office/powerpoint/2010/main" val="16491852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a:p>
        </p:txBody>
      </p:sp>
      <p:sp>
        <p:nvSpPr>
          <p:cNvPr id="3" name="Прямоугольник 2"/>
          <p:cNvSpPr/>
          <p:nvPr/>
        </p:nvSpPr>
        <p:spPr>
          <a:xfrm>
            <a:off x="457200" y="1556792"/>
            <a:ext cx="8147248" cy="2800767"/>
          </a:xfrm>
          <a:prstGeom prst="rect">
            <a:avLst/>
          </a:prstGeom>
        </p:spPr>
        <p:txBody>
          <a:bodyPr wrap="square">
            <a:spAutoFit/>
          </a:bodyPr>
          <a:lstStyle/>
          <a:p>
            <a:pPr algn="ctr"/>
            <a:r>
              <a:rPr lang="en-US" dirty="0" smtClean="0"/>
              <a:t>.</a:t>
            </a:r>
            <a:r>
              <a:rPr lang="en-US" sz="8800" b="1" dirty="0" smtClean="0"/>
              <a:t>Much ado about nothing</a:t>
            </a:r>
            <a:endParaRPr lang="uk-UA" sz="8800" b="1" dirty="0"/>
          </a:p>
        </p:txBody>
      </p:sp>
      <p:pic>
        <p:nvPicPr>
          <p:cNvPr id="4" name="Picture 2" descr="Пнг Шекспир 31 фот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3039577"/>
            <a:ext cx="2288530" cy="3406713"/>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3419872" y="4738884"/>
            <a:ext cx="4569713" cy="584775"/>
          </a:xfrm>
          <a:prstGeom prst="rect">
            <a:avLst/>
          </a:prstGeom>
        </p:spPr>
        <p:txBody>
          <a:bodyPr wrap="none">
            <a:spAutoFit/>
          </a:bodyPr>
          <a:lstStyle/>
          <a:p>
            <a:r>
              <a:rPr lang="uk-UA" sz="3200" b="1" dirty="0" smtClean="0">
                <a:solidFill>
                  <a:schemeClr val="accent6">
                    <a:lumMod val="50000"/>
                  </a:schemeClr>
                </a:solidFill>
              </a:rPr>
              <a:t>(Багато галасу з нічого)</a:t>
            </a:r>
            <a:endParaRPr lang="uk-UA" sz="3200" dirty="0"/>
          </a:p>
        </p:txBody>
      </p:sp>
    </p:spTree>
    <p:extLst>
      <p:ext uri="{BB962C8B-B14F-4D97-AF65-F5344CB8AC3E}">
        <p14:creationId xmlns:p14="http://schemas.microsoft.com/office/powerpoint/2010/main" val="2222062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1124744"/>
            <a:ext cx="8229600" cy="2655168"/>
          </a:xfrm>
        </p:spPr>
        <p:txBody>
          <a:bodyPr>
            <a:noAutofit/>
          </a:bodyPr>
          <a:lstStyle/>
          <a:p>
            <a:r>
              <a:rPr lang="en-US" sz="9600" b="1" dirty="0" smtClean="0">
                <a:solidFill>
                  <a:schemeClr val="tx1">
                    <a:lumMod val="95000"/>
                    <a:lumOff val="5000"/>
                  </a:schemeClr>
                </a:solidFill>
              </a:rPr>
              <a:t>You too, </a:t>
            </a:r>
            <a:r>
              <a:rPr lang="ru-RU" sz="9600" b="1" dirty="0" smtClean="0">
                <a:solidFill>
                  <a:schemeClr val="tx1">
                    <a:lumMod val="95000"/>
                    <a:lumOff val="5000"/>
                  </a:schemeClr>
                </a:solidFill>
              </a:rPr>
              <a:t>    </a:t>
            </a:r>
            <a:r>
              <a:rPr lang="en-US" sz="9600" b="1" dirty="0" smtClean="0">
                <a:solidFill>
                  <a:schemeClr val="tx1">
                    <a:lumMod val="95000"/>
                    <a:lumOff val="5000"/>
                  </a:schemeClr>
                </a:solidFill>
              </a:rPr>
              <a:t>Brutus?</a:t>
            </a:r>
            <a:endParaRPr lang="uk-UA" sz="9600" b="1" dirty="0">
              <a:solidFill>
                <a:schemeClr val="tx1">
                  <a:lumMod val="95000"/>
                  <a:lumOff val="5000"/>
                </a:schemeClr>
              </a:solidFill>
            </a:endParaRPr>
          </a:p>
        </p:txBody>
      </p:sp>
      <p:pic>
        <p:nvPicPr>
          <p:cNvPr id="3" name="Picture 2" descr="Пнг Шекспир 31 фот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202548"/>
            <a:ext cx="2288530" cy="3406713"/>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3635896" y="4905904"/>
            <a:ext cx="3691523" cy="584775"/>
          </a:xfrm>
          <a:prstGeom prst="rect">
            <a:avLst/>
          </a:prstGeom>
        </p:spPr>
        <p:txBody>
          <a:bodyPr wrap="none">
            <a:spAutoFit/>
          </a:bodyPr>
          <a:lstStyle/>
          <a:p>
            <a:r>
              <a:rPr lang="uk-UA" sz="3200" b="1" dirty="0" smtClean="0">
                <a:solidFill>
                  <a:schemeClr val="accent6">
                    <a:lumMod val="50000"/>
                  </a:schemeClr>
                </a:solidFill>
              </a:rPr>
              <a:t>(Ти також, Бруте?)</a:t>
            </a:r>
            <a:endParaRPr lang="uk-UA" sz="3200" dirty="0"/>
          </a:p>
        </p:txBody>
      </p:sp>
    </p:spTree>
    <p:extLst>
      <p:ext uri="{BB962C8B-B14F-4D97-AF65-F5344CB8AC3E}">
        <p14:creationId xmlns:p14="http://schemas.microsoft.com/office/powerpoint/2010/main" val="13312830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a:p>
        </p:txBody>
      </p:sp>
      <p:pic>
        <p:nvPicPr>
          <p:cNvPr id="1026" name="Picture 2" descr="King Richard III eBook by William Shakespeare | Official Publisher Page |  Simon &amp; Schuster AU"/>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576" y="1052736"/>
            <a:ext cx="2232248" cy="2498057"/>
          </a:xfrm>
          <a:prstGeom prst="rect">
            <a:avLst/>
          </a:prstGeom>
          <a:noFill/>
          <a:extLst>
            <a:ext uri="{909E8E84-426E-40DD-AFC4-6F175D3DCCD1}">
              <a14:hiddenFill xmlns:a14="http://schemas.microsoft.com/office/drawing/2010/main">
                <a:solidFill>
                  <a:srgbClr val="FFFFFF"/>
                </a:solidFill>
              </a14:hiddenFill>
            </a:ext>
          </a:extLst>
        </p:spPr>
      </p:pic>
      <p:sp>
        <p:nvSpPr>
          <p:cNvPr id="3" name="Овал 2"/>
          <p:cNvSpPr/>
          <p:nvPr/>
        </p:nvSpPr>
        <p:spPr>
          <a:xfrm>
            <a:off x="483032" y="3002528"/>
            <a:ext cx="601216" cy="57899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1</a:t>
            </a:r>
            <a:endParaRPr lang="uk-UA" dirty="0"/>
          </a:p>
        </p:txBody>
      </p:sp>
      <p:pic>
        <p:nvPicPr>
          <p:cNvPr id="1028" name="Picture 4" descr="All the World's a Stage: Speeches, Poems, and Songs from William  Shakespeare by William Shakespeare | Goodread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3888" y="1119560"/>
            <a:ext cx="2232248" cy="2364408"/>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6" descr="Hamlet by William Shakespeare – Додатки в Google Pla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sp>
        <p:nvSpPr>
          <p:cNvPr id="5" name="AutoShape 8" descr="Hamlet by William Shakespeare – Додатки в Google Play"/>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1034" name="Picture 10" descr="HAMLET: Buy HAMLET by William Shakespeare at Low Price in India |  Flipkart.com"/>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72200" y="1009837"/>
            <a:ext cx="1992476" cy="2441005"/>
          </a:xfrm>
          <a:prstGeom prst="rect">
            <a:avLst/>
          </a:prstGeom>
          <a:noFill/>
          <a:extLst>
            <a:ext uri="{909E8E84-426E-40DD-AFC4-6F175D3DCCD1}">
              <a14:hiddenFill xmlns:a14="http://schemas.microsoft.com/office/drawing/2010/main">
                <a:solidFill>
                  <a:srgbClr val="FFFFFF"/>
                </a:solidFill>
              </a14:hiddenFill>
            </a:ext>
          </a:extLst>
        </p:spPr>
      </p:pic>
      <p:sp>
        <p:nvSpPr>
          <p:cNvPr id="11" name="Овал 10"/>
          <p:cNvSpPr/>
          <p:nvPr/>
        </p:nvSpPr>
        <p:spPr>
          <a:xfrm>
            <a:off x="3485649" y="2971800"/>
            <a:ext cx="601216" cy="57899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endParaRPr lang="uk-UA" dirty="0"/>
          </a:p>
        </p:txBody>
      </p:sp>
      <p:sp>
        <p:nvSpPr>
          <p:cNvPr id="12" name="Овал 11"/>
          <p:cNvSpPr/>
          <p:nvPr/>
        </p:nvSpPr>
        <p:spPr>
          <a:xfrm>
            <a:off x="6156176" y="3002528"/>
            <a:ext cx="516632" cy="57899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3</a:t>
            </a:r>
            <a:endParaRPr lang="uk-UA" dirty="0"/>
          </a:p>
        </p:txBody>
      </p:sp>
      <p:pic>
        <p:nvPicPr>
          <p:cNvPr id="1038" name="Picture 14" descr="Much Ado About Nothing eBook by William Shakespeare | Official Publisher  Page | Simon &amp; Schuster UK"/>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71700" y="3633974"/>
            <a:ext cx="2256453" cy="2808312"/>
          </a:xfrm>
          <a:prstGeom prst="rect">
            <a:avLst/>
          </a:prstGeom>
          <a:noFill/>
          <a:extLst>
            <a:ext uri="{909E8E84-426E-40DD-AFC4-6F175D3DCCD1}">
              <a14:hiddenFill xmlns:a14="http://schemas.microsoft.com/office/drawing/2010/main">
                <a:solidFill>
                  <a:srgbClr val="FFFFFF"/>
                </a:solidFill>
              </a14:hiddenFill>
            </a:ext>
          </a:extLst>
        </p:spPr>
      </p:pic>
      <p:sp>
        <p:nvSpPr>
          <p:cNvPr id="21" name="Овал 20"/>
          <p:cNvSpPr/>
          <p:nvPr/>
        </p:nvSpPr>
        <p:spPr>
          <a:xfrm>
            <a:off x="1571092" y="5963236"/>
            <a:ext cx="601216" cy="57899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4</a:t>
            </a:r>
            <a:endParaRPr lang="uk-UA" dirty="0"/>
          </a:p>
        </p:txBody>
      </p:sp>
      <p:sp>
        <p:nvSpPr>
          <p:cNvPr id="7" name="AutoShape 20" descr="Julius Caesar by William Shakespeare | Goodreads"/>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sp>
        <p:nvSpPr>
          <p:cNvPr id="8" name="AutoShape 22" descr="Julius Caesar by William Shakespeare | Goodreads"/>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1048" name="Picture 24" descr="Julius Caesar by William Shakespear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72576" y="3717032"/>
            <a:ext cx="2151752" cy="2556925"/>
          </a:xfrm>
          <a:prstGeom prst="rect">
            <a:avLst/>
          </a:prstGeom>
          <a:noFill/>
          <a:extLst>
            <a:ext uri="{909E8E84-426E-40DD-AFC4-6F175D3DCCD1}">
              <a14:hiddenFill xmlns:a14="http://schemas.microsoft.com/office/drawing/2010/main">
                <a:solidFill>
                  <a:srgbClr val="FFFFFF"/>
                </a:solidFill>
              </a14:hiddenFill>
            </a:ext>
          </a:extLst>
        </p:spPr>
      </p:pic>
      <p:sp>
        <p:nvSpPr>
          <p:cNvPr id="17" name="Овал 16"/>
          <p:cNvSpPr/>
          <p:nvPr/>
        </p:nvSpPr>
        <p:spPr>
          <a:xfrm>
            <a:off x="5071968" y="5830475"/>
            <a:ext cx="601216" cy="57899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5</a:t>
            </a:r>
            <a:endParaRPr lang="uk-UA" dirty="0"/>
          </a:p>
        </p:txBody>
      </p:sp>
    </p:spTree>
    <p:extLst>
      <p:ext uri="{BB962C8B-B14F-4D97-AF65-F5344CB8AC3E}">
        <p14:creationId xmlns:p14="http://schemas.microsoft.com/office/powerpoint/2010/main" val="289755553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1268760"/>
            <a:ext cx="8229600" cy="2880320"/>
          </a:xfrm>
        </p:spPr>
        <p:txBody>
          <a:bodyPr>
            <a:noAutofit/>
          </a:bodyPr>
          <a:lstStyle/>
          <a:p>
            <a:r>
              <a:rPr lang="en-US" sz="7200" b="1" dirty="0">
                <a:solidFill>
                  <a:schemeClr val="accent2">
                    <a:lumMod val="75000"/>
                  </a:schemeClr>
                </a:solidFill>
              </a:rPr>
              <a:t>Round </a:t>
            </a:r>
            <a:r>
              <a:rPr lang="en-US" sz="7200" b="1" dirty="0" smtClean="0">
                <a:solidFill>
                  <a:schemeClr val="accent2">
                    <a:lumMod val="75000"/>
                  </a:schemeClr>
                </a:solidFill>
              </a:rPr>
              <a:t>4</a:t>
            </a:r>
            <a:r>
              <a:rPr lang="en-US" sz="7200" b="1" dirty="0" smtClean="0"/>
              <a:t/>
            </a:r>
            <a:br>
              <a:rPr lang="en-US" sz="7200" b="1" dirty="0" smtClean="0"/>
            </a:br>
            <a:r>
              <a:rPr lang="en-US" sz="7200" b="1" dirty="0"/>
              <a:t>Whose things are they? </a:t>
            </a:r>
            <a:endParaRPr lang="uk-UA" sz="7200" dirty="0"/>
          </a:p>
        </p:txBody>
      </p:sp>
      <p:pic>
        <p:nvPicPr>
          <p:cNvPr id="3" name="Picture 2" descr="сова с указкой на прозрачном фоне 24 фото"/>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3212976"/>
            <a:ext cx="3325339" cy="3384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16981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dirty="0"/>
          </a:p>
        </p:txBody>
      </p:sp>
      <p:pic>
        <p:nvPicPr>
          <p:cNvPr id="4102" name="Picture 6" descr="Черная волшебная палочка в PNG, SV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6157758">
            <a:off x="683568" y="1844824"/>
            <a:ext cx="4032448" cy="3263280"/>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Очки гарри поттера рисунок - 77 фото"/>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55976" y="1849917"/>
            <a:ext cx="3888432" cy="3553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45162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dirty="0"/>
          </a:p>
        </p:txBody>
      </p:sp>
      <p:pic>
        <p:nvPicPr>
          <p:cNvPr id="2050" name="Picture 2" descr="Картинки зонт без фона (46 фот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1916832"/>
            <a:ext cx="4634880" cy="4061471"/>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4" descr="Black women bag PNG image transparent image download, size: 1000x1000px"/>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sp>
        <p:nvSpPr>
          <p:cNvPr id="4" name="AutoShape 6" descr="Black women bag PNG image transparent image download, size: 1000x1000px"/>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sp>
        <p:nvSpPr>
          <p:cNvPr id="5" name="AutoShape 8" descr="Black women bag PNG image transparent image download, size: 1000x1000px"/>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sp>
        <p:nvSpPr>
          <p:cNvPr id="6" name="AutoShape 10" descr="Black women bag PNG image transparent image download, size: 1000x1000px"/>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sp>
        <p:nvSpPr>
          <p:cNvPr id="7" name="AutoShape 12" descr="Black women bag PNG image"/>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8" name="Рисунок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19672" y="1503978"/>
            <a:ext cx="3960440" cy="5208377"/>
          </a:xfrm>
          <a:prstGeom prst="rect">
            <a:avLst/>
          </a:prstGeom>
        </p:spPr>
      </p:pic>
    </p:spTree>
    <p:extLst>
      <p:ext uri="{BB962C8B-B14F-4D97-AF65-F5344CB8AC3E}">
        <p14:creationId xmlns:p14="http://schemas.microsoft.com/office/powerpoint/2010/main" val="8081533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File:Golden Robes.png - Wikimedia Comm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1772816"/>
            <a:ext cx="3250332" cy="407863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Янтарные бусы продать в Киеве, скупка, оценка онлайн по фото |  Оценка-покупка, Украин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2564904"/>
            <a:ext cx="3050973" cy="27852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83885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a:p>
        </p:txBody>
      </p:sp>
      <p:pic>
        <p:nvPicPr>
          <p:cNvPr id="3074" name="Picture 2" descr="иллюстрация Робин Гуда в средневековой шляпе с заостренными краями и пером вид сбоку на изолированном белом фоне выполненная в стиле ретро PNG , байкокет, Количество просмотров, Сторона PNG картинки и пнг рисуно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1417638"/>
            <a:ext cx="3429000" cy="3429001"/>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4" descr="Лук и стрелы PNG - Лук и стрелы стрельба из лука охота прозрачная  иллюстрация"/>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sp>
        <p:nvSpPr>
          <p:cNvPr id="4" name="AutoShape 6" descr="Лук и стрелы PNG - Лук и стрелы стрельба из лука охота прозрачная  иллюстрация"/>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3080" name="Picture 8" descr="лук оружие со стрелами иллюстрации PNG , Лук, Стрела, Вектор PNG картинки и  пнг рисунок для бесплатной загрузк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984" y="1373914"/>
            <a:ext cx="4716016" cy="46473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23029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a:p>
        </p:txBody>
      </p:sp>
      <p:pic>
        <p:nvPicPr>
          <p:cNvPr id="3074" name="Picture 2" descr="жёлтый лист PNG и картинки пнг | рисунок Векторы и PSD | Бесплатная  загрузка на Pngtre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7546239">
            <a:off x="5249436" y="2033195"/>
            <a:ext cx="3293096" cy="365313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палитра красок PNG рисунок, картинки и пнг прозрачный для бесплатной  загрузки | Pngtre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664" y="2276872"/>
            <a:ext cx="3429000" cy="3429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89780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The Last Leaf Story with Images is a Great Story for Ki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1419" y="3442811"/>
            <a:ext cx="2448272" cy="313028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arry Potter and the Sorcerer's Ston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5498" y="390190"/>
            <a:ext cx="2304256" cy="302433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Robin Hood - Audiobook by Fairy Tales for Kids | Spotif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9614" y="3414525"/>
            <a:ext cx="2520280" cy="333226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Mary Poppins: Travers, P. L., Shepard, Mary: 9780544439566: Amazon.com:  Book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99942" y="381803"/>
            <a:ext cx="2317186" cy="293421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The Star-Child by Oscar Wild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69880" y="390190"/>
            <a:ext cx="2664296" cy="2851763"/>
          </a:xfrm>
          <a:prstGeom prst="rect">
            <a:avLst/>
          </a:prstGeom>
          <a:noFill/>
          <a:extLst>
            <a:ext uri="{909E8E84-426E-40DD-AFC4-6F175D3DCCD1}">
              <a14:hiddenFill xmlns:a14="http://schemas.microsoft.com/office/drawing/2010/main">
                <a:solidFill>
                  <a:srgbClr val="FFFFFF"/>
                </a:solidFill>
              </a14:hiddenFill>
            </a:ext>
          </a:extLst>
        </p:spPr>
      </p:pic>
      <p:sp>
        <p:nvSpPr>
          <p:cNvPr id="7" name="Овал 6"/>
          <p:cNvSpPr/>
          <p:nvPr/>
        </p:nvSpPr>
        <p:spPr>
          <a:xfrm>
            <a:off x="296010" y="3125029"/>
            <a:ext cx="601216" cy="57899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1</a:t>
            </a:r>
            <a:endParaRPr lang="uk-UA" dirty="0"/>
          </a:p>
        </p:txBody>
      </p:sp>
      <p:sp>
        <p:nvSpPr>
          <p:cNvPr id="8" name="Овал 7"/>
          <p:cNvSpPr/>
          <p:nvPr/>
        </p:nvSpPr>
        <p:spPr>
          <a:xfrm rot="10800000" flipH="1" flipV="1">
            <a:off x="3056130" y="3049538"/>
            <a:ext cx="583693" cy="5707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2</a:t>
            </a:r>
            <a:endParaRPr lang="uk-UA" dirty="0"/>
          </a:p>
        </p:txBody>
      </p:sp>
      <p:sp>
        <p:nvSpPr>
          <p:cNvPr id="9" name="Овал 8"/>
          <p:cNvSpPr/>
          <p:nvPr/>
        </p:nvSpPr>
        <p:spPr>
          <a:xfrm>
            <a:off x="5663505" y="3026517"/>
            <a:ext cx="601216" cy="57899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3</a:t>
            </a:r>
            <a:endParaRPr lang="uk-UA" dirty="0"/>
          </a:p>
        </p:txBody>
      </p:sp>
      <p:sp>
        <p:nvSpPr>
          <p:cNvPr id="10" name="Овал 9"/>
          <p:cNvSpPr/>
          <p:nvPr/>
        </p:nvSpPr>
        <p:spPr>
          <a:xfrm>
            <a:off x="4669274" y="6167796"/>
            <a:ext cx="601216" cy="57899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5</a:t>
            </a:r>
            <a:endParaRPr lang="uk-UA" dirty="0"/>
          </a:p>
        </p:txBody>
      </p:sp>
      <p:sp>
        <p:nvSpPr>
          <p:cNvPr id="11" name="Овал 10"/>
          <p:cNvSpPr/>
          <p:nvPr/>
        </p:nvSpPr>
        <p:spPr>
          <a:xfrm>
            <a:off x="1331640" y="6199225"/>
            <a:ext cx="601216" cy="57899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4</a:t>
            </a:r>
            <a:endParaRPr lang="uk-UA" dirty="0"/>
          </a:p>
        </p:txBody>
      </p:sp>
    </p:spTree>
    <p:extLst>
      <p:ext uri="{BB962C8B-B14F-4D97-AF65-F5344CB8AC3E}">
        <p14:creationId xmlns:p14="http://schemas.microsoft.com/office/powerpoint/2010/main" val="2695725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7584" y="404664"/>
            <a:ext cx="8229600" cy="1728192"/>
          </a:xfrm>
        </p:spPr>
        <p:txBody>
          <a:bodyPr>
            <a:normAutofit fontScale="90000"/>
          </a:bodyPr>
          <a:lstStyle/>
          <a:p>
            <a:r>
              <a:rPr lang="en-US" sz="7200" b="1" dirty="0" smtClean="0"/>
              <a:t/>
            </a:r>
            <a:br>
              <a:rPr lang="en-US" sz="7200" b="1" dirty="0" smtClean="0"/>
            </a:br>
            <a:r>
              <a:rPr lang="en-US" sz="7200" b="1" dirty="0" smtClean="0"/>
              <a:t/>
            </a:r>
            <a:br>
              <a:rPr lang="en-US" sz="7200" b="1" dirty="0" smtClean="0"/>
            </a:br>
            <a:r>
              <a:rPr lang="en-US" sz="7200" b="1" dirty="0" smtClean="0">
                <a:solidFill>
                  <a:schemeClr val="accent2">
                    <a:lumMod val="75000"/>
                  </a:schemeClr>
                </a:solidFill>
              </a:rPr>
              <a:t>Round </a:t>
            </a:r>
            <a:r>
              <a:rPr lang="ru-RU" sz="7200" b="1" dirty="0" smtClean="0">
                <a:solidFill>
                  <a:schemeClr val="accent2">
                    <a:lumMod val="75000"/>
                  </a:schemeClr>
                </a:solidFill>
              </a:rPr>
              <a:t>5</a:t>
            </a:r>
            <a:r>
              <a:rPr lang="en-US" sz="7200" b="1" dirty="0" smtClean="0"/>
              <a:t/>
            </a:r>
            <a:br>
              <a:rPr lang="en-US" sz="7200" b="1" dirty="0" smtClean="0"/>
            </a:br>
            <a:r>
              <a:rPr lang="en-US" sz="7300" b="1" dirty="0" smtClean="0"/>
              <a:t>Monuments of literary characters</a:t>
            </a:r>
            <a:endParaRPr lang="uk-UA" sz="7300" dirty="0"/>
          </a:p>
        </p:txBody>
      </p:sp>
      <p:pic>
        <p:nvPicPr>
          <p:cNvPr id="3" name="Picture 2" descr="сова с указкой на прозрачном фоне 24 фото"/>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3789040"/>
            <a:ext cx="2821283" cy="29284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36780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a:p>
        </p:txBody>
      </p:sp>
      <p:pic>
        <p:nvPicPr>
          <p:cNvPr id="3" name="Рисунок 2" descr="Памятники Робин Гуду"/>
          <p:cNvPicPr/>
          <p:nvPr/>
        </p:nvPicPr>
        <p:blipFill>
          <a:blip r:embed="rId2">
            <a:extLst>
              <a:ext uri="{28A0092B-C50C-407E-A947-70E740481C1C}">
                <a14:useLocalDpi xmlns:a14="http://schemas.microsoft.com/office/drawing/2010/main" val="0"/>
              </a:ext>
            </a:extLst>
          </a:blip>
          <a:srcRect/>
          <a:stretch>
            <a:fillRect/>
          </a:stretch>
        </p:blipFill>
        <p:spPr bwMode="auto">
          <a:xfrm>
            <a:off x="2123728" y="1268760"/>
            <a:ext cx="4752528" cy="5112568"/>
          </a:xfrm>
          <a:prstGeom prst="rect">
            <a:avLst/>
          </a:prstGeom>
          <a:noFill/>
          <a:ln>
            <a:noFill/>
          </a:ln>
        </p:spPr>
      </p:pic>
    </p:spTree>
    <p:extLst>
      <p:ext uri="{BB962C8B-B14F-4D97-AF65-F5344CB8AC3E}">
        <p14:creationId xmlns:p14="http://schemas.microsoft.com/office/powerpoint/2010/main" val="449284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a:p>
        </p:txBody>
      </p:sp>
      <p:pic>
        <p:nvPicPr>
          <p:cNvPr id="3" name="Рисунок 2" descr="В Верону, за Ромео и Джульеттой. - Вологодский педагогический колледж"/>
          <p:cNvPicPr/>
          <p:nvPr/>
        </p:nvPicPr>
        <p:blipFill>
          <a:blip r:embed="rId2">
            <a:extLst>
              <a:ext uri="{28A0092B-C50C-407E-A947-70E740481C1C}">
                <a14:useLocalDpi xmlns:a14="http://schemas.microsoft.com/office/drawing/2010/main" val="0"/>
              </a:ext>
            </a:extLst>
          </a:blip>
          <a:srcRect/>
          <a:stretch>
            <a:fillRect/>
          </a:stretch>
        </p:blipFill>
        <p:spPr bwMode="auto">
          <a:xfrm>
            <a:off x="1907704" y="1268760"/>
            <a:ext cx="5112568" cy="4824536"/>
          </a:xfrm>
          <a:prstGeom prst="rect">
            <a:avLst/>
          </a:prstGeom>
          <a:noFill/>
          <a:ln>
            <a:noFill/>
          </a:ln>
        </p:spPr>
      </p:pic>
    </p:spTree>
    <p:extLst>
      <p:ext uri="{BB962C8B-B14F-4D97-AF65-F5344CB8AC3E}">
        <p14:creationId xmlns:p14="http://schemas.microsoft.com/office/powerpoint/2010/main" val="277765829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a:p>
        </p:txBody>
      </p:sp>
      <p:pic>
        <p:nvPicPr>
          <p:cNvPr id="4" name="Рисунок 3" descr="Пам’ятник Тому Сойєру та Гекльберрі Фінну"/>
          <p:cNvPicPr/>
          <p:nvPr/>
        </p:nvPicPr>
        <p:blipFill>
          <a:blip r:embed="rId2">
            <a:extLst>
              <a:ext uri="{28A0092B-C50C-407E-A947-70E740481C1C}">
                <a14:useLocalDpi xmlns:a14="http://schemas.microsoft.com/office/drawing/2010/main" val="0"/>
              </a:ext>
            </a:extLst>
          </a:blip>
          <a:srcRect/>
          <a:stretch>
            <a:fillRect/>
          </a:stretch>
        </p:blipFill>
        <p:spPr bwMode="auto">
          <a:xfrm>
            <a:off x="1835696" y="1196752"/>
            <a:ext cx="4824536" cy="4752528"/>
          </a:xfrm>
          <a:prstGeom prst="rect">
            <a:avLst/>
          </a:prstGeom>
          <a:noFill/>
          <a:ln>
            <a:noFill/>
          </a:ln>
        </p:spPr>
      </p:pic>
    </p:spTree>
    <p:extLst>
      <p:ext uri="{BB962C8B-B14F-4D97-AF65-F5344CB8AC3E}">
        <p14:creationId xmlns:p14="http://schemas.microsoft.com/office/powerpoint/2010/main" val="31677330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dirty="0"/>
          </a:p>
        </p:txBody>
      </p:sp>
      <p:pic>
        <p:nvPicPr>
          <p:cNvPr id="2050" name="Picture 2" descr="Поллианне» - 110 лет!"/>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1124744"/>
            <a:ext cx="5256584" cy="51125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019884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a:p>
        </p:txBody>
      </p:sp>
      <p:pic>
        <p:nvPicPr>
          <p:cNvPr id="3" name="Picture 2" descr="C:\Users\buh4\Desktop\Мук\Америка 2016\Алиса-в-Центральном-парке-Нью-Йорка.jpg"/>
          <p:cNvPicPr>
            <a:picLocks noChangeAspect="1" noChangeArrowheads="1"/>
          </p:cNvPicPr>
          <p:nvPr/>
        </p:nvPicPr>
        <p:blipFill>
          <a:blip r:embed="rId2" cstate="print"/>
          <a:srcRect/>
          <a:stretch>
            <a:fillRect/>
          </a:stretch>
        </p:blipFill>
        <p:spPr bwMode="auto">
          <a:xfrm>
            <a:off x="1331640" y="1052736"/>
            <a:ext cx="6480720" cy="4824536"/>
          </a:xfrm>
          <a:prstGeom prst="rect">
            <a:avLst/>
          </a:prstGeom>
          <a:ln>
            <a:noFill/>
          </a:ln>
          <a:effectLst>
            <a:softEdge rad="112500"/>
          </a:effectLst>
        </p:spPr>
      </p:pic>
    </p:spTree>
    <p:extLst>
      <p:ext uri="{BB962C8B-B14F-4D97-AF65-F5344CB8AC3E}">
        <p14:creationId xmlns:p14="http://schemas.microsoft.com/office/powerpoint/2010/main" val="80543667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6464" y="1700808"/>
            <a:ext cx="8387536" cy="3744416"/>
          </a:xfrm>
        </p:spPr>
        <p:txBody>
          <a:bodyPr>
            <a:normAutofit fontScale="90000"/>
          </a:bodyPr>
          <a:lstStyle/>
          <a:p>
            <a:r>
              <a:rPr lang="en-US" sz="2800" dirty="0" smtClean="0"/>
              <a:t>1. </a:t>
            </a:r>
            <a:r>
              <a:rPr lang="en-US" sz="2400" dirty="0" smtClean="0"/>
              <a:t>The monument to Robin Hood</a:t>
            </a:r>
            <a:r>
              <a:rPr lang="uk-UA" sz="2400" dirty="0" smtClean="0"/>
              <a:t> </a:t>
            </a:r>
            <a:r>
              <a:rPr lang="en-US" sz="2400" dirty="0" smtClean="0"/>
              <a:t>in</a:t>
            </a:r>
            <a:br>
              <a:rPr lang="en-US" sz="2400" dirty="0" smtClean="0"/>
            </a:br>
            <a:r>
              <a:rPr lang="en-US" sz="2400" dirty="0"/>
              <a:t> </a:t>
            </a:r>
            <a:r>
              <a:rPr lang="en-US" sz="2400" dirty="0" smtClean="0"/>
              <a:t>    Nottingham (England)</a:t>
            </a:r>
            <a:br>
              <a:rPr lang="en-US" sz="2400" dirty="0" smtClean="0"/>
            </a:br>
            <a:r>
              <a:rPr lang="en-US" sz="2400" dirty="0" smtClean="0"/>
              <a:t>2. The </a:t>
            </a:r>
            <a:r>
              <a:rPr lang="en-US" sz="2400" dirty="0"/>
              <a:t>monument to </a:t>
            </a:r>
            <a:r>
              <a:rPr lang="en-US" sz="2400" dirty="0" smtClean="0"/>
              <a:t> Romeo and Juliet in</a:t>
            </a:r>
            <a:br>
              <a:rPr lang="en-US" sz="2400" dirty="0" smtClean="0"/>
            </a:br>
            <a:r>
              <a:rPr lang="en-US" sz="2400" dirty="0"/>
              <a:t> </a:t>
            </a:r>
            <a:r>
              <a:rPr lang="en-US" sz="2400" dirty="0" smtClean="0"/>
              <a:t>    Verona (Italy)</a:t>
            </a:r>
            <a:br>
              <a:rPr lang="en-US" sz="2400" dirty="0" smtClean="0"/>
            </a:br>
            <a:r>
              <a:rPr lang="en-US" sz="2400" dirty="0" smtClean="0"/>
              <a:t>3.</a:t>
            </a:r>
            <a:r>
              <a:rPr lang="en-US" sz="2400" dirty="0"/>
              <a:t> The monument to </a:t>
            </a:r>
            <a:r>
              <a:rPr lang="en-US" sz="2400" dirty="0" smtClean="0"/>
              <a:t>Tom Sawyer and</a:t>
            </a:r>
            <a:br>
              <a:rPr lang="en-US" sz="2400" dirty="0" smtClean="0"/>
            </a:br>
            <a:r>
              <a:rPr lang="en-US" sz="2400" dirty="0"/>
              <a:t> </a:t>
            </a:r>
            <a:r>
              <a:rPr lang="en-US" sz="2400" dirty="0" smtClean="0"/>
              <a:t>    Huckleberry Finn in Hannibal, Missouri (USA)</a:t>
            </a:r>
            <a:br>
              <a:rPr lang="en-US" sz="2400" dirty="0" smtClean="0"/>
            </a:br>
            <a:r>
              <a:rPr lang="en-US" sz="2400" dirty="0" smtClean="0"/>
              <a:t>4.  The </a:t>
            </a:r>
            <a:r>
              <a:rPr lang="en-US" sz="2400" dirty="0"/>
              <a:t>monument to </a:t>
            </a:r>
            <a:r>
              <a:rPr lang="en-US" sz="2400" dirty="0" smtClean="0"/>
              <a:t>Pollyanna in Littleton (USA)</a:t>
            </a:r>
            <a:br>
              <a:rPr lang="en-US" sz="2400" dirty="0" smtClean="0"/>
            </a:br>
            <a:r>
              <a:rPr lang="en-US" sz="2400" dirty="0" smtClean="0"/>
              <a:t>5. </a:t>
            </a:r>
            <a:r>
              <a:rPr lang="en-US" sz="2400" dirty="0"/>
              <a:t>The monument to </a:t>
            </a:r>
            <a:r>
              <a:rPr lang="en-US" sz="2400" dirty="0" smtClean="0"/>
              <a:t>  Alice in </a:t>
            </a:r>
            <a:r>
              <a:rPr lang="en-US" sz="2400" b="0" dirty="0"/>
              <a:t> </a:t>
            </a:r>
            <a:r>
              <a:rPr lang="en-US" sz="2400" dirty="0"/>
              <a:t>New York </a:t>
            </a:r>
            <a:r>
              <a:rPr lang="en-US" sz="2400" dirty="0" smtClean="0"/>
              <a:t>City (USA)</a:t>
            </a:r>
            <a:br>
              <a:rPr lang="en-US" sz="2400" dirty="0" smtClean="0"/>
            </a:br>
            <a:r>
              <a:rPr lang="uk-UA" sz="2800" dirty="0" smtClean="0"/>
              <a:t/>
            </a:r>
            <a:br>
              <a:rPr lang="uk-UA" sz="2800" dirty="0" smtClean="0"/>
            </a:br>
            <a:r>
              <a:rPr lang="uk-UA" sz="2800" dirty="0"/>
              <a:t> </a:t>
            </a:r>
            <a:r>
              <a:rPr lang="uk-UA" sz="2800" dirty="0" smtClean="0"/>
              <a:t>   </a:t>
            </a:r>
            <a:endParaRPr lang="uk-UA" sz="2800" dirty="0"/>
          </a:p>
        </p:txBody>
      </p:sp>
      <p:sp>
        <p:nvSpPr>
          <p:cNvPr id="3" name="Текст 2"/>
          <p:cNvSpPr>
            <a:spLocks noGrp="1"/>
          </p:cNvSpPr>
          <p:nvPr>
            <p:ph type="body" idx="1"/>
          </p:nvPr>
        </p:nvSpPr>
        <p:spPr>
          <a:xfrm>
            <a:off x="755576" y="476673"/>
            <a:ext cx="8276456" cy="864095"/>
          </a:xfrm>
        </p:spPr>
        <p:txBody>
          <a:bodyPr>
            <a:normAutofit/>
          </a:bodyPr>
          <a:lstStyle/>
          <a:p>
            <a:pPr algn="ctr"/>
            <a:r>
              <a:rPr lang="en-US" sz="4400" b="1" smtClean="0">
                <a:solidFill>
                  <a:schemeClr val="tx1"/>
                </a:solidFill>
              </a:rPr>
              <a:t>KEY</a:t>
            </a:r>
            <a:r>
              <a:rPr lang="en-US" sz="4400" b="1">
                <a:solidFill>
                  <a:schemeClr val="tx1"/>
                </a:solidFill>
              </a:rPr>
              <a:t>S</a:t>
            </a:r>
            <a:endParaRPr lang="uk-UA" sz="4400" b="1" dirty="0">
              <a:solidFill>
                <a:schemeClr val="tx1"/>
              </a:solidFill>
            </a:endParaRPr>
          </a:p>
        </p:txBody>
      </p:sp>
      <p:sp>
        <p:nvSpPr>
          <p:cNvPr id="4" name="Rectangle 1"/>
          <p:cNvSpPr>
            <a:spLocks noChangeArrowheads="1"/>
          </p:cNvSpPr>
          <p:nvPr/>
        </p:nvSpPr>
        <p:spPr bwMode="auto">
          <a:xfrm>
            <a:off x="0" y="0"/>
            <a:ext cx="9144000" cy="45720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k-UA" altLang="uk-UA" sz="2100" b="0" i="0" u="none" strike="noStrike" cap="none" normalizeH="0" baseline="0" smtClean="0">
                <a:ln>
                  <a:noFill/>
                </a:ln>
                <a:solidFill>
                  <a:srgbClr val="1F1F1F"/>
                </a:solidFill>
                <a:effectLst/>
                <a:latin typeface="inherit"/>
              </a:rPr>
              <a:t>nottingham</a:t>
            </a:r>
            <a:r>
              <a:rPr kumimoji="0" lang="uk-UA" altLang="uk-UA" sz="600" b="0" i="0" u="none" strike="noStrike" cap="none" normalizeH="0" baseline="0" smtClean="0">
                <a:ln>
                  <a:noFill/>
                </a:ln>
                <a:solidFill>
                  <a:schemeClr val="tx1"/>
                </a:solidFill>
                <a:effectLst/>
              </a:rPr>
              <a:t> </a:t>
            </a:r>
            <a:endParaRPr kumimoji="0" lang="uk-UA" altLang="uk-UA"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6107706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2345" y="1268760"/>
            <a:ext cx="7920880" cy="677108"/>
          </a:xfrm>
          <a:prstGeom prst="rect">
            <a:avLst/>
          </a:prstGeom>
        </p:spPr>
        <p:txBody>
          <a:bodyPr wrap="square">
            <a:spAutoFit/>
          </a:bodyPr>
          <a:lstStyle/>
          <a:p>
            <a:pPr algn="ctr"/>
            <a:endParaRPr lang="ru-RU" sz="700" i="1" dirty="0" smtClean="0"/>
          </a:p>
          <a:p>
            <a:pPr algn="ctr"/>
            <a:endParaRPr lang="ru-RU" sz="2400" i="1" dirty="0" smtClean="0"/>
          </a:p>
          <a:p>
            <a:pPr algn="ctr"/>
            <a:endParaRPr lang="ru-RU" sz="700" i="1" dirty="0" smtClean="0"/>
          </a:p>
        </p:txBody>
      </p:sp>
      <p:sp>
        <p:nvSpPr>
          <p:cNvPr id="5" name="Заголовок 1"/>
          <p:cNvSpPr txBox="1">
            <a:spLocks/>
          </p:cNvSpPr>
          <p:nvPr/>
        </p:nvSpPr>
        <p:spPr>
          <a:xfrm>
            <a:off x="683568" y="476672"/>
            <a:ext cx="7848872" cy="792088"/>
          </a:xfrm>
          <a:prstGeom prst="rect">
            <a:avLst/>
          </a:prstGeom>
        </p:spPr>
        <p:txBody>
          <a:bodyP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600" b="0" i="0" u="none" strike="noStrike" kern="1200" cap="none" spc="0" normalizeH="0" baseline="0" noProof="0" dirty="0" smtClean="0">
                <a:ln>
                  <a:noFill/>
                </a:ln>
                <a:solidFill>
                  <a:srgbClr val="C00000"/>
                </a:solidFill>
                <a:effectLst/>
                <a:uLnTx/>
                <a:uFillTx/>
                <a:latin typeface="Times New Roman" pitchFamily="18" charset="0"/>
                <a:ea typeface="+mj-ea"/>
                <a:cs typeface="Times New Roman" pitchFamily="18" charset="0"/>
              </a:rPr>
              <a:t>I</a:t>
            </a:r>
            <a:r>
              <a:rPr kumimoji="0" lang="ru-RU" sz="3600" b="0" i="0" u="none" strike="noStrike" kern="1200" cap="none" spc="0" normalizeH="0" baseline="0" noProof="0" dirty="0" err="1" smtClean="0">
                <a:ln>
                  <a:noFill/>
                </a:ln>
                <a:solidFill>
                  <a:srgbClr val="C00000"/>
                </a:solidFill>
                <a:effectLst/>
                <a:uLnTx/>
                <a:uFillTx/>
                <a:latin typeface="Times New Roman" pitchFamily="18" charset="0"/>
                <a:ea typeface="+mj-ea"/>
                <a:cs typeface="Times New Roman" pitchFamily="18" charset="0"/>
              </a:rPr>
              <a:t>нтернет</a:t>
            </a:r>
            <a:r>
              <a:rPr kumimoji="0" lang="ru-RU" sz="3600" b="0" i="0" u="none" strike="noStrike" kern="1200" cap="none" spc="0" normalizeH="0" baseline="0" noProof="0" dirty="0" smtClean="0">
                <a:ln>
                  <a:noFill/>
                </a:ln>
                <a:solidFill>
                  <a:srgbClr val="C00000"/>
                </a:solidFill>
                <a:effectLst/>
                <a:uLnTx/>
                <a:uFillTx/>
                <a:latin typeface="Times New Roman" pitchFamily="18" charset="0"/>
                <a:ea typeface="+mj-ea"/>
                <a:cs typeface="Times New Roman" pitchFamily="18" charset="0"/>
              </a:rPr>
              <a:t> – ресурс</a:t>
            </a:r>
            <a:r>
              <a:rPr kumimoji="0" lang="uk-UA" sz="3600" b="0" i="0" u="none" strike="noStrike" kern="1200" cap="none" spc="0" normalizeH="0" baseline="0" noProof="0" dirty="0" smtClean="0">
                <a:ln>
                  <a:noFill/>
                </a:ln>
                <a:solidFill>
                  <a:srgbClr val="C00000"/>
                </a:solidFill>
                <a:effectLst/>
                <a:uLnTx/>
                <a:uFillTx/>
                <a:latin typeface="Times New Roman" pitchFamily="18" charset="0"/>
                <a:ea typeface="+mj-ea"/>
                <a:cs typeface="Times New Roman" pitchFamily="18" charset="0"/>
              </a:rPr>
              <a:t>и</a:t>
            </a:r>
            <a:r>
              <a:rPr kumimoji="0" lang="ru-RU" sz="3600" b="0" i="0" u="none" strike="noStrike" kern="1200" cap="none" spc="0" normalizeH="0" baseline="0" noProof="0" dirty="0" smtClean="0">
                <a:ln>
                  <a:noFill/>
                </a:ln>
                <a:solidFill>
                  <a:srgbClr val="C00000"/>
                </a:solidFill>
                <a:effectLst/>
                <a:uLnTx/>
                <a:uFillTx/>
                <a:latin typeface="Times New Roman" pitchFamily="18" charset="0"/>
                <a:ea typeface="+mj-ea"/>
                <a:cs typeface="Times New Roman" pitchFamily="18" charset="0"/>
              </a:rPr>
              <a:t>:</a:t>
            </a:r>
            <a:endParaRPr kumimoji="0" lang="en-US" sz="3600" b="0" i="0" u="none" strike="noStrike" kern="1200" cap="none" spc="0" normalizeH="0" baseline="0" noProof="0" dirty="0" smtClean="0">
              <a:ln>
                <a:noFill/>
              </a:ln>
              <a:solidFill>
                <a:srgbClr val="C00000"/>
              </a:solidFill>
              <a:effectLst/>
              <a:uLnTx/>
              <a:uFillTx/>
              <a:latin typeface="Times New Roman" pitchFamily="18" charset="0"/>
              <a:ea typeface="+mj-ea"/>
              <a:cs typeface="Times New Roman" pitchFamily="18" charset="0"/>
            </a:endParaRPr>
          </a:p>
        </p:txBody>
      </p:sp>
      <p:sp>
        <p:nvSpPr>
          <p:cNvPr id="2" name="Прямоугольник 1"/>
          <p:cNvSpPr/>
          <p:nvPr/>
        </p:nvSpPr>
        <p:spPr>
          <a:xfrm>
            <a:off x="971600" y="1340768"/>
            <a:ext cx="7056784" cy="2523768"/>
          </a:xfrm>
          <a:prstGeom prst="rect">
            <a:avLst/>
          </a:prstGeom>
        </p:spPr>
        <p:txBody>
          <a:bodyPr wrap="square">
            <a:spAutoFit/>
          </a:bodyPr>
          <a:lstStyle/>
          <a:p>
            <a:r>
              <a:rPr lang="en-US" sz="2000" dirty="0" smtClean="0">
                <a:hlinkClick r:id="rId2"/>
              </a:rPr>
              <a:t>1.https</a:t>
            </a:r>
            <a:r>
              <a:rPr lang="en-US" sz="2000" dirty="0">
                <a:hlinkClick r:id="rId2"/>
              </a:rPr>
              <a:t>://</a:t>
            </a:r>
            <a:r>
              <a:rPr lang="en-US" sz="2000" dirty="0" smtClean="0">
                <a:hlinkClick r:id="rId2"/>
              </a:rPr>
              <a:t>www.gobeyond.org.uk/wp-content/uploads/2021/02/21-02-26-World-Book-Day-Quiz.pdf</a:t>
            </a:r>
            <a:endParaRPr lang="uk-UA" sz="2000" dirty="0" smtClean="0"/>
          </a:p>
          <a:p>
            <a:r>
              <a:rPr lang="uk-UA" sz="2000" dirty="0" smtClean="0"/>
              <a:t>2.</a:t>
            </a:r>
            <a:r>
              <a:rPr lang="en-US" sz="2000" dirty="0" smtClean="0"/>
              <a:t>https</a:t>
            </a:r>
            <a:r>
              <a:rPr lang="en-US" sz="2000" dirty="0"/>
              <a:t>://vseosvita.ua/library/prezentacia-na-temu-pamatniki-literaturnim-geroam-449832.html</a:t>
            </a:r>
            <a:endParaRPr lang="uk-UA" sz="2000" dirty="0"/>
          </a:p>
          <a:p>
            <a:r>
              <a:rPr lang="en-US" sz="2000" dirty="0"/>
              <a:t>3. https://azbooks.com/news/happy-international-children-s-book-day/</a:t>
            </a:r>
            <a:endParaRPr lang="uk-UA" sz="2000" dirty="0" smtClean="0"/>
          </a:p>
          <a:p>
            <a:endParaRPr lang="en-US" sz="2000" dirty="0" smtClean="0"/>
          </a:p>
          <a:p>
            <a:endParaRPr lang="uk-UA" dirty="0"/>
          </a:p>
        </p:txBody>
      </p:sp>
      <p:pic>
        <p:nvPicPr>
          <p:cNvPr id="6" name="Picture 2" descr="Клипарт раскрытая книга на прозрачном фоне - фото и картинки abrakadabra.fu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27784" y="2924944"/>
            <a:ext cx="3456384" cy="276363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Другая 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700000"/>
      </a:hlink>
      <a:folHlink>
        <a:srgbClr val="D99694"/>
      </a:folHlink>
    </a:clrScheme>
    <a:fontScheme name="Классическая">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519</TotalTime>
  <Words>300</Words>
  <Application>Microsoft Office PowerPoint</Application>
  <PresentationFormat>Экран (4:3)</PresentationFormat>
  <Paragraphs>67</Paragraphs>
  <Slides>34</Slides>
  <Notes>1</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34</vt:i4>
      </vt:variant>
    </vt:vector>
  </HeadingPairs>
  <TitlesOfParts>
    <vt:vector size="39" baseType="lpstr">
      <vt:lpstr>Arial</vt:lpstr>
      <vt:lpstr>Calibri</vt:lpstr>
      <vt:lpstr>inherit</vt:lpstr>
      <vt:lpstr>Times New Roman</vt:lpstr>
      <vt:lpstr>Тема Office</vt:lpstr>
      <vt:lpstr>Презентация PowerPoint</vt:lpstr>
      <vt:lpstr>Презентация PowerPoint</vt:lpstr>
      <vt:lpstr>Round 1 Guess who am I</vt:lpstr>
      <vt:lpstr>Презентация PowerPoint</vt:lpstr>
      <vt:lpstr>Question 2 </vt:lpstr>
      <vt:lpstr>Question 3</vt:lpstr>
      <vt:lpstr>Question 4</vt:lpstr>
      <vt:lpstr>Question 5 </vt:lpstr>
      <vt:lpstr>Презентация PowerPoint</vt:lpstr>
      <vt:lpstr>Round 2 Match the pair</vt:lpstr>
      <vt:lpstr>Match the pair</vt:lpstr>
      <vt:lpstr>Презентация PowerPoint</vt:lpstr>
      <vt:lpstr>  Round 3 Shakespeare's tour </vt:lpstr>
      <vt:lpstr>Презентация PowerPoint</vt:lpstr>
      <vt:lpstr>All the world’s  a stagе  </vt:lpstr>
      <vt:lpstr>Презентация PowerPoint</vt:lpstr>
      <vt:lpstr>Презентация PowerPoint</vt:lpstr>
      <vt:lpstr>You too,     Brutus?</vt:lpstr>
      <vt:lpstr>Презентация PowerPoint</vt:lpstr>
      <vt:lpstr>Round 4 Whose things are they?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Round 5 Monuments of literary characters</vt:lpstr>
      <vt:lpstr>Презентация PowerPoint</vt:lpstr>
      <vt:lpstr>Презентация PowerPoint</vt:lpstr>
      <vt:lpstr>Презентация PowerPoint</vt:lpstr>
      <vt:lpstr>Презентация PowerPoint</vt:lpstr>
      <vt:lpstr>Презентация PowerPoint</vt:lpstr>
      <vt:lpstr>1. The monument to Robin Hood in      Nottingham (England) 2. The monument to  Romeo and Juliet in      Verona (Italy) 3. The monument to Tom Sawyer and      Huckleberry Finn in Hannibal, Missouri (USA) 4.  The monument to Pollyanna in Littleton (USA) 5. The monument to   Alice in  New York City (USA)      </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Елена</dc:creator>
  <cp:lastModifiedBy>User</cp:lastModifiedBy>
  <cp:revision>43</cp:revision>
  <dcterms:created xsi:type="dcterms:W3CDTF">2013-08-18T05:10:05Z</dcterms:created>
  <dcterms:modified xsi:type="dcterms:W3CDTF">2025-11-03T12:58:37Z</dcterms:modified>
</cp:coreProperties>
</file>