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mp3" ContentType="audio/mpe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66" r:id="rId1"/>
  </p:sldMasterIdLst>
  <p:sldIdLst>
    <p:sldId id="256" r:id="rId2"/>
    <p:sldId id="269" r:id="rId3"/>
    <p:sldId id="265" r:id="rId4"/>
    <p:sldId id="270" r:id="rId5"/>
    <p:sldId id="273" r:id="rId6"/>
    <p:sldId id="258" r:id="rId7"/>
    <p:sldId id="259" r:id="rId8"/>
    <p:sldId id="271" r:id="rId9"/>
    <p:sldId id="260" r:id="rId10"/>
    <p:sldId id="262" r:id="rId11"/>
    <p:sldId id="263" r:id="rId12"/>
    <p:sldId id="274" r:id="rId13"/>
    <p:sldId id="266" r:id="rId1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 xmlns:p14="http://schemas.microsoft.com/office/powerpoint/2010/main">
        <p14:section name="Раздел по умолчанию" id="{D6BF3969-311F-4978-B915-62878EE06082}">
          <p14:sldIdLst>
            <p14:sldId id="256"/>
            <p14:sldId id="269"/>
            <p14:sldId id="265"/>
            <p14:sldId id="270"/>
            <p14:sldId id="273"/>
            <p14:sldId id="258"/>
            <p14:sldId id="259"/>
            <p14:sldId id="271"/>
          </p14:sldIdLst>
        </p14:section>
        <p14:section name="Раздел без заголовка" id="{CE7B3344-A81F-4A98-B762-50DF3FF8AC13}">
          <p14:sldIdLst>
            <p14:sldId id="260"/>
            <p14:sldId id="262"/>
            <p14:sldId id="263"/>
            <p14:sldId id="274"/>
            <p14:sldId id="266"/>
            <p14:sldId id="264"/>
          </p14:sldIdLst>
        </p14:section>
      </p14:sectionLst>
    </p:ext>
    <p:ext uri="{EFAFB233-063F-42B5-8137-9DF3F51BA10A}">
      <p15:sldGuideLst xmlns=""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31220"/>
    <a:srgbClr val="FF330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Нет стиля, нет сетки">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88" d="100"/>
          <a:sy n="88" d="100"/>
        </p:scale>
        <p:origin x="-235" y="-10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6777200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152114786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2264181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24332545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22807375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497302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1536474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31812937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33402822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361254741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792096CF-CB9C-4800-96CB-3BA3B8162A91}" type="slidenum">
              <a:rPr lang="ru-RU" smtClean="0"/>
              <a:pPr/>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 xmlns:p14="http://schemas.microsoft.com/office/powerpoint/2010/main" val="39630109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20229825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92096CF-CB9C-4800-96CB-3BA3B8162A91}" type="slidenum">
              <a:rPr lang="ru-RU" smtClean="0"/>
              <a:pPr/>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 xmlns:p14="http://schemas.microsoft.com/office/powerpoint/2010/main" val="6709935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938353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19170293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941989A0-138D-493B-99F0-B2BE209605D4}" type="datetimeFigureOut">
              <a:rPr lang="ru-RU" smtClean="0"/>
              <a:pPr/>
              <a:t>10.03.2024</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496043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941989A0-138D-493B-99F0-B2BE209605D4}" type="datetimeFigureOut">
              <a:rPr lang="ru-RU" smtClean="0"/>
              <a:pPr/>
              <a:t>10.03.2024</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792096CF-CB9C-4800-96CB-3BA3B8162A91}" type="slidenum">
              <a:rPr lang="ru-RU" smtClean="0"/>
              <a:pPr/>
              <a:t>‹№›</a:t>
            </a:fld>
            <a:endParaRPr lang="ru-RU"/>
          </a:p>
        </p:txBody>
      </p:sp>
    </p:spTree>
    <p:extLst>
      <p:ext uri="{BB962C8B-B14F-4D97-AF65-F5344CB8AC3E}">
        <p14:creationId xmlns="" xmlns:p14="http://schemas.microsoft.com/office/powerpoint/2010/main" val="111164055"/>
      </p:ext>
    </p:extLst>
  </p:cSld>
  <p:clrMap bg1="lt1" tx1="dk1" bg2="lt2" tx2="dk2" accent1="accent1" accent2="accent2" accent3="accent3" accent4="accent4" accent5="accent5" accent6="accent6" hlink="hlink" folHlink="folHlink"/>
  <p:sldLayoutIdLst>
    <p:sldLayoutId id="2147483867" r:id="rId1"/>
    <p:sldLayoutId id="2147483868" r:id="rId2"/>
    <p:sldLayoutId id="2147483869" r:id="rId3"/>
    <p:sldLayoutId id="2147483870" r:id="rId4"/>
    <p:sldLayoutId id="2147483871" r:id="rId5"/>
    <p:sldLayoutId id="2147483872" r:id="rId6"/>
    <p:sldLayoutId id="2147483873" r:id="rId7"/>
    <p:sldLayoutId id="2147483874" r:id="rId8"/>
    <p:sldLayoutId id="2147483875" r:id="rId9"/>
    <p:sldLayoutId id="2147483876" r:id="rId10"/>
    <p:sldLayoutId id="2147483877" r:id="rId11"/>
    <p:sldLayoutId id="2147483878" r:id="rId12"/>
    <p:sldLayoutId id="2147483879" r:id="rId13"/>
    <p:sldLayoutId id="2147483880" r:id="rId14"/>
    <p:sldLayoutId id="2147483881" r:id="rId15"/>
    <p:sldLayoutId id="2147483882"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slideLayout" Target="../slideLayouts/slideLayout1.xml"/><Relationship Id="rId1" Type="http://schemas.openxmlformats.org/officeDocument/2006/relationships/audio" Target="../media/media1.mp3"/><Relationship Id="rId6" Type="http://schemas.openxmlformats.org/officeDocument/2006/relationships/image" Target="../media/image3.png"/><Relationship Id="rId5" Type="http://schemas.microsoft.com/office/2007/relationships/media" Target="../media/media1.mp3"/><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8.jpe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4.xml"/><Relationship Id="rId4" Type="http://schemas.openxmlformats.org/officeDocument/2006/relationships/image" Target="../media/image12.jpeg"/></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4.xml"/><Relationship Id="rId5" Type="http://schemas.openxmlformats.org/officeDocument/2006/relationships/image" Target="../media/image17.jpeg"/><Relationship Id="rId4" Type="http://schemas.openxmlformats.org/officeDocument/2006/relationships/image" Target="../media/image16.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3" cstate="print"/>
          <a:tile tx="0" ty="0" sx="100000" sy="100000" flip="none" algn="tl"/>
        </a:blipFill>
        <a:effectLst/>
      </p:bgPr>
    </p:bg>
    <p:spTree>
      <p:nvGrpSpPr>
        <p:cNvPr id="1" name=""/>
        <p:cNvGrpSpPr/>
        <p:nvPr/>
      </p:nvGrpSpPr>
      <p:grpSpPr>
        <a:xfrm>
          <a:off x="0" y="0"/>
          <a:ext cx="0" cy="0"/>
          <a:chOff x="0" y="0"/>
          <a:chExt cx="0" cy="0"/>
        </a:xfrm>
      </p:grpSpPr>
      <p:pic>
        <p:nvPicPr>
          <p:cNvPr id="6" name="Рисунок 5"/>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3162300" y="317500"/>
            <a:ext cx="7874000" cy="5905500"/>
          </a:xfrm>
          <a:prstGeom prst="rect">
            <a:avLst/>
          </a:prstGeom>
        </p:spPr>
      </p:pic>
      <p:pic>
        <p:nvPicPr>
          <p:cNvPr id="2" name="Kubanskiy-kazachiy-hor-Vitre-buyniy-Taras-Shevchenko(muzofon.com)">
            <a:hlinkClick r:id="" action="ppaction://media"/>
          </p:cNvPr>
          <p:cNvPicPr>
            <a:picLocks noChangeAspect="1"/>
          </p:cNvPicPr>
          <p:nvPr>
            <a:audioFile r:link="rId1"/>
            <p:extLst>
              <p:ext uri="{DAA4B4D4-6D71-4841-9C94-3DE7FCFB9230}">
                <p14:media xmlns="" xmlns:p14="http://schemas.microsoft.com/office/powerpoint/2010/main" r:embed="rId5"/>
              </p:ext>
            </p:extLst>
          </p:nvPr>
        </p:nvPicPr>
        <p:blipFill>
          <a:blip r:embed="rId6" cstate="print"/>
          <a:stretch>
            <a:fillRect/>
          </a:stretch>
        </p:blipFill>
        <p:spPr>
          <a:xfrm>
            <a:off x="469900" y="317500"/>
            <a:ext cx="609600" cy="609600"/>
          </a:xfrm>
          <a:prstGeom prst="rect">
            <a:avLst/>
          </a:prstGeom>
        </p:spPr>
      </p:pic>
    </p:spTree>
    <p:extLst>
      <p:ext uri="{BB962C8B-B14F-4D97-AF65-F5344CB8AC3E}">
        <p14:creationId xmlns="" xmlns:p14="http://schemas.microsoft.com/office/powerpoint/2010/main" val="3766322630"/>
      </p:ext>
    </p:extLst>
  </p:cSld>
  <p:clrMapOvr>
    <a:masterClrMapping/>
  </p:clrMapOvr>
  <p:transition spd="slow">
    <p:push dir="u"/>
  </p:transition>
  <p:timing>
    <p:tnLst>
      <p:par>
        <p:cTn id="1" dur="indefinite" restart="never" nodeType="tmRoot">
          <p:childTnLst>
            <p:seq concurrent="1" nextAc="seek">
              <p:cTn id="2" restart="whenNotActive" fill="hold" evtFilter="cancelBubble" nodeType="interactiveSeq">
                <p:stCondLst>
                  <p:cond evt="onClick" delay="0">
                    <p:tgtEl>
                      <p:spTgt spid="2"/>
                    </p:tgtEl>
                  </p:cond>
                </p:stCondLst>
                <p:endSync evt="end" delay="0">
                  <p:rtn val="all"/>
                </p:endSync>
                <p:childTnLst>
                  <p:par>
                    <p:cTn id="3" fill="hold">
                      <p:stCondLst>
                        <p:cond delay="0"/>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nextCondLst>
                <p:cond evt="onClick" delay="0">
                  <p:tgtEl>
                    <p:spTgt spid="2"/>
                  </p:tgtEl>
                </p:cond>
              </p:nextCondLst>
            </p:seq>
            <p:audio>
              <p:cMediaNode vol="80000" numSld="999">
                <p:cTn id="7"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86325" y="306610"/>
            <a:ext cx="5522375" cy="6005290"/>
          </a:xfrm>
        </p:spPr>
        <p:txBody>
          <a:bodyPr>
            <a:normAutofit fontScale="90000"/>
          </a:bodyPr>
          <a:lstStyle/>
          <a:p>
            <a:r>
              <a:rPr lang="en-US" b="1" dirty="0">
                <a:solidFill>
                  <a:schemeClr val="tx1"/>
                </a:solidFill>
              </a:rPr>
              <a:t>T.H. Shevchenko was born on March</a:t>
            </a:r>
            <a:r>
              <a:rPr lang="en-US" b="1" dirty="0" smtClean="0">
                <a:solidFill>
                  <a:schemeClr val="tx1"/>
                </a:solidFill>
              </a:rPr>
              <a:t>, 9</a:t>
            </a:r>
            <a:r>
              <a:rPr lang="en-US" b="1" dirty="0">
                <a:solidFill>
                  <a:schemeClr val="tx1"/>
                </a:solidFill>
              </a:rPr>
              <a:t>, 1814 in the village of </a:t>
            </a:r>
            <a:r>
              <a:rPr lang="en-US" b="1" dirty="0" smtClean="0">
                <a:solidFill>
                  <a:schemeClr val="tx1"/>
                </a:solidFill>
              </a:rPr>
              <a:t>Moryntsi, </a:t>
            </a:r>
            <a:r>
              <a:rPr lang="en-US" b="1" dirty="0">
                <a:solidFill>
                  <a:schemeClr val="tx1"/>
                </a:solidFill>
              </a:rPr>
              <a:t>not far from Kyiv, in the family of a serf. Taras </a:t>
            </a:r>
            <a:r>
              <a:rPr lang="en-US" b="1" dirty="0" smtClean="0">
                <a:solidFill>
                  <a:schemeClr val="tx1"/>
                </a:solidFill>
              </a:rPr>
              <a:t>didn't </a:t>
            </a:r>
            <a:r>
              <a:rPr lang="en-US" b="1" dirty="0">
                <a:solidFill>
                  <a:schemeClr val="tx1"/>
                </a:solidFill>
              </a:rPr>
              <a:t>like his home. He called it the hell. His mother died because of exhausting work. </a:t>
            </a:r>
            <a:r>
              <a:rPr lang="en-US" b="1" dirty="0" err="1" smtClean="0">
                <a:solidFill>
                  <a:schemeClr val="tx1"/>
                </a:solidFill>
              </a:rPr>
              <a:t>Taras’s</a:t>
            </a:r>
            <a:r>
              <a:rPr lang="en-US" b="1" dirty="0" smtClean="0">
                <a:solidFill>
                  <a:schemeClr val="tx1"/>
                </a:solidFill>
              </a:rPr>
              <a:t> father had to marry a widow. But </a:t>
            </a:r>
            <a:r>
              <a:rPr lang="en-US" b="1" dirty="0">
                <a:solidFill>
                  <a:schemeClr val="tx1"/>
                </a:solidFill>
              </a:rPr>
              <a:t>his life was </a:t>
            </a:r>
            <a:r>
              <a:rPr lang="en-US" b="1" dirty="0" smtClean="0">
                <a:solidFill>
                  <a:schemeClr val="tx1"/>
                </a:solidFill>
              </a:rPr>
              <a:t>not </a:t>
            </a:r>
            <a:r>
              <a:rPr lang="en-US" b="1" dirty="0">
                <a:solidFill>
                  <a:schemeClr val="tx1"/>
                </a:solidFill>
              </a:rPr>
              <a:t>much longer than his </a:t>
            </a:r>
            <a:r>
              <a:rPr lang="en-US" b="1" dirty="0" smtClean="0">
                <a:solidFill>
                  <a:schemeClr val="tx1"/>
                </a:solidFill>
              </a:rPr>
              <a:t>wife</a:t>
            </a:r>
            <a:r>
              <a:rPr lang="el-GR" b="1" dirty="0" smtClean="0">
                <a:solidFill>
                  <a:schemeClr val="tx1"/>
                </a:solidFill>
              </a:rPr>
              <a:t>΄</a:t>
            </a:r>
            <a:r>
              <a:rPr lang="en-US" b="1" dirty="0" smtClean="0">
                <a:solidFill>
                  <a:schemeClr val="tx1"/>
                </a:solidFill>
              </a:rPr>
              <a:t>s</a:t>
            </a:r>
            <a:r>
              <a:rPr lang="en-US" b="1" dirty="0">
                <a:solidFill>
                  <a:schemeClr val="tx1"/>
                </a:solidFill>
              </a:rPr>
              <a:t>! And that was when the real hell began</a:t>
            </a:r>
            <a:r>
              <a:rPr lang="en-US" b="1" dirty="0" smtClean="0">
                <a:solidFill>
                  <a:schemeClr val="tx1"/>
                </a:solidFill>
              </a:rPr>
              <a:t>. </a:t>
            </a:r>
            <a:endParaRPr lang="ru-RU" b="1" dirty="0">
              <a:solidFill>
                <a:schemeClr val="tx1"/>
              </a:solidFill>
            </a:endParaRPr>
          </a:p>
        </p:txBody>
      </p:sp>
      <p:pic>
        <p:nvPicPr>
          <p:cNvPr id="4" name="Объект 3"/>
          <p:cNvPicPr>
            <a:picLocks noGrp="1" noChangeAspect="1"/>
          </p:cNvPicPr>
          <p:nvPr>
            <p:ph idx="1"/>
          </p:nvPr>
        </p:nvPicPr>
        <p:blipFill>
          <a:blip r:embed="rId3" cstate="print">
            <a:extLst>
              <a:ext uri="{28A0092B-C50C-407E-A947-70E740481C1C}">
                <a14:useLocalDpi xmlns="" xmlns:a14="http://schemas.microsoft.com/office/drawing/2010/main" val="0"/>
              </a:ext>
            </a:extLst>
          </a:blip>
          <a:stretch>
            <a:fillRect/>
          </a:stretch>
        </p:blipFill>
        <p:spPr>
          <a:xfrm>
            <a:off x="6881813" y="127000"/>
            <a:ext cx="5183187" cy="3887390"/>
          </a:xfrm>
        </p:spPr>
      </p:pic>
    </p:spTree>
    <p:extLst>
      <p:ext uri="{BB962C8B-B14F-4D97-AF65-F5344CB8AC3E}">
        <p14:creationId xmlns="" xmlns:p14="http://schemas.microsoft.com/office/powerpoint/2010/main" val="3388737620"/>
      </p:ext>
    </p:extLst>
  </p:cSld>
  <p:clrMapOvr>
    <a:masterClrMapping/>
  </p:clrMapOvr>
  <mc:AlternateContent xmlns:mc="http://schemas.openxmlformats.org/markup-compatibility/2006">
    <mc:Choice xmlns=""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5864" y="131741"/>
            <a:ext cx="8911687" cy="1280890"/>
          </a:xfrm>
        </p:spPr>
        <p:txBody>
          <a:bodyPr/>
          <a:lstStyle/>
          <a:p>
            <a:r>
              <a:rPr lang="en-US" dirty="0" smtClean="0"/>
              <a:t>CHILDHOOD</a:t>
            </a:r>
            <a:endParaRPr lang="ru-RU" dirty="0"/>
          </a:p>
        </p:txBody>
      </p:sp>
      <p:sp>
        <p:nvSpPr>
          <p:cNvPr id="3" name="Объект 2"/>
          <p:cNvSpPr>
            <a:spLocks noGrp="1"/>
          </p:cNvSpPr>
          <p:nvPr>
            <p:ph idx="1"/>
          </p:nvPr>
        </p:nvSpPr>
        <p:spPr>
          <a:xfrm>
            <a:off x="1037491" y="1547446"/>
            <a:ext cx="10884877" cy="4800600"/>
          </a:xfrm>
        </p:spPr>
        <p:txBody>
          <a:bodyPr>
            <a:normAutofit/>
          </a:bodyPr>
          <a:lstStyle/>
          <a:p>
            <a:pPr marL="0" indent="0">
              <a:buNone/>
            </a:pPr>
            <a:r>
              <a:rPr lang="en-US" sz="2400" b="1" dirty="0"/>
              <a:t>To write of Shevchenko's childhood, one must </a:t>
            </a:r>
            <a:r>
              <a:rPr lang="en-US" sz="2400" b="1" dirty="0" smtClean="0"/>
              <a:t>contend </a:t>
            </a:r>
            <a:r>
              <a:rPr lang="en-US" sz="2400" b="1" dirty="0"/>
              <a:t>with the fact that very little original material exists</a:t>
            </a:r>
            <a:r>
              <a:rPr lang="en-US" sz="2400" b="1" dirty="0" smtClean="0"/>
              <a:t>.</a:t>
            </a:r>
          </a:p>
          <a:p>
            <a:pPr marL="0" indent="0">
              <a:buNone/>
            </a:pPr>
            <a:r>
              <a:rPr lang="en-US" sz="2400" b="1" dirty="0"/>
              <a:t>Amongst the peasantry, burdened by the brutal and unjust system of serfdom, tales of these folk heroes and their struggles for freedom, were commonplace, a relief from the toils of the day, as well as a hope for a better future. It was in such an environment that the young Taras and his siblings were raised</a:t>
            </a:r>
            <a:r>
              <a:rPr lang="en-US" sz="2400" b="1" dirty="0" smtClean="0"/>
              <a:t>.</a:t>
            </a:r>
          </a:p>
          <a:p>
            <a:pPr marL="0" indent="0">
              <a:buNone/>
            </a:pPr>
            <a:r>
              <a:rPr lang="en-US" sz="2400" b="1" dirty="0"/>
              <a:t>It is not surprising that in later life so much of his poetry is devoted to the recurring themes of </a:t>
            </a:r>
            <a:r>
              <a:rPr lang="en-US" sz="2400" b="1" dirty="0" smtClean="0"/>
              <a:t>people’s struggle </a:t>
            </a:r>
            <a:r>
              <a:rPr lang="en-US" sz="2400" b="1" dirty="0"/>
              <a:t>against injustice and a vengeful hatred of those who oppress</a:t>
            </a:r>
            <a:r>
              <a:rPr lang="en-US" sz="2400" b="1" dirty="0" smtClean="0"/>
              <a:t>.</a:t>
            </a:r>
          </a:p>
        </p:txBody>
      </p:sp>
    </p:spTree>
    <p:extLst>
      <p:ext uri="{BB962C8B-B14F-4D97-AF65-F5344CB8AC3E}">
        <p14:creationId xmlns="" xmlns:p14="http://schemas.microsoft.com/office/powerpoint/2010/main" val="3920434371"/>
      </p:ext>
    </p:extLst>
  </p:cSld>
  <p:clrMapOvr>
    <a:masterClrMapping/>
  </p:clrMapOvr>
  <mc:AlternateContent xmlns:mc="http://schemas.openxmlformats.org/markup-compatibility/2006">
    <mc:Choice xmlns="" xmlns:p14="http://schemas.microsoft.com/office/powerpoint/2010/main" Requires="p14">
      <p:transition spd="slow" p14:dur="800">
        <p:circle/>
      </p:transition>
    </mc:Choice>
    <mc:Fallback>
      <p:transition spd="slow">
        <p:circl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27309" y="266700"/>
            <a:ext cx="4453507" cy="6362700"/>
          </a:xfrm>
        </p:spPr>
        <p:txBody>
          <a:bodyPr/>
          <a:lstStyle/>
          <a:p>
            <a:r>
              <a:rPr lang="en-US" b="1" dirty="0" smtClean="0">
                <a:solidFill>
                  <a:schemeClr val="tx1"/>
                </a:solidFill>
              </a:rPr>
              <a:t>The </a:t>
            </a:r>
            <a:r>
              <a:rPr lang="en-US" b="1" dirty="0">
                <a:solidFill>
                  <a:schemeClr val="tx1"/>
                </a:solidFill>
              </a:rPr>
              <a:t>boy was also fascinated by poetic works created by Hryhoriy Skovoroda and Ivan Kotlyarevsky. He was particularly interested in hagiographies.</a:t>
            </a:r>
            <a:endParaRPr lang="ru-RU" b="1" dirty="0">
              <a:solidFill>
                <a:schemeClr val="tx1"/>
              </a:solidFill>
            </a:endParaRPr>
          </a:p>
        </p:txBody>
      </p:sp>
      <p:pic>
        <p:nvPicPr>
          <p:cNvPr id="5" name="Объект 4"/>
          <p:cNvPicPr>
            <a:picLocks noGrp="1" noChangeAspect="1"/>
          </p:cNvPicPr>
          <p:nvPr>
            <p:ph sz="half" idx="1"/>
          </p:nvPr>
        </p:nvPicPr>
        <p:blipFill>
          <a:blip r:embed="rId3" cstate="print">
            <a:extLst>
              <a:ext uri="{28A0092B-C50C-407E-A947-70E740481C1C}">
                <a14:useLocalDpi xmlns="" xmlns:a14="http://schemas.microsoft.com/office/drawing/2010/main" val="0"/>
              </a:ext>
            </a:extLst>
          </a:blip>
          <a:stretch>
            <a:fillRect/>
          </a:stretch>
        </p:blipFill>
        <p:spPr>
          <a:xfrm>
            <a:off x="5361781" y="266700"/>
            <a:ext cx="3810048" cy="2876586"/>
          </a:xfrm>
        </p:spPr>
      </p:pic>
      <p:pic>
        <p:nvPicPr>
          <p:cNvPr id="6" name="Объект 5"/>
          <p:cNvPicPr>
            <a:picLocks noGrp="1" noChangeAspect="1"/>
          </p:cNvPicPr>
          <p:nvPr>
            <p:ph sz="half" idx="2"/>
          </p:nvPr>
        </p:nvPicPr>
        <p:blipFill>
          <a:blip r:embed="rId4" cstate="print">
            <a:extLst>
              <a:ext uri="{28A0092B-C50C-407E-A947-70E740481C1C}">
                <a14:useLocalDpi xmlns="" xmlns:a14="http://schemas.microsoft.com/office/drawing/2010/main" val="0"/>
              </a:ext>
            </a:extLst>
          </a:blip>
          <a:stretch>
            <a:fillRect/>
          </a:stretch>
        </p:blipFill>
        <p:spPr>
          <a:xfrm>
            <a:off x="9208294" y="3143286"/>
            <a:ext cx="2983706" cy="3714714"/>
          </a:xfrm>
        </p:spPr>
      </p:pic>
      <p:graphicFrame>
        <p:nvGraphicFramePr>
          <p:cNvPr id="3" name="Таблица 2"/>
          <p:cNvGraphicFramePr>
            <a:graphicFrameLocks noGrp="1"/>
          </p:cNvGraphicFramePr>
          <p:nvPr>
            <p:extLst>
              <p:ext uri="{D42A27DB-BD31-4B8C-83A1-F6EECF244321}">
                <p14:modId xmlns="" xmlns:p14="http://schemas.microsoft.com/office/powerpoint/2010/main" val="2062282501"/>
              </p:ext>
            </p:extLst>
          </p:nvPr>
        </p:nvGraphicFramePr>
        <p:xfrm>
          <a:off x="5524500" y="3302000"/>
          <a:ext cx="3467100" cy="457200"/>
        </p:xfrm>
        <a:graphic>
          <a:graphicData uri="http://schemas.openxmlformats.org/drawingml/2006/table">
            <a:tbl>
              <a:tblPr firstRow="1" bandRow="1">
                <a:tableStyleId>{2D5ABB26-0587-4C30-8999-92F81FD0307C}</a:tableStyleId>
              </a:tblPr>
              <a:tblGrid>
                <a:gridCol w="3467100"/>
              </a:tblGrid>
              <a:tr h="417406">
                <a:tc>
                  <a:txBody>
                    <a:bodyPr/>
                    <a:lstStyle/>
                    <a:p>
                      <a:r>
                        <a:rPr lang="en-US" sz="2400" b="1" dirty="0" smtClean="0">
                          <a:solidFill>
                            <a:schemeClr val="tx1"/>
                          </a:solidFill>
                        </a:rPr>
                        <a:t>Hryhoriy Skovoroda </a:t>
                      </a:r>
                      <a:endParaRPr lang="ru-RU" sz="2400" dirty="0"/>
                    </a:p>
                  </a:txBody>
                  <a:tcPr/>
                </a:tc>
              </a:tr>
            </a:tbl>
          </a:graphicData>
        </a:graphic>
      </p:graphicFrame>
      <p:graphicFrame>
        <p:nvGraphicFramePr>
          <p:cNvPr id="4" name="Таблица 3"/>
          <p:cNvGraphicFramePr>
            <a:graphicFrameLocks noGrp="1"/>
          </p:cNvGraphicFramePr>
          <p:nvPr>
            <p:extLst>
              <p:ext uri="{D42A27DB-BD31-4B8C-83A1-F6EECF244321}">
                <p14:modId xmlns="" xmlns:p14="http://schemas.microsoft.com/office/powerpoint/2010/main" val="469634712"/>
              </p:ext>
            </p:extLst>
          </p:nvPr>
        </p:nvGraphicFramePr>
        <p:xfrm>
          <a:off x="9208293" y="2719952"/>
          <a:ext cx="2983707" cy="457200"/>
        </p:xfrm>
        <a:graphic>
          <a:graphicData uri="http://schemas.openxmlformats.org/drawingml/2006/table">
            <a:tbl>
              <a:tblPr firstRow="1" bandRow="1">
                <a:tableStyleId>{2D5ABB26-0587-4C30-8999-92F81FD0307C}</a:tableStyleId>
              </a:tblPr>
              <a:tblGrid>
                <a:gridCol w="2983707"/>
              </a:tblGrid>
              <a:tr h="423334">
                <a:tc>
                  <a:txBody>
                    <a:bodyPr/>
                    <a:lstStyle/>
                    <a:p>
                      <a:r>
                        <a:rPr lang="en-US" sz="2400" b="1" dirty="0" smtClean="0">
                          <a:solidFill>
                            <a:schemeClr val="tx1"/>
                          </a:solidFill>
                        </a:rPr>
                        <a:t>Ivan Kotlyarevsky</a:t>
                      </a:r>
                      <a:endParaRPr lang="ru-RU" sz="2400" dirty="0"/>
                    </a:p>
                  </a:txBody>
                  <a:tcPr/>
                </a:tc>
              </a:tr>
            </a:tbl>
          </a:graphicData>
        </a:graphic>
      </p:graphicFrame>
    </p:spTree>
    <p:extLst>
      <p:ext uri="{BB962C8B-B14F-4D97-AF65-F5344CB8AC3E}">
        <p14:creationId xmlns="" xmlns:p14="http://schemas.microsoft.com/office/powerpoint/2010/main" val="1363743201"/>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prestige"/>
      </p:transition>
    </mc:Choice>
    <mc:Fallback>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49924" y="179610"/>
            <a:ext cx="8911687" cy="1280890"/>
          </a:xfrm>
        </p:spPr>
        <p:txBody>
          <a:bodyPr>
            <a:normAutofit/>
          </a:bodyPr>
          <a:lstStyle/>
          <a:p>
            <a:r>
              <a:rPr lang="en-US" sz="4800" b="1" u="sng" dirty="0" smtClean="0">
                <a:solidFill>
                  <a:schemeClr val="tx1"/>
                </a:solidFill>
              </a:rPr>
              <a:t>Hagiographies</a:t>
            </a:r>
            <a:endParaRPr lang="ru-RU" sz="4800" b="1" u="sng" dirty="0">
              <a:solidFill>
                <a:schemeClr val="tx1"/>
              </a:solidFill>
            </a:endParaRPr>
          </a:p>
        </p:txBody>
      </p:sp>
      <p:sp>
        <p:nvSpPr>
          <p:cNvPr id="3" name="Объект 2"/>
          <p:cNvSpPr>
            <a:spLocks noGrp="1"/>
          </p:cNvSpPr>
          <p:nvPr>
            <p:ph sz="half" idx="1"/>
          </p:nvPr>
        </p:nvSpPr>
        <p:spPr>
          <a:xfrm>
            <a:off x="431800" y="1460500"/>
            <a:ext cx="5283200" cy="5397500"/>
          </a:xfrm>
        </p:spPr>
        <p:txBody>
          <a:bodyPr>
            <a:noAutofit/>
          </a:bodyPr>
          <a:lstStyle/>
          <a:p>
            <a:pPr marL="0" indent="0">
              <a:buNone/>
            </a:pPr>
            <a:r>
              <a:rPr lang="en-US" sz="2400" b="1" dirty="0" smtClean="0">
                <a:solidFill>
                  <a:schemeClr val="tx1"/>
                </a:solidFill>
              </a:rPr>
              <a:t>It </a:t>
            </a:r>
            <a:r>
              <a:rPr lang="en-US" sz="2400" b="1" dirty="0">
                <a:solidFill>
                  <a:schemeClr val="tx1"/>
                </a:solidFill>
              </a:rPr>
              <a:t>refers literally to writings on the subject of such </a:t>
            </a:r>
            <a:r>
              <a:rPr lang="en-US" sz="2400" b="1" dirty="0" smtClean="0">
                <a:solidFill>
                  <a:schemeClr val="tx1"/>
                </a:solidFill>
              </a:rPr>
              <a:t>holy people, </a:t>
            </a:r>
            <a:r>
              <a:rPr lang="en-US" sz="2400" b="1" dirty="0">
                <a:solidFill>
                  <a:schemeClr val="tx1"/>
                </a:solidFill>
              </a:rPr>
              <a:t>and specifically to the biographies of saints and ecclesiastical leaders. The term hagiology, the study of hagiography, is also current in English, though less common. This, in fact, follows original Greek practice, where  hagiographies  </a:t>
            </a:r>
            <a:r>
              <a:rPr lang="en-US" sz="2400" b="1" dirty="0" smtClean="0">
                <a:solidFill>
                  <a:schemeClr val="tx1"/>
                </a:solidFill>
              </a:rPr>
              <a:t>refer </a:t>
            </a:r>
            <a:r>
              <a:rPr lang="en-US" sz="2400" b="1" dirty="0">
                <a:solidFill>
                  <a:schemeClr val="tx1"/>
                </a:solidFill>
              </a:rPr>
              <a:t>to visual images of the saints, while their written lives </a:t>
            </a:r>
            <a:r>
              <a:rPr lang="en-US" sz="2400" b="1" dirty="0" smtClean="0">
                <a:solidFill>
                  <a:schemeClr val="tx1"/>
                </a:solidFill>
              </a:rPr>
              <a:t>or </a:t>
            </a:r>
            <a:r>
              <a:rPr lang="en-US" sz="2400" b="1" dirty="0">
                <a:solidFill>
                  <a:schemeClr val="tx1"/>
                </a:solidFill>
              </a:rPr>
              <a:t>the study thereof are known as  hagiographies</a:t>
            </a:r>
            <a:r>
              <a:rPr lang="en-US" sz="2400" b="1" dirty="0" smtClean="0">
                <a:solidFill>
                  <a:schemeClr val="tx1"/>
                </a:solidFill>
              </a:rPr>
              <a:t>.</a:t>
            </a:r>
            <a:endParaRPr lang="ru-RU" sz="2400" b="1" dirty="0">
              <a:solidFill>
                <a:schemeClr val="tx1"/>
              </a:solidFill>
            </a:endParaRPr>
          </a:p>
        </p:txBody>
      </p:sp>
      <p:pic>
        <p:nvPicPr>
          <p:cNvPr id="5" name="Рисунок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9153525" y="173260"/>
            <a:ext cx="2858524" cy="3985990"/>
          </a:xfrm>
          <a:prstGeom prst="rect">
            <a:avLst/>
          </a:prstGeom>
        </p:spPr>
      </p:pic>
      <p:pic>
        <p:nvPicPr>
          <p:cNvPr id="6" name="Рисунок 5"/>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5893752" y="2762250"/>
            <a:ext cx="3081020" cy="3847518"/>
          </a:xfrm>
          <a:prstGeom prst="rect">
            <a:avLst/>
          </a:prstGeom>
        </p:spPr>
      </p:pic>
    </p:spTree>
    <p:extLst>
      <p:ext uri="{BB962C8B-B14F-4D97-AF65-F5344CB8AC3E}">
        <p14:creationId xmlns="" xmlns:p14="http://schemas.microsoft.com/office/powerpoint/2010/main" val="365262766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03825" y="0"/>
            <a:ext cx="5369975" cy="6858000"/>
          </a:xfrm>
        </p:spPr>
        <p:txBody>
          <a:bodyPr>
            <a:noAutofit/>
          </a:bodyPr>
          <a:lstStyle/>
          <a:p>
            <a:r>
              <a:rPr lang="en-US" sz="3200" b="1" dirty="0">
                <a:solidFill>
                  <a:schemeClr val="tx1"/>
                </a:solidFill>
              </a:rPr>
              <a:t>The subject of his ballads and </a:t>
            </a:r>
            <a:r>
              <a:rPr lang="en-US" sz="3200" b="1" dirty="0" err="1" smtClean="0">
                <a:solidFill>
                  <a:schemeClr val="tx1"/>
                </a:solidFill>
              </a:rPr>
              <a:t>lyro</a:t>
            </a:r>
            <a:r>
              <a:rPr lang="en-US" sz="3200" b="1" dirty="0" smtClean="0">
                <a:solidFill>
                  <a:schemeClr val="tx1"/>
                </a:solidFill>
              </a:rPr>
              <a:t>-epic </a:t>
            </a:r>
            <a:r>
              <a:rPr lang="en-US" sz="3200" b="1" dirty="0">
                <a:solidFill>
                  <a:schemeClr val="tx1"/>
                </a:solidFill>
              </a:rPr>
              <a:t>poems were similar to other Ukrainian romantics depicting unusual heroes in extreme situations.</a:t>
            </a:r>
            <a:br>
              <a:rPr lang="en-US" sz="3200" b="1" dirty="0">
                <a:solidFill>
                  <a:schemeClr val="tx1"/>
                </a:solidFill>
              </a:rPr>
            </a:br>
            <a:r>
              <a:rPr lang="en-US" sz="3200" b="1" dirty="0">
                <a:solidFill>
                  <a:schemeClr val="tx1"/>
                </a:solidFill>
              </a:rPr>
              <a:t>The great difference was that these unusual heroes were taken from real life. The conflict is not between real and unreal but it acquires social colouring (e. g. in </a:t>
            </a:r>
            <a:r>
              <a:rPr lang="en-US" sz="3200" b="1" dirty="0" err="1" smtClean="0">
                <a:solidFill>
                  <a:schemeClr val="tx1"/>
                </a:solidFill>
              </a:rPr>
              <a:t>Taras’s</a:t>
            </a:r>
            <a:r>
              <a:rPr lang="en-US" sz="3200" b="1" dirty="0" smtClean="0">
                <a:solidFill>
                  <a:schemeClr val="tx1"/>
                </a:solidFill>
              </a:rPr>
              <a:t> </a:t>
            </a:r>
            <a:br>
              <a:rPr lang="en-US" sz="3200" b="1" dirty="0" smtClean="0">
                <a:solidFill>
                  <a:schemeClr val="tx1"/>
                </a:solidFill>
              </a:rPr>
            </a:br>
            <a:r>
              <a:rPr lang="en-US" sz="3200" b="1" dirty="0" smtClean="0">
                <a:solidFill>
                  <a:schemeClr val="tx1"/>
                </a:solidFill>
              </a:rPr>
              <a:t>« </a:t>
            </a:r>
            <a:r>
              <a:rPr lang="en-US" sz="3200" b="1" dirty="0">
                <a:solidFill>
                  <a:schemeClr val="tx1"/>
                </a:solidFill>
              </a:rPr>
              <a:t>Topolya</a:t>
            </a:r>
            <a:r>
              <a:rPr lang="en-US" sz="3200" b="1" dirty="0" smtClean="0">
                <a:solidFill>
                  <a:schemeClr val="tx1"/>
                </a:solidFill>
              </a:rPr>
              <a:t>»).</a:t>
            </a:r>
            <a:endParaRPr lang="ru-RU" sz="3200" b="1" dirty="0">
              <a:solidFill>
                <a:schemeClr val="tx1"/>
              </a:solidFill>
            </a:endParaRPr>
          </a:p>
        </p:txBody>
      </p:sp>
      <p:pic>
        <p:nvPicPr>
          <p:cNvPr id="8194" name="Picture 2" descr="Шевченко Т. Тополя. 1984, фото №2"/>
          <p:cNvPicPr>
            <a:picLocks noChangeAspect="1" noChangeArrowheads="1"/>
          </p:cNvPicPr>
          <p:nvPr/>
        </p:nvPicPr>
        <p:blipFill>
          <a:blip r:embed="rId3" cstate="print"/>
          <a:srcRect/>
          <a:stretch>
            <a:fillRect/>
          </a:stretch>
        </p:blipFill>
        <p:spPr bwMode="auto">
          <a:xfrm>
            <a:off x="6754783" y="1"/>
            <a:ext cx="5181600" cy="6858000"/>
          </a:xfrm>
          <a:prstGeom prst="rect">
            <a:avLst/>
          </a:prstGeom>
          <a:noFill/>
        </p:spPr>
      </p:pic>
      <p:sp>
        <p:nvSpPr>
          <p:cNvPr id="5" name="Місце для вмісту 4"/>
          <p:cNvSpPr>
            <a:spLocks noGrp="1"/>
          </p:cNvSpPr>
          <p:nvPr>
            <p:ph idx="1"/>
          </p:nvPr>
        </p:nvSpPr>
        <p:spPr/>
        <p:txBody>
          <a:bodyPr/>
          <a:lstStyle/>
          <a:p>
            <a:endParaRPr lang="uk-UA" dirty="0"/>
          </a:p>
        </p:txBody>
      </p:sp>
    </p:spTree>
    <p:extLst>
      <p:ext uri="{BB962C8B-B14F-4D97-AF65-F5344CB8AC3E}">
        <p14:creationId xmlns="" xmlns:p14="http://schemas.microsoft.com/office/powerpoint/2010/main" val="320187505"/>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crush"/>
      </p:transition>
    </mc:Choice>
    <mc:Fallback>
      <p:transition spd="slow">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98938" y="3828112"/>
            <a:ext cx="10972800" cy="2946400"/>
          </a:xfrm>
        </p:spPr>
        <p:txBody>
          <a:bodyPr>
            <a:noAutofit/>
          </a:bodyPr>
          <a:lstStyle/>
          <a:p>
            <a:r>
              <a:rPr lang="en-US" sz="3200" b="1" dirty="0" err="1" smtClean="0">
                <a:solidFill>
                  <a:schemeClr val="tx1"/>
                </a:solidFill>
              </a:rPr>
              <a:t>Taras’s</a:t>
            </a:r>
            <a:r>
              <a:rPr lang="en-US" sz="3200" b="1" dirty="0" smtClean="0">
                <a:solidFill>
                  <a:schemeClr val="tx1"/>
                </a:solidFill>
              </a:rPr>
              <a:t> </a:t>
            </a:r>
            <a:r>
              <a:rPr lang="en-US" sz="3200" b="1" dirty="0">
                <a:solidFill>
                  <a:schemeClr val="tx1"/>
                </a:solidFill>
              </a:rPr>
              <a:t>works had folklore background. At the same time we must admit his innovations. He didn’t stylize folklore, neither he copied it. With help of it he exposed the spiritual wealth of Ukrainian people. Consider his poem </a:t>
            </a:r>
            <a:r>
              <a:rPr lang="en-US" sz="3200" b="1" dirty="0" smtClean="0">
                <a:solidFill>
                  <a:schemeClr val="tx1"/>
                </a:solidFill>
              </a:rPr>
              <a:t>«</a:t>
            </a:r>
            <a:r>
              <a:rPr lang="en-US" sz="3200" b="1" dirty="0" err="1" smtClean="0">
                <a:solidFill>
                  <a:schemeClr val="tx1"/>
                </a:solidFill>
              </a:rPr>
              <a:t>Perebendia</a:t>
            </a:r>
            <a:r>
              <a:rPr lang="en-US" sz="3200" b="1" dirty="0">
                <a:solidFill>
                  <a:schemeClr val="tx1"/>
                </a:solidFill>
              </a:rPr>
              <a:t>». It’s not only of folklore character. It has literature origin.</a:t>
            </a:r>
            <a:endParaRPr lang="ru-RU" sz="3200" b="1" dirty="0">
              <a:solidFill>
                <a:schemeClr val="tx1"/>
              </a:solidFill>
            </a:endParaRPr>
          </a:p>
        </p:txBody>
      </p:sp>
      <p:pic>
        <p:nvPicPr>
          <p:cNvPr id="6" name="Объект 5"/>
          <p:cNvPicPr>
            <a:picLocks noGrp="1" noChangeAspect="1"/>
          </p:cNvPicPr>
          <p:nvPr>
            <p:ph idx="1"/>
          </p:nvPr>
        </p:nvPicPr>
        <p:blipFill>
          <a:blip r:embed="rId3" cstate="print">
            <a:extLst>
              <a:ext uri="{28A0092B-C50C-407E-A947-70E740481C1C}">
                <a14:useLocalDpi xmlns="" xmlns:a14="http://schemas.microsoft.com/office/drawing/2010/main" val="0"/>
              </a:ext>
            </a:extLst>
          </a:blip>
          <a:stretch>
            <a:fillRect/>
          </a:stretch>
        </p:blipFill>
        <p:spPr>
          <a:xfrm>
            <a:off x="3809428" y="167004"/>
            <a:ext cx="7252272" cy="3407108"/>
          </a:xfrm>
        </p:spPr>
      </p:pic>
    </p:spTree>
    <p:extLst>
      <p:ext uri="{BB962C8B-B14F-4D97-AF65-F5344CB8AC3E}">
        <p14:creationId xmlns="" xmlns:p14="http://schemas.microsoft.com/office/powerpoint/2010/main" val="240639904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2000">
        <p15:prstTrans prst="fracture"/>
      </p:transition>
    </mc:Choice>
    <mc:Fallback>
      <p:transition spd="slow">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69276" y="61913"/>
            <a:ext cx="4895652" cy="6796087"/>
          </a:xfrm>
        </p:spPr>
        <p:txBody>
          <a:bodyPr>
            <a:noAutofit/>
          </a:bodyPr>
          <a:lstStyle/>
          <a:p>
            <a:r>
              <a:rPr lang="en-US" sz="2800" b="1" dirty="0">
                <a:solidFill>
                  <a:schemeClr val="tx1"/>
                </a:solidFill>
              </a:rPr>
              <a:t>Not everybody could understand the epochal significance of that small book </a:t>
            </a:r>
            <a:r>
              <a:rPr lang="en-US" sz="2800" b="1" dirty="0" smtClean="0">
                <a:solidFill>
                  <a:schemeClr val="tx1"/>
                </a:solidFill>
              </a:rPr>
              <a:t>«</a:t>
            </a:r>
            <a:r>
              <a:rPr lang="en-US" sz="2800" b="1" dirty="0" err="1" smtClean="0">
                <a:solidFill>
                  <a:schemeClr val="tx1"/>
                </a:solidFill>
              </a:rPr>
              <a:t>Kobzar</a:t>
            </a:r>
            <a:r>
              <a:rPr lang="en-US" sz="2800" b="1" dirty="0">
                <a:solidFill>
                  <a:schemeClr val="tx1"/>
                </a:solidFill>
              </a:rPr>
              <a:t>». But </a:t>
            </a:r>
            <a:br>
              <a:rPr lang="en-US" sz="2800" b="1" dirty="0">
                <a:solidFill>
                  <a:schemeClr val="tx1"/>
                </a:solidFill>
              </a:rPr>
            </a:br>
            <a:r>
              <a:rPr lang="en-US" sz="2800" b="1" dirty="0" smtClean="0">
                <a:solidFill>
                  <a:schemeClr val="tx1"/>
                </a:solidFill>
              </a:rPr>
              <a:t>«</a:t>
            </a:r>
            <a:r>
              <a:rPr lang="en-US" sz="2800" b="1" dirty="0" err="1" smtClean="0">
                <a:solidFill>
                  <a:schemeClr val="tx1"/>
                </a:solidFill>
              </a:rPr>
              <a:t>Literaturna</a:t>
            </a:r>
            <a:r>
              <a:rPr lang="en-US" sz="2800" b="1" dirty="0" smtClean="0">
                <a:solidFill>
                  <a:schemeClr val="tx1"/>
                </a:solidFill>
              </a:rPr>
              <a:t> </a:t>
            </a:r>
            <a:r>
              <a:rPr lang="en-US" sz="2800" b="1" dirty="0" err="1">
                <a:solidFill>
                  <a:schemeClr val="tx1"/>
                </a:solidFill>
              </a:rPr>
              <a:t>H</a:t>
            </a:r>
            <a:r>
              <a:rPr lang="en-US" sz="2800" b="1" dirty="0" err="1" smtClean="0">
                <a:solidFill>
                  <a:schemeClr val="tx1"/>
                </a:solidFill>
              </a:rPr>
              <a:t>azeta</a:t>
            </a:r>
            <a:r>
              <a:rPr lang="en-US" sz="2800" b="1" dirty="0">
                <a:solidFill>
                  <a:schemeClr val="tx1"/>
                </a:solidFill>
              </a:rPr>
              <a:t>» of those times estimated its patriotism, vividness, brightness and freshness of the stylistic devices.</a:t>
            </a:r>
            <a:br>
              <a:rPr lang="en-US" sz="2800" b="1" dirty="0">
                <a:solidFill>
                  <a:schemeClr val="tx1"/>
                </a:solidFill>
              </a:rPr>
            </a:br>
            <a:r>
              <a:rPr lang="en-US" sz="2800" b="1" dirty="0">
                <a:solidFill>
                  <a:schemeClr val="tx1"/>
                </a:solidFill>
              </a:rPr>
              <a:t>His exile </a:t>
            </a:r>
            <a:r>
              <a:rPr lang="en-US" sz="2800" b="1" dirty="0" smtClean="0">
                <a:solidFill>
                  <a:schemeClr val="tx1"/>
                </a:solidFill>
              </a:rPr>
              <a:t>stimulated </a:t>
            </a:r>
            <a:r>
              <a:rPr lang="en-US" sz="2800" b="1" dirty="0">
                <a:solidFill>
                  <a:schemeClr val="tx1"/>
                </a:solidFill>
              </a:rPr>
              <a:t>his poetic abilities, sharpened his patriotic and civic feelings.</a:t>
            </a:r>
            <a:endParaRPr lang="ru-RU" sz="2800" b="1" dirty="0">
              <a:solidFill>
                <a:schemeClr val="tx1"/>
              </a:solidFill>
            </a:endParaRPr>
          </a:p>
        </p:txBody>
      </p:sp>
      <p:pic>
        <p:nvPicPr>
          <p:cNvPr id="5" name="Объект 4"/>
          <p:cNvPicPr>
            <a:picLocks noGrp="1" noChangeAspect="1"/>
          </p:cNvPicPr>
          <p:nvPr>
            <p:ph sz="half" idx="1"/>
          </p:nvPr>
        </p:nvPicPr>
        <p:blipFill>
          <a:blip r:embed="rId3" cstate="print">
            <a:extLst>
              <a:ext uri="{28A0092B-C50C-407E-A947-70E740481C1C}">
                <a14:useLocalDpi xmlns="" xmlns:a14="http://schemas.microsoft.com/office/drawing/2010/main" val="0"/>
              </a:ext>
            </a:extLst>
          </a:blip>
          <a:stretch>
            <a:fillRect/>
          </a:stretch>
        </p:blipFill>
        <p:spPr>
          <a:xfrm>
            <a:off x="8879127" y="163512"/>
            <a:ext cx="3259050" cy="4548188"/>
          </a:xfrm>
        </p:spPr>
      </p:pic>
      <p:pic>
        <p:nvPicPr>
          <p:cNvPr id="6" name="Объект 5"/>
          <p:cNvPicPr>
            <a:picLocks noGrp="1" noChangeAspect="1"/>
          </p:cNvPicPr>
          <p:nvPr>
            <p:ph sz="half" idx="2"/>
          </p:nvPr>
        </p:nvPicPr>
        <p:blipFill>
          <a:blip r:embed="rId4" cstate="print">
            <a:extLst>
              <a:ext uri="{28A0092B-C50C-407E-A947-70E740481C1C}">
                <a14:useLocalDpi xmlns="" xmlns:a14="http://schemas.microsoft.com/office/drawing/2010/main" val="0"/>
              </a:ext>
            </a:extLst>
          </a:blip>
          <a:stretch>
            <a:fillRect/>
          </a:stretch>
        </p:blipFill>
        <p:spPr>
          <a:xfrm>
            <a:off x="5651442" y="2425700"/>
            <a:ext cx="2841171" cy="4281488"/>
          </a:xfrm>
        </p:spPr>
      </p:pic>
    </p:spTree>
    <p:extLst>
      <p:ext uri="{BB962C8B-B14F-4D97-AF65-F5344CB8AC3E}">
        <p14:creationId xmlns="" xmlns:p14="http://schemas.microsoft.com/office/powerpoint/2010/main" val="1590362903"/>
      </p:ext>
    </p:extLst>
  </p:cSld>
  <p:clrMapOvr>
    <a:masterClrMapping/>
  </p:clrMapOvr>
  <mc:AlternateContent xmlns:mc="http://schemas.openxmlformats.org/markup-compatibility/2006">
    <mc:Choice xmlns="" xmlns:p15="http://schemas.microsoft.com/office/powerpoint/2012/main" Requires="p15">
      <p:transition xmlns:p14="http://schemas.microsoft.com/office/powerpoint/2010/main" spd="slow" p14:dur="1250">
        <p15:prstTrans prst="airplane"/>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1432" y="672955"/>
            <a:ext cx="9753600" cy="1484090"/>
          </a:xfrm>
        </p:spPr>
        <p:txBody>
          <a:bodyPr>
            <a:normAutofit/>
          </a:bodyPr>
          <a:lstStyle/>
          <a:p>
            <a:r>
              <a:rPr lang="en-US" b="1" dirty="0" smtClean="0">
                <a:solidFill>
                  <a:schemeClr val="tx1"/>
                </a:solidFill>
              </a:rPr>
              <a:t>Nowadays we can see Shevchenko’s picture at </a:t>
            </a:r>
            <a:r>
              <a:rPr lang="en-US" b="1" dirty="0">
                <a:solidFill>
                  <a:schemeClr val="tx1"/>
                </a:solidFill>
              </a:rPr>
              <a:t>100 </a:t>
            </a:r>
            <a:r>
              <a:rPr lang="en-US" b="1" dirty="0" smtClean="0">
                <a:solidFill>
                  <a:schemeClr val="tx1"/>
                </a:solidFill>
              </a:rPr>
              <a:t>UAH</a:t>
            </a:r>
            <a:r>
              <a:rPr lang="uk-UA" b="1" dirty="0" smtClean="0">
                <a:solidFill>
                  <a:schemeClr val="tx1"/>
                </a:solidFill>
              </a:rPr>
              <a:t>. </a:t>
            </a:r>
            <a:endParaRPr lang="ru-RU" b="1" dirty="0">
              <a:solidFill>
                <a:schemeClr val="tx1"/>
              </a:solidFill>
            </a:endParaRPr>
          </a:p>
        </p:txBody>
      </p:sp>
      <p:pic>
        <p:nvPicPr>
          <p:cNvPr id="4" name="Объект 3"/>
          <p:cNvPicPr>
            <a:picLocks noGrp="1" noChangeAspect="1"/>
          </p:cNvPicPr>
          <p:nvPr>
            <p:ph idx="1"/>
          </p:nvPr>
        </p:nvPicPr>
        <p:blipFill>
          <a:blip r:embed="rId3" cstate="print">
            <a:extLst>
              <a:ext uri="{28A0092B-C50C-407E-A947-70E740481C1C}">
                <a14:useLocalDpi xmlns="" xmlns:a14="http://schemas.microsoft.com/office/drawing/2010/main" val="0"/>
              </a:ext>
            </a:extLst>
          </a:blip>
          <a:stretch>
            <a:fillRect/>
          </a:stretch>
        </p:blipFill>
        <p:spPr>
          <a:xfrm>
            <a:off x="4597400" y="2209799"/>
            <a:ext cx="7421493" cy="3880381"/>
          </a:xfrm>
        </p:spPr>
      </p:pic>
    </p:spTree>
    <p:extLst>
      <p:ext uri="{BB962C8B-B14F-4D97-AF65-F5344CB8AC3E}">
        <p14:creationId xmlns="" xmlns:p14="http://schemas.microsoft.com/office/powerpoint/2010/main" val="468012902"/>
      </p:ext>
    </p:extLst>
  </p:cSld>
  <p:clrMapOvr>
    <a:masterClrMapping/>
  </p:clrMapOvr>
  <mc:AlternateContent xmlns:mc="http://schemas.openxmlformats.org/markup-compatibility/2006">
    <mc:Choice xmlns="" xmlns:p14="http://schemas.microsoft.com/office/powerpoint/2010/main" Requires="p14">
      <p:transition spd="slow" p14:dur="1250">
        <p14:switch dir="r"/>
      </p:transition>
    </mc:Choice>
    <mc:Fallback>
      <p:transition spd="slow">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1002323" y="228598"/>
            <a:ext cx="4220308" cy="2497016"/>
          </a:xfrm>
        </p:spPr>
        <p:txBody>
          <a:bodyPr>
            <a:normAutofit/>
          </a:bodyPr>
          <a:lstStyle/>
          <a:p>
            <a:r>
              <a:rPr lang="en-US" b="1" dirty="0"/>
              <a:t>Here is one of the most beautiful </a:t>
            </a:r>
            <a:r>
              <a:rPr lang="en-US" b="1" dirty="0" smtClean="0"/>
              <a:t>poems</a:t>
            </a:r>
            <a:r>
              <a:rPr lang="uk-UA" b="1" dirty="0"/>
              <a:t>.</a:t>
            </a:r>
            <a:endParaRPr lang="ru-RU" b="1" dirty="0"/>
          </a:p>
        </p:txBody>
      </p:sp>
      <p:sp>
        <p:nvSpPr>
          <p:cNvPr id="9" name="Объект 8"/>
          <p:cNvSpPr>
            <a:spLocks noGrp="1"/>
          </p:cNvSpPr>
          <p:nvPr>
            <p:ph idx="1"/>
          </p:nvPr>
        </p:nvSpPr>
        <p:spPr>
          <a:xfrm>
            <a:off x="5451232" y="228598"/>
            <a:ext cx="6418384" cy="6629401"/>
          </a:xfrm>
          <a:noFill/>
        </p:spPr>
        <p:txBody>
          <a:bodyPr>
            <a:normAutofit/>
          </a:bodyPr>
          <a:lstStyle/>
          <a:p>
            <a:pPr marL="0" indent="0" algn="ctr">
              <a:buNone/>
            </a:pPr>
            <a:r>
              <a:rPr lang="en-US" sz="2000" b="1" dirty="0" smtClean="0"/>
              <a:t>We two have never left</a:t>
            </a:r>
          </a:p>
          <a:p>
            <a:pPr marL="0" indent="0" algn="ctr">
              <a:buNone/>
            </a:pPr>
            <a:r>
              <a:rPr lang="en-US" sz="2000" b="1" dirty="0" smtClean="0"/>
              <a:t>Our pathway rough</a:t>
            </a:r>
          </a:p>
          <a:p>
            <a:pPr marL="0" indent="0" algn="ctr">
              <a:buNone/>
            </a:pPr>
            <a:r>
              <a:rPr lang="en-US" sz="2000" b="1" dirty="0" smtClean="0"/>
              <a:t>Have gone straight</a:t>
            </a:r>
          </a:p>
          <a:p>
            <a:pPr marL="0" indent="0" algn="ctr">
              <a:buNone/>
            </a:pPr>
            <a:r>
              <a:rPr lang="en-US" sz="2000" b="1" dirty="0" smtClean="0"/>
              <a:t>forward, and no man can find</a:t>
            </a:r>
          </a:p>
          <a:p>
            <a:pPr marL="0" indent="0" algn="ctr">
              <a:buNone/>
            </a:pPr>
            <a:r>
              <a:rPr lang="en-US" sz="2000" b="1" dirty="0" smtClean="0"/>
              <a:t>One grain of falsehood</a:t>
            </a:r>
          </a:p>
          <a:p>
            <a:pPr marL="0" indent="0" algn="ctr">
              <a:buNone/>
            </a:pPr>
            <a:r>
              <a:rPr lang="en-US" sz="2000" b="1" dirty="0" smtClean="0"/>
              <a:t>That we</a:t>
            </a:r>
            <a:r>
              <a:rPr lang="el-GR" sz="2000" b="1" dirty="0" smtClean="0"/>
              <a:t>΄</a:t>
            </a:r>
            <a:r>
              <a:rPr lang="en-US" sz="2000" b="1" dirty="0" smtClean="0"/>
              <a:t>ve left behind…</a:t>
            </a:r>
          </a:p>
          <a:p>
            <a:pPr marL="0" indent="0" algn="ctr">
              <a:buNone/>
            </a:pPr>
            <a:r>
              <a:rPr lang="en-US" sz="2000" b="1" dirty="0" smtClean="0"/>
              <a:t>Let </a:t>
            </a:r>
            <a:r>
              <a:rPr lang="en-US" sz="2000" b="1" dirty="0"/>
              <a:t>us then still go on</a:t>
            </a:r>
            <a:r>
              <a:rPr lang="en-US" sz="2000" b="1" dirty="0" smtClean="0"/>
              <a:t>,</a:t>
            </a:r>
          </a:p>
          <a:p>
            <a:pPr marL="0" indent="0" algn="ctr">
              <a:buNone/>
            </a:pPr>
            <a:r>
              <a:rPr lang="en-US" sz="2000" b="1" dirty="0" smtClean="0"/>
              <a:t>My destiny, </a:t>
            </a:r>
          </a:p>
          <a:p>
            <a:pPr marL="0" indent="0" algn="ctr">
              <a:buNone/>
            </a:pPr>
            <a:r>
              <a:rPr lang="en-US" sz="2000" b="1" dirty="0" smtClean="0"/>
              <a:t>Most humble,</a:t>
            </a:r>
          </a:p>
          <a:p>
            <a:pPr marL="0" indent="0" algn="ctr">
              <a:buNone/>
            </a:pPr>
            <a:r>
              <a:rPr lang="en-US" sz="2000" b="1" dirty="0" smtClean="0"/>
              <a:t>Unpretentious friend to me </a:t>
            </a:r>
          </a:p>
          <a:p>
            <a:pPr marL="0" indent="0" algn="ctr">
              <a:buNone/>
            </a:pPr>
            <a:r>
              <a:rPr lang="en-US" sz="2000" b="1" dirty="0" smtClean="0"/>
              <a:t>Let us proceed</a:t>
            </a:r>
            <a:r>
              <a:rPr lang="uk-UA" sz="2000" b="1" dirty="0" smtClean="0"/>
              <a:t>:</a:t>
            </a:r>
            <a:r>
              <a:rPr lang="en-US" sz="2000" b="1" dirty="0" smtClean="0"/>
              <a:t> </a:t>
            </a:r>
          </a:p>
          <a:p>
            <a:pPr marL="0" indent="0" algn="ctr">
              <a:buNone/>
            </a:pPr>
            <a:r>
              <a:rPr lang="en-US" sz="2000" b="1" dirty="0" smtClean="0"/>
              <a:t>For there the glory lies,</a:t>
            </a:r>
          </a:p>
          <a:p>
            <a:pPr marL="0" indent="0" algn="ctr">
              <a:buNone/>
            </a:pPr>
            <a:r>
              <a:rPr lang="en-US" sz="2000" b="1" dirty="0" smtClean="0"/>
              <a:t>And glory is my</a:t>
            </a:r>
          </a:p>
          <a:p>
            <a:pPr marL="0" indent="0" algn="ctr">
              <a:buNone/>
            </a:pPr>
            <a:r>
              <a:rPr lang="en-US" sz="2000" b="1" dirty="0" smtClean="0"/>
              <a:t>All -consuming prize</a:t>
            </a:r>
            <a:endParaRPr lang="ru-RU" sz="2000" b="1" dirty="0"/>
          </a:p>
        </p:txBody>
      </p:sp>
      <p:graphicFrame>
        <p:nvGraphicFramePr>
          <p:cNvPr id="2" name="Таблица 1"/>
          <p:cNvGraphicFramePr>
            <a:graphicFrameLocks noGrp="1"/>
          </p:cNvGraphicFramePr>
          <p:nvPr>
            <p:extLst>
              <p:ext uri="{D42A27DB-BD31-4B8C-83A1-F6EECF244321}">
                <p14:modId xmlns="" xmlns:p14="http://schemas.microsoft.com/office/powerpoint/2010/main" val="2379547789"/>
              </p:ext>
            </p:extLst>
          </p:nvPr>
        </p:nvGraphicFramePr>
        <p:xfrm>
          <a:off x="1002323" y="2231943"/>
          <a:ext cx="5388708" cy="4010596"/>
        </p:xfrm>
        <a:graphic>
          <a:graphicData uri="http://schemas.openxmlformats.org/drawingml/2006/table">
            <a:tbl>
              <a:tblPr firstRow="1" bandRow="1">
                <a:tableStyleId>{2D5ABB26-0587-4C30-8999-92F81FD0307C}</a:tableStyleId>
              </a:tblPr>
              <a:tblGrid>
                <a:gridCol w="5388708"/>
              </a:tblGrid>
              <a:tr h="4010596">
                <a:tc>
                  <a:txBody>
                    <a:bodyPr/>
                    <a:lstStyle/>
                    <a:p>
                      <a:pPr algn="ctr"/>
                      <a:r>
                        <a:rPr lang="uk-UA" sz="2400" b="1" dirty="0" smtClean="0"/>
                        <a:t>Ми не лукавили з тобою,</a:t>
                      </a:r>
                    </a:p>
                    <a:p>
                      <a:pPr algn="ctr"/>
                      <a:r>
                        <a:rPr lang="uk-UA" sz="2400" b="1" dirty="0" smtClean="0"/>
                        <a:t>Ми</a:t>
                      </a:r>
                      <a:r>
                        <a:rPr lang="uk-UA" sz="2400" b="1" baseline="0" dirty="0" smtClean="0"/>
                        <a:t> просто йшли; у нас нема</a:t>
                      </a:r>
                    </a:p>
                    <a:p>
                      <a:pPr algn="ctr"/>
                      <a:r>
                        <a:rPr lang="uk-UA" sz="2400" b="1" baseline="0" dirty="0" smtClean="0"/>
                        <a:t>Зерна неправди за собою.</a:t>
                      </a:r>
                    </a:p>
                    <a:p>
                      <a:pPr algn="ctr"/>
                      <a:r>
                        <a:rPr lang="uk-UA" sz="2400" b="1" baseline="0" dirty="0" smtClean="0"/>
                        <a:t>Ходімо ж, доленько моя!</a:t>
                      </a:r>
                    </a:p>
                    <a:p>
                      <a:pPr algn="ctr"/>
                      <a:r>
                        <a:rPr lang="uk-UA" sz="2400" b="1" baseline="0" dirty="0" smtClean="0"/>
                        <a:t>Мій друже вбогий , нелукавий!</a:t>
                      </a:r>
                    </a:p>
                    <a:p>
                      <a:pPr algn="ctr"/>
                      <a:r>
                        <a:rPr lang="uk-UA" sz="2400" b="1" baseline="0" dirty="0" smtClean="0"/>
                        <a:t>Ходімо дальше, дальше слава,</a:t>
                      </a:r>
                    </a:p>
                    <a:p>
                      <a:pPr algn="ctr"/>
                      <a:r>
                        <a:rPr lang="uk-UA" sz="2400" b="1" baseline="0" dirty="0" smtClean="0"/>
                        <a:t>А слава – заповідь моя.</a:t>
                      </a:r>
                      <a:endParaRPr lang="ru-RU" sz="2400" b="1" dirty="0"/>
                    </a:p>
                  </a:txBody>
                  <a:tcPr/>
                </a:tc>
              </a:tr>
            </a:tbl>
          </a:graphicData>
        </a:graphic>
      </p:graphicFrame>
    </p:spTree>
    <p:extLst>
      <p:ext uri="{BB962C8B-B14F-4D97-AF65-F5344CB8AC3E}">
        <p14:creationId xmlns="" xmlns:p14="http://schemas.microsoft.com/office/powerpoint/2010/main" val="604591247"/>
      </p:ext>
    </p:extLst>
  </p:cSld>
  <p:clrMapOvr>
    <a:masterClrMapping/>
  </p:clrMapOvr>
  <mc:AlternateContent xmlns:mc="http://schemas.openxmlformats.org/markup-compatibility/2006">
    <mc:Choice xmlns="" xmlns:p14="http://schemas.microsoft.com/office/powerpoint/2010/main" Requires="p14">
      <p:transition spd="slow" p14:dur="900">
        <p14:warp dir="in"/>
      </p:transition>
    </mc:Choice>
    <mc:Fallback>
      <p:transition spd="slow">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9340" y="254834"/>
            <a:ext cx="4528845" cy="6216304"/>
          </a:xfrm>
        </p:spPr>
        <p:txBody>
          <a:bodyPr>
            <a:normAutofit/>
          </a:bodyPr>
          <a:lstStyle/>
          <a:p>
            <a:r>
              <a:rPr lang="en-US" b="1" dirty="0"/>
              <a:t>All his life he loved </a:t>
            </a:r>
            <a:r>
              <a:rPr lang="en-US" b="1" dirty="0" smtClean="0"/>
              <a:t>Ukrain</a:t>
            </a:r>
            <a:r>
              <a:rPr lang="en-US" b="1" dirty="0"/>
              <a:t>e</a:t>
            </a:r>
            <a:r>
              <a:rPr lang="en-US" b="1" dirty="0" smtClean="0"/>
              <a:t>, </a:t>
            </a:r>
            <a:r>
              <a:rPr lang="en-US" b="1" dirty="0"/>
              <a:t>he wanted to live in </a:t>
            </a:r>
            <a:r>
              <a:rPr lang="en-US" b="1" dirty="0" smtClean="0"/>
              <a:t>Ukraine, </a:t>
            </a:r>
            <a:r>
              <a:rPr lang="en-US" b="1" dirty="0"/>
              <a:t>but the great part of his life he was far from his native land - in prisons and deportation. And we can read:</a:t>
            </a:r>
            <a:endParaRPr lang="ru-RU" b="1" dirty="0"/>
          </a:p>
        </p:txBody>
      </p:sp>
      <p:pic>
        <p:nvPicPr>
          <p:cNvPr id="5" name="Рисунок 4"/>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5570498" y="2481996"/>
            <a:ext cx="6463239" cy="4112236"/>
          </a:xfrm>
          <a:prstGeom prst="rect">
            <a:avLst/>
          </a:prstGeom>
        </p:spPr>
      </p:pic>
    </p:spTree>
    <p:extLst>
      <p:ext uri="{BB962C8B-B14F-4D97-AF65-F5344CB8AC3E}">
        <p14:creationId xmlns="" xmlns:p14="http://schemas.microsoft.com/office/powerpoint/2010/main" val="1451162"/>
      </p:ext>
    </p:extLst>
  </p:cSld>
  <p:clrMapOvr>
    <a:masterClrMapping/>
  </p:clrMapOvr>
  <mc:AlternateContent xmlns:mc="http://schemas.openxmlformats.org/markup-compatibility/2006">
    <mc:Choice xmlns="" xmlns:p14="http://schemas.microsoft.com/office/powerpoint/2010/main" Requires="p14">
      <p:transition spd="slow" p14:dur="4000">
        <p14:vortex dir="r"/>
      </p:transition>
    </mc:Choice>
    <mc:Fallback>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4" name="Объект 2"/>
          <p:cNvSpPr>
            <a:spLocks noGrp="1"/>
          </p:cNvSpPr>
          <p:nvPr>
            <p:ph sz="half" idx="2"/>
          </p:nvPr>
        </p:nvSpPr>
        <p:spPr>
          <a:xfrm>
            <a:off x="545124" y="316523"/>
            <a:ext cx="6066692" cy="6330461"/>
          </a:xfrm>
        </p:spPr>
        <p:txBody>
          <a:bodyPr numCol="2">
            <a:normAutofit/>
          </a:bodyPr>
          <a:lstStyle/>
          <a:p>
            <a:pPr marL="0" indent="0" algn="ctr">
              <a:buNone/>
            </a:pPr>
            <a:r>
              <a:rPr lang="en-US" sz="1400" b="1" dirty="0" smtClean="0"/>
              <a:t>It does not </a:t>
            </a:r>
            <a:r>
              <a:rPr lang="en-US" sz="1400" b="1" dirty="0"/>
              <a:t>t</a:t>
            </a:r>
            <a:r>
              <a:rPr lang="en-US" sz="1400" b="1" dirty="0" smtClean="0"/>
              <a:t>ouch me, not a whit,</a:t>
            </a:r>
          </a:p>
          <a:p>
            <a:pPr marL="0" indent="0" algn="ctr">
              <a:buNone/>
            </a:pPr>
            <a:r>
              <a:rPr lang="en-US" sz="1400" b="1" dirty="0" smtClean="0"/>
              <a:t>If I live in Ukraine, or no,</a:t>
            </a:r>
          </a:p>
          <a:p>
            <a:pPr marL="0" indent="0" algn="ctr">
              <a:buNone/>
            </a:pPr>
            <a:r>
              <a:rPr lang="en-US" sz="1400" b="1" dirty="0" smtClean="0"/>
              <a:t>If men recall me,  or forget,</a:t>
            </a:r>
          </a:p>
          <a:p>
            <a:pPr marL="0" indent="0" algn="ctr">
              <a:buNone/>
            </a:pPr>
            <a:r>
              <a:rPr lang="en-US" sz="1400" b="1" dirty="0" smtClean="0"/>
              <a:t>Lost as I am in foreign snow,</a:t>
            </a:r>
          </a:p>
          <a:p>
            <a:pPr marL="0" indent="0" algn="ctr">
              <a:buNone/>
            </a:pPr>
            <a:r>
              <a:rPr lang="en-US" sz="1400" b="1" dirty="0" smtClean="0"/>
              <a:t>Touches me not the slightest whit!</a:t>
            </a:r>
          </a:p>
          <a:p>
            <a:pPr marL="0" indent="0" algn="ctr">
              <a:buNone/>
            </a:pPr>
            <a:r>
              <a:rPr lang="en-US" sz="1400" b="1" dirty="0" smtClean="0"/>
              <a:t>Captive, to manhood I have grown</a:t>
            </a:r>
          </a:p>
          <a:p>
            <a:pPr marL="0" indent="0" algn="ctr">
              <a:buNone/>
            </a:pPr>
            <a:r>
              <a:rPr lang="en-US" sz="1400" b="1" dirty="0" smtClean="0"/>
              <a:t>In strangers homes, and by my own</a:t>
            </a:r>
          </a:p>
          <a:p>
            <a:pPr marL="0" indent="0" algn="ctr">
              <a:buNone/>
            </a:pPr>
            <a:r>
              <a:rPr lang="en-US" sz="1400" b="1" dirty="0" smtClean="0"/>
              <a:t>Unmourned, a weeping captive still,</a:t>
            </a:r>
          </a:p>
          <a:p>
            <a:pPr marL="0" indent="0" algn="ctr">
              <a:buNone/>
            </a:pPr>
            <a:r>
              <a:rPr lang="en-US" sz="1400" b="1" dirty="0" smtClean="0"/>
              <a:t>I’ll die… all that is mine, I will </a:t>
            </a:r>
          </a:p>
          <a:p>
            <a:pPr marL="0" indent="0" algn="ctr">
              <a:buNone/>
            </a:pPr>
            <a:r>
              <a:rPr lang="en-US" sz="1400" b="1" dirty="0" smtClean="0"/>
              <a:t>Bear off, let not a trace remain </a:t>
            </a:r>
          </a:p>
          <a:p>
            <a:pPr marL="0" indent="0" algn="ctr">
              <a:buNone/>
            </a:pPr>
            <a:r>
              <a:rPr lang="en-US" sz="1400" b="1" dirty="0" smtClean="0"/>
              <a:t>In our own glorious Ukraine,</a:t>
            </a:r>
          </a:p>
          <a:p>
            <a:pPr marL="0" indent="0" algn="ctr">
              <a:buNone/>
            </a:pPr>
            <a:r>
              <a:rPr lang="en-US" sz="1400" b="1" dirty="0" smtClean="0"/>
              <a:t>Our own land – yet a stranger’s rather.</a:t>
            </a:r>
          </a:p>
          <a:p>
            <a:pPr marL="0" indent="0" algn="ctr">
              <a:buNone/>
            </a:pPr>
            <a:r>
              <a:rPr lang="en-US" sz="1400" b="1" dirty="0" smtClean="0"/>
              <a:t>And speaking with his son, no father </a:t>
            </a:r>
          </a:p>
          <a:p>
            <a:pPr marL="0" indent="0" algn="ctr">
              <a:buNone/>
            </a:pPr>
            <a:r>
              <a:rPr lang="en-US" sz="1400" b="1" dirty="0" smtClean="0"/>
              <a:t>Will recall, nor bid him</a:t>
            </a:r>
            <a:r>
              <a:rPr lang="uk-UA" sz="1400" b="1" dirty="0" smtClean="0"/>
              <a:t>:</a:t>
            </a:r>
            <a:r>
              <a:rPr lang="en-US" sz="1400" b="1" dirty="0" smtClean="0"/>
              <a:t> </a:t>
            </a:r>
            <a:r>
              <a:rPr lang="uk-UA" sz="1400" b="1" dirty="0" smtClean="0"/>
              <a:t>«</a:t>
            </a:r>
            <a:r>
              <a:rPr lang="en-US" sz="1400" b="1" dirty="0" smtClean="0"/>
              <a:t>Pray</a:t>
            </a:r>
          </a:p>
          <a:p>
            <a:pPr marL="0" indent="0" algn="ctr">
              <a:buNone/>
            </a:pPr>
            <a:r>
              <a:rPr lang="en-US" sz="1400" b="1" dirty="0" smtClean="0"/>
              <a:t>Pray , son of old , for our Ukraine,</a:t>
            </a:r>
          </a:p>
          <a:p>
            <a:pPr marL="0" indent="0" algn="ctr">
              <a:buNone/>
            </a:pPr>
            <a:r>
              <a:rPr lang="en-US" sz="1400" b="1" dirty="0" smtClean="0"/>
              <a:t>They tortured all his life away!</a:t>
            </a:r>
            <a:r>
              <a:rPr lang="uk-UA" sz="1400" b="1" dirty="0" smtClean="0"/>
              <a:t>»</a:t>
            </a:r>
          </a:p>
          <a:p>
            <a:pPr marL="0" indent="0" algn="ctr">
              <a:buNone/>
            </a:pPr>
            <a:r>
              <a:rPr lang="en-US" sz="1400" b="1" dirty="0" smtClean="0"/>
              <a:t>It does not touch me, not a whit,</a:t>
            </a:r>
          </a:p>
          <a:p>
            <a:pPr marL="0" indent="0" algn="ctr">
              <a:buNone/>
            </a:pPr>
            <a:r>
              <a:rPr lang="en-US" sz="1400" b="1" dirty="0" smtClean="0"/>
              <a:t>Whether that son will pray, or nor…</a:t>
            </a:r>
          </a:p>
          <a:p>
            <a:pPr marL="0" indent="0" algn="ctr">
              <a:buNone/>
            </a:pPr>
            <a:r>
              <a:rPr lang="en-US" sz="1400" b="1" dirty="0" smtClean="0"/>
              <a:t>But it does touch me deep, if knows,</a:t>
            </a:r>
          </a:p>
          <a:p>
            <a:pPr marL="0" indent="0" algn="ctr">
              <a:buNone/>
            </a:pPr>
            <a:r>
              <a:rPr lang="en-US" sz="1400" b="1" dirty="0" smtClean="0"/>
              <a:t>Evil rogues, lull our Ukraine </a:t>
            </a:r>
          </a:p>
          <a:p>
            <a:pPr marL="0" indent="0" algn="ctr">
              <a:buNone/>
            </a:pPr>
            <a:r>
              <a:rPr lang="en-US" sz="1400" b="1" dirty="0" smtClean="0"/>
              <a:t>Asleep, and only in the flames</a:t>
            </a:r>
          </a:p>
          <a:p>
            <a:pPr marL="0" indent="0" algn="ctr">
              <a:buNone/>
            </a:pPr>
            <a:r>
              <a:rPr lang="en-US" sz="1400" b="1" dirty="0" smtClean="0"/>
              <a:t>Let her, all plundered, wake again….</a:t>
            </a:r>
          </a:p>
          <a:p>
            <a:pPr marL="0" indent="0" algn="ctr">
              <a:buNone/>
            </a:pPr>
            <a:r>
              <a:rPr lang="en-US" sz="1400" b="1" dirty="0" smtClean="0"/>
              <a:t>That touches me deepest  pain! </a:t>
            </a:r>
          </a:p>
          <a:p>
            <a:endParaRPr lang="en-US" sz="1400" b="1" dirty="0" smtClean="0"/>
          </a:p>
          <a:p>
            <a:endParaRPr lang="uk-UA" sz="1400" b="1" dirty="0" smtClean="0"/>
          </a:p>
          <a:p>
            <a:endParaRPr lang="en-US" sz="1400" b="1" dirty="0" smtClean="0"/>
          </a:p>
          <a:p>
            <a:endParaRPr lang="ru-RU" dirty="0"/>
          </a:p>
        </p:txBody>
      </p:sp>
      <p:sp>
        <p:nvSpPr>
          <p:cNvPr id="8" name="Объект 7"/>
          <p:cNvSpPr>
            <a:spLocks noGrp="1"/>
          </p:cNvSpPr>
          <p:nvPr>
            <p:ph sz="quarter" idx="4"/>
          </p:nvPr>
        </p:nvSpPr>
        <p:spPr>
          <a:xfrm>
            <a:off x="6875585" y="316524"/>
            <a:ext cx="5029200" cy="6541476"/>
          </a:xfrm>
          <a:noFill/>
        </p:spPr>
        <p:txBody>
          <a:bodyPr>
            <a:noAutofit/>
          </a:bodyPr>
          <a:lstStyle/>
          <a:p>
            <a:pPr marL="0" indent="0" algn="ctr">
              <a:buNone/>
            </a:pPr>
            <a:r>
              <a:rPr lang="ru-RU" b="1" dirty="0"/>
              <a:t>Мені однаково, чи буду</a:t>
            </a:r>
            <a:br>
              <a:rPr lang="ru-RU" b="1" dirty="0"/>
            </a:br>
            <a:r>
              <a:rPr lang="ru-RU" b="1" dirty="0"/>
              <a:t>Я жить в Україні, чи ні,</a:t>
            </a:r>
            <a:br>
              <a:rPr lang="ru-RU" b="1" dirty="0"/>
            </a:br>
            <a:r>
              <a:rPr lang="ru-RU" b="1" dirty="0"/>
              <a:t>Чи хто згадає, чи забуде</a:t>
            </a:r>
            <a:br>
              <a:rPr lang="ru-RU" b="1" dirty="0"/>
            </a:br>
            <a:r>
              <a:rPr lang="ru-RU" b="1" dirty="0"/>
              <a:t>Мене в снігу на чужині —</a:t>
            </a:r>
            <a:br>
              <a:rPr lang="ru-RU" b="1" dirty="0"/>
            </a:br>
            <a:r>
              <a:rPr lang="ru-RU" b="1" dirty="0"/>
              <a:t>Однаковісінько мені.</a:t>
            </a:r>
            <a:br>
              <a:rPr lang="ru-RU" b="1" dirty="0"/>
            </a:br>
            <a:r>
              <a:rPr lang="ru-RU" b="1" dirty="0"/>
              <a:t>В неволі виріс між чужими,</a:t>
            </a:r>
            <a:br>
              <a:rPr lang="ru-RU" b="1" dirty="0"/>
            </a:br>
            <a:r>
              <a:rPr lang="ru-RU" b="1" dirty="0"/>
              <a:t>І, не оплаканий своїми,</a:t>
            </a:r>
            <a:br>
              <a:rPr lang="ru-RU" b="1" dirty="0"/>
            </a:br>
            <a:r>
              <a:rPr lang="ru-RU" b="1" dirty="0"/>
              <a:t>В </a:t>
            </a:r>
            <a:r>
              <a:rPr lang="ru-RU" b="1" dirty="0" err="1" smtClean="0"/>
              <a:t>неволі</a:t>
            </a:r>
            <a:r>
              <a:rPr lang="en-US" b="1" dirty="0" smtClean="0"/>
              <a:t>,</a:t>
            </a:r>
            <a:r>
              <a:rPr lang="ru-RU" b="1" dirty="0" smtClean="0"/>
              <a:t> </a:t>
            </a:r>
            <a:r>
              <a:rPr lang="ru-RU" b="1" dirty="0" err="1" smtClean="0"/>
              <a:t>плачучи</a:t>
            </a:r>
            <a:r>
              <a:rPr lang="en-US" b="1" dirty="0" smtClean="0"/>
              <a:t>,</a:t>
            </a:r>
            <a:r>
              <a:rPr lang="ru-RU" b="1" dirty="0" smtClean="0"/>
              <a:t> </a:t>
            </a:r>
            <a:r>
              <a:rPr lang="ru-RU" b="1" dirty="0"/>
              <a:t>умру,</a:t>
            </a:r>
            <a:br>
              <a:rPr lang="ru-RU" b="1" dirty="0"/>
            </a:br>
            <a:r>
              <a:rPr lang="ru-RU" b="1" dirty="0"/>
              <a:t>І все з собою заберу,</a:t>
            </a:r>
            <a:br>
              <a:rPr lang="ru-RU" b="1" dirty="0"/>
            </a:br>
            <a:r>
              <a:rPr lang="ru-RU" b="1" dirty="0"/>
              <a:t>Малого сліду не покину</a:t>
            </a:r>
            <a:br>
              <a:rPr lang="ru-RU" b="1" dirty="0"/>
            </a:br>
            <a:r>
              <a:rPr lang="ru-RU" b="1" dirty="0"/>
              <a:t>На нашій славній Україні,</a:t>
            </a:r>
            <a:br>
              <a:rPr lang="ru-RU" b="1" dirty="0"/>
            </a:br>
            <a:r>
              <a:rPr lang="ru-RU" b="1" dirty="0"/>
              <a:t>На нашій — не своїй землі.</a:t>
            </a:r>
            <a:br>
              <a:rPr lang="ru-RU" b="1" dirty="0"/>
            </a:br>
            <a:r>
              <a:rPr lang="ru-RU" b="1" dirty="0"/>
              <a:t>І не пом’яне батько з сином,</a:t>
            </a:r>
            <a:br>
              <a:rPr lang="ru-RU" b="1" dirty="0"/>
            </a:br>
            <a:r>
              <a:rPr lang="ru-RU" b="1" dirty="0"/>
              <a:t>Не скаже синові: </a:t>
            </a:r>
            <a:r>
              <a:rPr lang="en-US" b="1" dirty="0" smtClean="0"/>
              <a:t> - </a:t>
            </a:r>
            <a:r>
              <a:rPr lang="ru-RU" b="1" dirty="0" smtClean="0"/>
              <a:t>Молись</a:t>
            </a:r>
            <a:r>
              <a:rPr lang="ru-RU" b="1" dirty="0"/>
              <a:t>,</a:t>
            </a:r>
            <a:br>
              <a:rPr lang="ru-RU" b="1" dirty="0"/>
            </a:br>
            <a:r>
              <a:rPr lang="ru-RU" b="1" dirty="0"/>
              <a:t>Молися, сину: за Вкраїну</a:t>
            </a:r>
            <a:br>
              <a:rPr lang="ru-RU" b="1" dirty="0"/>
            </a:br>
            <a:r>
              <a:rPr lang="ru-RU" b="1" dirty="0"/>
              <a:t>Його замучили </a:t>
            </a:r>
            <a:r>
              <a:rPr lang="ru-RU" b="1" dirty="0" smtClean="0"/>
              <a:t>колись.</a:t>
            </a:r>
            <a:r>
              <a:rPr lang="ru-RU" b="1" dirty="0"/>
              <a:t/>
            </a:r>
            <a:br>
              <a:rPr lang="ru-RU" b="1" dirty="0"/>
            </a:br>
            <a:r>
              <a:rPr lang="ru-RU" b="1" dirty="0"/>
              <a:t>Мені однаково, чи буде</a:t>
            </a:r>
            <a:br>
              <a:rPr lang="ru-RU" b="1" dirty="0"/>
            </a:br>
            <a:r>
              <a:rPr lang="ru-RU" b="1" dirty="0"/>
              <a:t>Той син молитися, чи ні...</a:t>
            </a:r>
            <a:br>
              <a:rPr lang="ru-RU" b="1" dirty="0"/>
            </a:br>
            <a:r>
              <a:rPr lang="ru-RU" b="1" dirty="0"/>
              <a:t>Та не однаково мені,</a:t>
            </a:r>
            <a:br>
              <a:rPr lang="ru-RU" b="1" dirty="0"/>
            </a:br>
            <a:r>
              <a:rPr lang="ru-RU" b="1" dirty="0"/>
              <a:t>Як Україну злії люде</a:t>
            </a:r>
            <a:br>
              <a:rPr lang="ru-RU" b="1" dirty="0"/>
            </a:br>
            <a:r>
              <a:rPr lang="ru-RU" b="1" dirty="0"/>
              <a:t>Присплять, лукаві, і в огні</a:t>
            </a:r>
            <a:br>
              <a:rPr lang="ru-RU" b="1" dirty="0"/>
            </a:br>
            <a:r>
              <a:rPr lang="ru-RU" b="1" dirty="0"/>
              <a:t>її, окраденую, збудять...</a:t>
            </a:r>
            <a:br>
              <a:rPr lang="ru-RU" b="1" dirty="0"/>
            </a:br>
            <a:r>
              <a:rPr lang="ru-RU" b="1" dirty="0"/>
              <a:t>Ох, не </a:t>
            </a:r>
            <a:r>
              <a:rPr lang="ru-RU" b="1" dirty="0" err="1"/>
              <a:t>однаково</a:t>
            </a:r>
            <a:r>
              <a:rPr lang="ru-RU" b="1" dirty="0"/>
              <a:t> </a:t>
            </a:r>
            <a:r>
              <a:rPr lang="ru-RU" b="1" dirty="0" err="1" smtClean="0"/>
              <a:t>мені</a:t>
            </a:r>
            <a:r>
              <a:rPr lang="en-US" b="1" dirty="0" smtClean="0"/>
              <a:t>.</a:t>
            </a:r>
            <a:endParaRPr lang="ru-RU" b="1" dirty="0"/>
          </a:p>
        </p:txBody>
      </p:sp>
    </p:spTree>
    <p:extLst>
      <p:ext uri="{BB962C8B-B14F-4D97-AF65-F5344CB8AC3E}">
        <p14:creationId xmlns="" xmlns:p14="http://schemas.microsoft.com/office/powerpoint/2010/main" val="817341968"/>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cstate="print"/>
          <a:tile tx="0" ty="0" sx="100000" sy="100000" flip="none" algn="tl"/>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07852" y="-1"/>
            <a:ext cx="6614475" cy="2655277"/>
          </a:xfrm>
        </p:spPr>
        <p:txBody>
          <a:bodyPr>
            <a:normAutofit/>
          </a:bodyPr>
          <a:lstStyle/>
          <a:p>
            <a:r>
              <a:rPr lang="en-US" sz="2700" b="1" dirty="0" err="1" smtClean="0"/>
              <a:t>Taras</a:t>
            </a:r>
            <a:r>
              <a:rPr lang="en-US" sz="2700" b="1" dirty="0" smtClean="0"/>
              <a:t> Shevchenko </a:t>
            </a:r>
            <a:r>
              <a:rPr lang="en-US" sz="2700" b="1" dirty="0"/>
              <a:t>was an outstanding </a:t>
            </a:r>
            <a:r>
              <a:rPr lang="en-US" sz="2700" b="1" dirty="0" smtClean="0"/>
              <a:t>poet. He opened a new epoch in the development of the Ukrainian literature and in the social and cultural life of the whole Ukrainian people.  </a:t>
            </a:r>
            <a:endParaRPr lang="ru-RU" sz="2700" b="1" dirty="0"/>
          </a:p>
        </p:txBody>
      </p:sp>
      <p:pic>
        <p:nvPicPr>
          <p:cNvPr id="6" name="Объект 5"/>
          <p:cNvPicPr>
            <a:picLocks noGrp="1" noChangeAspect="1"/>
          </p:cNvPicPr>
          <p:nvPr>
            <p:ph sz="half" idx="1"/>
          </p:nvPr>
        </p:nvPicPr>
        <p:blipFill>
          <a:blip r:embed="rId3" cstate="print">
            <a:extLst>
              <a:ext uri="{28A0092B-C50C-407E-A947-70E740481C1C}">
                <a14:useLocalDpi xmlns="" xmlns:a14="http://schemas.microsoft.com/office/drawing/2010/main" val="0"/>
              </a:ext>
            </a:extLst>
          </a:blip>
          <a:stretch>
            <a:fillRect/>
          </a:stretch>
        </p:blipFill>
        <p:spPr>
          <a:xfrm>
            <a:off x="443890" y="3072194"/>
            <a:ext cx="4313237" cy="3550125"/>
          </a:xfrm>
        </p:spPr>
      </p:pic>
      <p:pic>
        <p:nvPicPr>
          <p:cNvPr id="7" name="Объект 6"/>
          <p:cNvPicPr>
            <a:picLocks noGrp="1" noChangeAspect="1"/>
          </p:cNvPicPr>
          <p:nvPr>
            <p:ph sz="half" idx="2"/>
          </p:nvPr>
        </p:nvPicPr>
        <p:blipFill>
          <a:blip r:embed="rId4" cstate="print">
            <a:extLst>
              <a:ext uri="{28A0092B-C50C-407E-A947-70E740481C1C}">
                <a14:useLocalDpi xmlns="" xmlns:a14="http://schemas.microsoft.com/office/drawing/2010/main" val="0"/>
              </a:ext>
            </a:extLst>
          </a:blip>
          <a:stretch>
            <a:fillRect/>
          </a:stretch>
        </p:blipFill>
        <p:spPr>
          <a:xfrm>
            <a:off x="6722327" y="451506"/>
            <a:ext cx="5469673" cy="2647910"/>
          </a:xfrm>
        </p:spPr>
      </p:pic>
      <p:pic>
        <p:nvPicPr>
          <p:cNvPr id="8" name="Рисунок 7"/>
          <p:cNvPicPr>
            <a:picLocks noChangeAspect="1"/>
          </p:cNvPicPr>
          <p:nvPr/>
        </p:nvPicPr>
        <p:blipFill>
          <a:blip r:embed="rId5" cstate="print">
            <a:extLst>
              <a:ext uri="{28A0092B-C50C-407E-A947-70E740481C1C}">
                <a14:useLocalDpi xmlns="" xmlns:a14="http://schemas.microsoft.com/office/drawing/2010/main" val="0"/>
              </a:ext>
            </a:extLst>
          </a:blip>
          <a:stretch>
            <a:fillRect/>
          </a:stretch>
        </p:blipFill>
        <p:spPr>
          <a:xfrm>
            <a:off x="5896708" y="3543555"/>
            <a:ext cx="4624753" cy="3078764"/>
          </a:xfrm>
          <a:prstGeom prst="rect">
            <a:avLst/>
          </a:prstGeom>
        </p:spPr>
      </p:pic>
    </p:spTree>
    <p:extLst>
      <p:ext uri="{BB962C8B-B14F-4D97-AF65-F5344CB8AC3E}">
        <p14:creationId xmlns="" xmlns:p14="http://schemas.microsoft.com/office/powerpoint/2010/main" val="3854129633"/>
      </p:ext>
    </p:extLst>
  </p:cSld>
  <p:clrMapOvr>
    <a:masterClrMapping/>
  </p:clrMapOvr>
  <p:transition spd="slow">
    <p:comb/>
  </p:transition>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942</TotalTime>
  <Words>732</Words>
  <Application>Microsoft Office PowerPoint</Application>
  <PresentationFormat>Довільний</PresentationFormat>
  <Paragraphs>64</Paragraphs>
  <Slides>13</Slides>
  <Notes>0</Notes>
  <HiddenSlides>0</HiddenSlides>
  <MMClips>1</MMClips>
  <ScaleCrop>false</ScaleCrop>
  <HeadingPairs>
    <vt:vector size="4" baseType="variant">
      <vt:variant>
        <vt:lpstr>Тема</vt:lpstr>
      </vt:variant>
      <vt:variant>
        <vt:i4>1</vt:i4>
      </vt:variant>
      <vt:variant>
        <vt:lpstr>Заголовки слайдів</vt:lpstr>
      </vt:variant>
      <vt:variant>
        <vt:i4>13</vt:i4>
      </vt:variant>
    </vt:vector>
  </HeadingPairs>
  <TitlesOfParts>
    <vt:vector size="14" baseType="lpstr">
      <vt:lpstr>Легкий дым</vt:lpstr>
      <vt:lpstr>Слайд 1</vt:lpstr>
      <vt:lpstr>T.H. Shevchenko was born on March, 9, 1814 in the village of Moryntsi, not far from Kyiv, in the family of a serf. Taras didn't like his home. He called it the hell. His mother died because of exhausting work. Taras’s father had to marry a widow. But his life was not much longer than his wife΄s! And that was when the real hell began. </vt:lpstr>
      <vt:lpstr>CHILDHOOD</vt:lpstr>
      <vt:lpstr>The boy was also fascinated by poetic works created by Hryhoriy Skovoroda and Ivan Kotlyarevsky. He was particularly interested in hagiographies.</vt:lpstr>
      <vt:lpstr>Hagiographies</vt:lpstr>
      <vt:lpstr>The subject of his ballads and lyro-epic poems were similar to other Ukrainian romantics depicting unusual heroes in extreme situations. The great difference was that these unusual heroes were taken from real life. The conflict is not between real and unreal but it acquires social colouring (e. g. in Taras’s  « Topolya»).</vt:lpstr>
      <vt:lpstr>Taras’s works had folklore background. At the same time we must admit his innovations. He didn’t stylize folklore, neither he copied it. With help of it he exposed the spiritual wealth of Ukrainian people. Consider his poem «Perebendia». It’s not only of folklore character. It has literature origin.</vt:lpstr>
      <vt:lpstr>Not everybody could understand the epochal significance of that small book «Kobzar». But  «Literaturna Hazeta» of those times estimated its patriotism, vividness, brightness and freshness of the stylistic devices. His exile stimulated his poetic abilities, sharpened his patriotic and civic feelings.</vt:lpstr>
      <vt:lpstr>Nowadays we can see Shevchenko’s picture at 100 UAH. </vt:lpstr>
      <vt:lpstr>Here is one of the most beautiful poems.</vt:lpstr>
      <vt:lpstr>All his life he loved Ukraine, he wanted to live in Ukraine, but the great part of his life he was far from his native land - in prisons and deportation. And we can read:</vt:lpstr>
      <vt:lpstr>Слайд 12</vt:lpstr>
      <vt:lpstr>Taras Shevchenko was an outstanding poet. He opened a new epoch in the development of the Ukrainian literature and in the social and cultural life of the whole Ukrainian people.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Vova</dc:creator>
  <cp:lastModifiedBy>1</cp:lastModifiedBy>
  <cp:revision>55</cp:revision>
  <dcterms:created xsi:type="dcterms:W3CDTF">2014-03-10T16:39:44Z</dcterms:created>
  <dcterms:modified xsi:type="dcterms:W3CDTF">2024-03-10T19:42:01Z</dcterms:modified>
</cp:coreProperties>
</file>