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74423" y="802298"/>
            <a:ext cx="8637073" cy="2920713"/>
          </a:xfrm>
        </p:spPr>
        <p:txBody>
          <a:bodyPr bIns="0" anchor="b">
            <a:normAutofit/>
          </a:bodyPr>
          <a:lstStyle>
            <a:lvl1pPr algn="ctr">
              <a:defRPr sz="66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4424" y="3724074"/>
            <a:ext cx="8637072" cy="977621"/>
          </a:xfrm>
        </p:spPr>
        <p:txBody>
          <a:bodyPr tIns="91440" bIns="91440">
            <a:normAutofit/>
          </a:bodyPr>
          <a:lstStyle>
            <a:lvl1pPr marL="0" indent="0" algn="ctr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1579" y="329307"/>
            <a:ext cx="5626774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683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4423" y="1756130"/>
            <a:ext cx="8643154" cy="1969007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4423" y="3725137"/>
            <a:ext cx="8643154" cy="1093987"/>
          </a:xfrm>
        </p:spPr>
        <p:txBody>
          <a:bodyPr tIns="91440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293577" cy="105930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488654" cy="344859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4140" y="2017343"/>
            <a:ext cx="4488654" cy="3441520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295603" cy="1056319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488794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488794" cy="2644457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56025" y="2023003"/>
            <a:ext cx="4488794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56025" y="2821491"/>
            <a:ext cx="4488794" cy="2637371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2961967" cy="2406518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0324" y="798974"/>
            <a:ext cx="6012470" cy="4658826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2961967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blipFill dpi="0" rotWithShape="1">
              <a:blip r:embed="rId2">
                <a:alphaModFix amt="30000"/>
              </a:blip>
              <a:srcRect/>
              <a:tile tx="0" ty="0" sx="100000" sy="100000" flip="none" algn="ctr"/>
            </a:blip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extrusionH="76200" contourW="12700" prstMaterial="matte">
              <a:bevelT w="152400" h="50800" prst="softRound"/>
              <a:extrusionClr>
                <a:schemeClr val="tx2"/>
              </a:extrusionClr>
              <a:contourClr>
                <a:schemeClr val="bg2"/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38100" cmpd="sng">
              <a:solidFill>
                <a:schemeClr val="tx2">
                  <a:lumMod val="25000"/>
                </a:schemeClr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2"/>
            <a:ext cx="5532328" cy="1922299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50000"/>
              <a:lumOff val="50000"/>
              <a:alpha val="80000"/>
            </a:schemeClr>
          </a:solidFill>
          <a:ln w="9525" cap="sq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 dirty="0"/>
            </a:lvl1pPr>
          </a:lstStyle>
          <a:p>
            <a:pPr lvl="0" algn="ctr"/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059600"/>
            <a:ext cx="5524404" cy="2090134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12/29/2024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7052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518654" cy="4659889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291215" cy="10492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29121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42079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62677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622291"/>
            <a:ext cx="12192000" cy="250598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0" y="6138142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openclipart.org/detail/8589/fireworks-by-gerald_g-8589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9F1587-5F78-43F5-88B5-9B5D54073CB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 Simple Tense</a:t>
            </a:r>
            <a:endParaRPr lang="uk-UA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B8AEEFA-B9F7-4611-8C53-6C1FBCDA60F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/>
              <a:t>For</a:t>
            </a:r>
            <a:r>
              <a:rPr lang="en-US" dirty="0"/>
              <a:t>: 5th Grade Students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2921002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28D763-EE84-47E0-AFF9-CE67576A7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392" y="461513"/>
            <a:ext cx="9291215" cy="1049235"/>
          </a:xfrm>
        </p:spPr>
        <p:txBody>
          <a:bodyPr/>
          <a:lstStyle/>
          <a:p>
            <a:r>
              <a:rPr lang="en-US" dirty="0"/>
              <a:t>What is the Present Simple Tense?</a:t>
            </a:r>
            <a:endParaRPr lang="uk-UA" dirty="0"/>
          </a:p>
        </p:txBody>
      </p:sp>
      <p:sp>
        <p:nvSpPr>
          <p:cNvPr id="8" name="Бульбашка прямої мови: овальна 7">
            <a:extLst>
              <a:ext uri="{FF2B5EF4-FFF2-40B4-BE49-F238E27FC236}">
                <a16:creationId xmlns:a16="http://schemas.microsoft.com/office/drawing/2014/main" id="{E0F314ED-D897-4835-924A-5C24155169E0}"/>
              </a:ext>
            </a:extLst>
          </p:cNvPr>
          <p:cNvSpPr/>
          <p:nvPr/>
        </p:nvSpPr>
        <p:spPr>
          <a:xfrm>
            <a:off x="2464903" y="1789044"/>
            <a:ext cx="7262191" cy="213360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The Present Simple tense is used to talk about things that </a:t>
            </a:r>
            <a:r>
              <a:rPr lang="en-US" sz="2400" b="1" dirty="0">
                <a:solidFill>
                  <a:srgbClr val="FF0000"/>
                </a:solidFill>
              </a:rPr>
              <a:t>happen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FF0000"/>
                </a:solidFill>
              </a:rPr>
              <a:t>regularly</a:t>
            </a:r>
            <a:r>
              <a:rPr lang="en-US" sz="2400" dirty="0"/>
              <a:t> or are </a:t>
            </a:r>
            <a:r>
              <a:rPr lang="en-US" sz="2400" b="1" dirty="0">
                <a:solidFill>
                  <a:srgbClr val="FF0000"/>
                </a:solidFill>
              </a:rPr>
              <a:t>always true</a:t>
            </a:r>
            <a:r>
              <a:rPr lang="en-US" sz="2400" dirty="0"/>
              <a:t>.</a:t>
            </a:r>
            <a:endParaRPr lang="uk-UA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56339C3-DD82-4235-8800-C780B96116A3}"/>
              </a:ext>
            </a:extLst>
          </p:cNvPr>
          <p:cNvSpPr txBox="1"/>
          <p:nvPr/>
        </p:nvSpPr>
        <p:spPr>
          <a:xfrm>
            <a:off x="3670852" y="4598504"/>
            <a:ext cx="5830957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Examples</a:t>
            </a:r>
            <a:r>
              <a:rPr lang="en-US" sz="2000" dirty="0"/>
              <a:t>:</a:t>
            </a:r>
          </a:p>
          <a:p>
            <a:r>
              <a:rPr lang="en-US" sz="2000" dirty="0"/>
              <a:t>I </a:t>
            </a:r>
            <a:r>
              <a:rPr lang="en-US" sz="2000" b="1" dirty="0">
                <a:solidFill>
                  <a:srgbClr val="FF0000"/>
                </a:solidFill>
              </a:rPr>
              <a:t>play</a:t>
            </a:r>
            <a:r>
              <a:rPr lang="en-US" sz="2000" dirty="0"/>
              <a:t> football every Saturday.</a:t>
            </a:r>
          </a:p>
          <a:p>
            <a:r>
              <a:rPr lang="en-US" sz="2000" dirty="0"/>
              <a:t>The Earth </a:t>
            </a:r>
            <a:r>
              <a:rPr lang="en-US" sz="2000" b="1" dirty="0">
                <a:solidFill>
                  <a:srgbClr val="FF0000"/>
                </a:solidFill>
              </a:rPr>
              <a:t>revolves</a:t>
            </a:r>
            <a:r>
              <a:rPr lang="en-US" sz="2000" dirty="0"/>
              <a:t> around the Sun.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032549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35C2B9-5D20-45A8-9654-1688B3ABFB95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291215" cy="104923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When Do We Use the Present Simple?</a:t>
            </a:r>
            <a:endParaRPr lang="uk-UA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8F3EE0-BBAC-4A72-ACAE-1C730A1DB205}"/>
              </a:ext>
            </a:extLst>
          </p:cNvPr>
          <p:cNvSpPr txBox="1"/>
          <p:nvPr/>
        </p:nvSpPr>
        <p:spPr>
          <a:xfrm>
            <a:off x="1961322" y="1853754"/>
            <a:ext cx="776577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/>
              <a:t>1. </a:t>
            </a:r>
            <a:r>
              <a:rPr lang="en-US" sz="2400" b="1" dirty="0">
                <a:solidFill>
                  <a:srgbClr val="FFC000"/>
                </a:solidFill>
              </a:rPr>
              <a:t>For habits or routines</a:t>
            </a:r>
            <a:r>
              <a:rPr lang="en-US" sz="2400" dirty="0"/>
              <a:t>:</a:t>
            </a:r>
          </a:p>
          <a:p>
            <a:pPr lvl="1"/>
            <a:r>
              <a:rPr lang="en-US" sz="2400" dirty="0"/>
              <a:t>Example: </a:t>
            </a:r>
            <a:r>
              <a:rPr lang="en-US" sz="2400" i="1" dirty="0"/>
              <a:t>She </a:t>
            </a:r>
            <a:r>
              <a:rPr lang="en-US" sz="2400" b="1" i="1" dirty="0"/>
              <a:t>goes</a:t>
            </a:r>
            <a:r>
              <a:rPr lang="en-US" sz="2400" i="1" dirty="0"/>
              <a:t> to school every day.</a:t>
            </a:r>
            <a:endParaRPr lang="en-US" sz="2400" dirty="0"/>
          </a:p>
          <a:p>
            <a:r>
              <a:rPr lang="uk-UA" sz="2400" b="1" dirty="0"/>
              <a:t>2. </a:t>
            </a:r>
            <a:r>
              <a:rPr lang="en-US" sz="2400" b="1" dirty="0">
                <a:solidFill>
                  <a:srgbClr val="FFC000"/>
                </a:solidFill>
              </a:rPr>
              <a:t>For general truths</a:t>
            </a:r>
            <a:r>
              <a:rPr lang="en-US" sz="2400" dirty="0">
                <a:solidFill>
                  <a:srgbClr val="FFC000"/>
                </a:solidFill>
              </a:rPr>
              <a:t> (facts):</a:t>
            </a:r>
          </a:p>
          <a:p>
            <a:pPr lvl="1"/>
            <a:r>
              <a:rPr lang="en-US" sz="2400" dirty="0"/>
              <a:t>Example: </a:t>
            </a:r>
            <a:r>
              <a:rPr lang="en-US" sz="2400" i="1" dirty="0"/>
              <a:t>Water </a:t>
            </a:r>
            <a:r>
              <a:rPr lang="en-US" sz="2400" b="1" i="1" dirty="0"/>
              <a:t>boils</a:t>
            </a:r>
            <a:r>
              <a:rPr lang="en-US" sz="2400" i="1" dirty="0"/>
              <a:t> at 100°C.</a:t>
            </a:r>
            <a:endParaRPr lang="en-US" sz="2400" dirty="0"/>
          </a:p>
          <a:p>
            <a:r>
              <a:rPr lang="uk-UA" sz="2400" b="1" dirty="0"/>
              <a:t>3. </a:t>
            </a:r>
            <a:r>
              <a:rPr lang="en-US" sz="2400" b="1" dirty="0">
                <a:solidFill>
                  <a:srgbClr val="FFC000"/>
                </a:solidFill>
              </a:rPr>
              <a:t>For feelings, thoughts, and opinions</a:t>
            </a:r>
            <a:r>
              <a:rPr lang="en-US" sz="2400" dirty="0"/>
              <a:t>:</a:t>
            </a:r>
          </a:p>
          <a:p>
            <a:pPr lvl="1"/>
            <a:r>
              <a:rPr lang="en-US" sz="2400" dirty="0"/>
              <a:t>Example: </a:t>
            </a:r>
            <a:r>
              <a:rPr lang="en-US" sz="2400" i="1" dirty="0"/>
              <a:t>I </a:t>
            </a:r>
            <a:r>
              <a:rPr lang="en-US" sz="2400" b="1" i="1" dirty="0"/>
              <a:t>like</a:t>
            </a:r>
            <a:r>
              <a:rPr lang="en-US" sz="2400" i="1" dirty="0"/>
              <a:t> chocolate.</a:t>
            </a:r>
            <a:endParaRPr lang="en-US" sz="2400" dirty="0"/>
          </a:p>
          <a:p>
            <a:r>
              <a:rPr lang="uk-UA" sz="2400" b="1" dirty="0"/>
              <a:t>4. </a:t>
            </a:r>
            <a:r>
              <a:rPr lang="en-US" sz="2400" b="1" dirty="0">
                <a:solidFill>
                  <a:srgbClr val="FFC000"/>
                </a:solidFill>
              </a:rPr>
              <a:t>For timetables or schedules</a:t>
            </a:r>
            <a:r>
              <a:rPr lang="en-US" sz="2400" dirty="0">
                <a:solidFill>
                  <a:srgbClr val="FFC000"/>
                </a:solidFill>
              </a:rPr>
              <a:t>:</a:t>
            </a:r>
          </a:p>
          <a:p>
            <a:pPr lvl="1"/>
            <a:r>
              <a:rPr lang="en-US" sz="2400" dirty="0"/>
              <a:t>Example: </a:t>
            </a:r>
            <a:r>
              <a:rPr lang="en-US" sz="2400" i="1" dirty="0"/>
              <a:t>The train </a:t>
            </a:r>
            <a:r>
              <a:rPr lang="en-US" sz="2400" b="1" i="1" dirty="0"/>
              <a:t>leaves</a:t>
            </a:r>
            <a:r>
              <a:rPr lang="en-US" sz="2400" i="1" dirty="0"/>
              <a:t> at 7:30 AM.</a:t>
            </a:r>
            <a:endParaRPr lang="en-US" sz="2400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80740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D5D1C4-AAAA-40F3-A96A-81398B0D9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Form the Present Simple</a:t>
            </a:r>
            <a:endParaRPr lang="uk-UA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1E572A-2122-4488-8311-4EB7539C50DC}"/>
              </a:ext>
            </a:extLst>
          </p:cNvPr>
          <p:cNvSpPr txBox="1"/>
          <p:nvPr/>
        </p:nvSpPr>
        <p:spPr>
          <a:xfrm>
            <a:off x="2425148" y="1987826"/>
            <a:ext cx="698389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For </a:t>
            </a:r>
            <a:r>
              <a:rPr lang="en-US" sz="2400" b="1" dirty="0">
                <a:solidFill>
                  <a:srgbClr val="FFC000"/>
                </a:solidFill>
              </a:rPr>
              <a:t>I, you, we, they (Subject + Base verb)</a:t>
            </a:r>
            <a:r>
              <a:rPr lang="en-US" sz="2400" dirty="0">
                <a:solidFill>
                  <a:srgbClr val="FFC000"/>
                </a:solidFill>
              </a:rPr>
              <a:t>:</a:t>
            </a:r>
            <a:endParaRPr lang="uk-UA" sz="2400" dirty="0">
              <a:solidFill>
                <a:srgbClr val="FFC000"/>
              </a:solidFill>
            </a:endParaRPr>
          </a:p>
          <a:p>
            <a:endParaRPr lang="en-US" sz="2400" dirty="0">
              <a:solidFill>
                <a:srgbClr val="FFC000"/>
              </a:solidFill>
            </a:endParaRPr>
          </a:p>
          <a:p>
            <a:pPr lvl="1"/>
            <a:r>
              <a:rPr lang="en-US" sz="2400" dirty="0"/>
              <a:t>Example: </a:t>
            </a:r>
            <a:r>
              <a:rPr lang="en-US" sz="2400" i="1" dirty="0"/>
              <a:t>I </a:t>
            </a:r>
            <a:r>
              <a:rPr lang="en-US" sz="2400" b="1" i="1" dirty="0"/>
              <a:t>eat</a:t>
            </a:r>
            <a:r>
              <a:rPr lang="en-US" sz="2400" i="1" dirty="0"/>
              <a:t> lunch at 12 o’clock.</a:t>
            </a:r>
            <a:endParaRPr lang="en-US" sz="2400" dirty="0"/>
          </a:p>
          <a:p>
            <a:pPr lvl="1"/>
            <a:r>
              <a:rPr lang="en-US" sz="2400" dirty="0"/>
              <a:t>Example: </a:t>
            </a:r>
            <a:r>
              <a:rPr lang="en-US" sz="2400" i="1" dirty="0"/>
              <a:t>They </a:t>
            </a:r>
            <a:r>
              <a:rPr lang="en-US" sz="2400" b="1" i="1" dirty="0"/>
              <a:t>study</a:t>
            </a:r>
            <a:r>
              <a:rPr lang="en-US" sz="2400" i="1" dirty="0"/>
              <a:t> English every day.</a:t>
            </a:r>
            <a:endParaRPr lang="uk-UA" sz="2400" i="1" dirty="0"/>
          </a:p>
          <a:p>
            <a:pPr lvl="1"/>
            <a:endParaRPr lang="en-US" sz="2400" dirty="0"/>
          </a:p>
          <a:p>
            <a:r>
              <a:rPr lang="en-US" sz="2400" b="1" dirty="0"/>
              <a:t>For </a:t>
            </a:r>
            <a:r>
              <a:rPr lang="en-US" sz="2400" b="1" dirty="0">
                <a:solidFill>
                  <a:srgbClr val="FFC000"/>
                </a:solidFill>
              </a:rPr>
              <a:t>he, she, it (Subject + verb + s)</a:t>
            </a:r>
            <a:r>
              <a:rPr lang="en-US" sz="2400" dirty="0">
                <a:solidFill>
                  <a:srgbClr val="FFC000"/>
                </a:solidFill>
              </a:rPr>
              <a:t>:</a:t>
            </a:r>
            <a:endParaRPr lang="uk-UA" sz="2400" dirty="0">
              <a:solidFill>
                <a:srgbClr val="FFC000"/>
              </a:solidFill>
            </a:endParaRPr>
          </a:p>
          <a:p>
            <a:endParaRPr lang="en-US" sz="2400" dirty="0">
              <a:solidFill>
                <a:srgbClr val="FFC000"/>
              </a:solidFill>
            </a:endParaRPr>
          </a:p>
          <a:p>
            <a:pPr lvl="1"/>
            <a:r>
              <a:rPr lang="en-US" sz="2400" dirty="0"/>
              <a:t>Example: </a:t>
            </a:r>
            <a:r>
              <a:rPr lang="en-US" sz="2400" i="1" dirty="0"/>
              <a:t>He </a:t>
            </a:r>
            <a:r>
              <a:rPr lang="en-US" sz="2400" b="1" i="1" dirty="0"/>
              <a:t>plays</a:t>
            </a:r>
            <a:r>
              <a:rPr lang="en-US" sz="2400" i="1" dirty="0"/>
              <a:t> football.</a:t>
            </a:r>
            <a:endParaRPr lang="en-US" sz="2400" dirty="0"/>
          </a:p>
          <a:p>
            <a:pPr lvl="1"/>
            <a:r>
              <a:rPr lang="en-US" sz="2400" dirty="0"/>
              <a:t>Example: </a:t>
            </a:r>
            <a:r>
              <a:rPr lang="en-US" sz="2400" i="1" dirty="0"/>
              <a:t>She </a:t>
            </a:r>
            <a:r>
              <a:rPr lang="en-US" sz="2400" b="1" i="1" dirty="0"/>
              <a:t>lives</a:t>
            </a:r>
            <a:r>
              <a:rPr lang="en-US" sz="2400" i="1" dirty="0"/>
              <a:t> in London.</a:t>
            </a:r>
            <a:endParaRPr lang="en-US" sz="2400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369768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8132F9-56AC-4FB3-AAFA-EB293213E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Negative Form</a:t>
            </a:r>
            <a:endParaRPr lang="uk-U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25025EC-E612-453A-B0BA-6EF3EB34C853}"/>
              </a:ext>
            </a:extLst>
          </p:cNvPr>
          <p:cNvSpPr txBox="1"/>
          <p:nvPr/>
        </p:nvSpPr>
        <p:spPr>
          <a:xfrm>
            <a:off x="2822713" y="1853754"/>
            <a:ext cx="7275444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To make a </a:t>
            </a:r>
            <a:r>
              <a:rPr lang="en-US" sz="2800" dirty="0">
                <a:solidFill>
                  <a:srgbClr val="FFC000"/>
                </a:solidFill>
              </a:rPr>
              <a:t>negative</a:t>
            </a:r>
            <a:r>
              <a:rPr lang="en-US" sz="2800" dirty="0"/>
              <a:t> sentence, we use </a:t>
            </a:r>
            <a:r>
              <a:rPr lang="en-US" sz="2800" b="1" dirty="0">
                <a:solidFill>
                  <a:srgbClr val="FFC000"/>
                </a:solidFill>
              </a:rPr>
              <a:t>do not</a:t>
            </a:r>
            <a:r>
              <a:rPr lang="en-US" sz="2800" dirty="0">
                <a:solidFill>
                  <a:srgbClr val="FFC000"/>
                </a:solidFill>
              </a:rPr>
              <a:t> (don’t) </a:t>
            </a:r>
            <a:r>
              <a:rPr lang="en-US" sz="2800" dirty="0"/>
              <a:t>or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b="1" dirty="0">
                <a:solidFill>
                  <a:srgbClr val="FFC000"/>
                </a:solidFill>
              </a:rPr>
              <a:t>does not</a:t>
            </a:r>
            <a:r>
              <a:rPr lang="en-US" sz="2800" dirty="0">
                <a:solidFill>
                  <a:srgbClr val="FFC000"/>
                </a:solidFill>
              </a:rPr>
              <a:t> (doesn’t)</a:t>
            </a:r>
            <a:r>
              <a:rPr lang="en-US" sz="2800" dirty="0"/>
              <a:t>.</a:t>
            </a:r>
            <a:endParaRPr lang="uk-UA" sz="2800" dirty="0"/>
          </a:p>
          <a:p>
            <a:endParaRPr lang="uk-UA" sz="2800" dirty="0"/>
          </a:p>
          <a:p>
            <a:r>
              <a:rPr lang="en-US" sz="2800" dirty="0"/>
              <a:t>For </a:t>
            </a:r>
            <a:r>
              <a:rPr lang="en-US" sz="2800" b="1" dirty="0">
                <a:solidFill>
                  <a:srgbClr val="FFC000"/>
                </a:solidFill>
              </a:rPr>
              <a:t>I, you, we, they</a:t>
            </a:r>
            <a:r>
              <a:rPr lang="en-US" sz="2800" dirty="0"/>
              <a:t>: </a:t>
            </a:r>
            <a:r>
              <a:rPr lang="en-US" sz="2800" i="1" dirty="0"/>
              <a:t>I </a:t>
            </a:r>
            <a:r>
              <a:rPr lang="en-US" sz="2800" b="1" i="1" dirty="0">
                <a:solidFill>
                  <a:srgbClr val="FFC000"/>
                </a:solidFill>
              </a:rPr>
              <a:t>don’t</a:t>
            </a:r>
            <a:r>
              <a:rPr lang="en-US" sz="2800" i="1" dirty="0"/>
              <a:t> play football.</a:t>
            </a:r>
            <a:endParaRPr lang="uk-UA" sz="2800" i="1" dirty="0"/>
          </a:p>
          <a:p>
            <a:endParaRPr lang="en-US" sz="2800" dirty="0"/>
          </a:p>
          <a:p>
            <a:r>
              <a:rPr lang="en-US" sz="2800" dirty="0"/>
              <a:t>For </a:t>
            </a:r>
            <a:r>
              <a:rPr lang="en-US" sz="2800" b="1" dirty="0">
                <a:solidFill>
                  <a:srgbClr val="FFC000"/>
                </a:solidFill>
              </a:rPr>
              <a:t>he, she, it</a:t>
            </a:r>
            <a:r>
              <a:rPr lang="en-US" sz="2800" dirty="0"/>
              <a:t>: </a:t>
            </a:r>
            <a:r>
              <a:rPr lang="en-US" sz="2800" i="1" dirty="0"/>
              <a:t>She </a:t>
            </a:r>
            <a:r>
              <a:rPr lang="en-US" sz="2800" b="1" i="1" dirty="0">
                <a:solidFill>
                  <a:srgbClr val="FFC000"/>
                </a:solidFill>
              </a:rPr>
              <a:t>doesn’t</a:t>
            </a:r>
            <a:r>
              <a:rPr lang="en-US" sz="2800" i="1" dirty="0"/>
              <a:t> like tea.</a:t>
            </a:r>
            <a:endParaRPr lang="en-US" sz="2800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9936544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2159FF-841A-4E7D-9ABE-5014E217E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Question Form</a:t>
            </a:r>
            <a:endParaRPr lang="uk-U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AEA7AD-BB0B-4C5D-A2D7-91E4A5A10AE0}"/>
              </a:ext>
            </a:extLst>
          </p:cNvPr>
          <p:cNvSpPr txBox="1"/>
          <p:nvPr/>
        </p:nvSpPr>
        <p:spPr>
          <a:xfrm>
            <a:off x="2822713" y="1853754"/>
            <a:ext cx="7023652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To make a </a:t>
            </a:r>
            <a:r>
              <a:rPr lang="en-US" sz="2800" dirty="0">
                <a:solidFill>
                  <a:srgbClr val="FFC000"/>
                </a:solidFill>
              </a:rPr>
              <a:t>question</a:t>
            </a:r>
            <a:r>
              <a:rPr lang="en-US" sz="2800" dirty="0"/>
              <a:t>, we use </a:t>
            </a:r>
            <a:r>
              <a:rPr lang="en-US" sz="2800" b="1" dirty="0">
                <a:solidFill>
                  <a:srgbClr val="FFC000"/>
                </a:solidFill>
              </a:rPr>
              <a:t>do</a:t>
            </a:r>
            <a:r>
              <a:rPr lang="en-US" sz="2800" dirty="0"/>
              <a:t> or </a:t>
            </a:r>
            <a:r>
              <a:rPr lang="en-US" sz="2800" b="1" dirty="0">
                <a:solidFill>
                  <a:srgbClr val="FFC000"/>
                </a:solidFill>
              </a:rPr>
              <a:t>does</a:t>
            </a:r>
            <a:r>
              <a:rPr lang="en-US" sz="2800" dirty="0"/>
              <a:t> at </a:t>
            </a:r>
            <a:r>
              <a:rPr lang="en-US" sz="2800" dirty="0">
                <a:solidFill>
                  <a:srgbClr val="FFC000"/>
                </a:solidFill>
              </a:rPr>
              <a:t>the</a:t>
            </a:r>
            <a:r>
              <a:rPr lang="en-US" sz="2800" dirty="0"/>
              <a:t> </a:t>
            </a:r>
            <a:r>
              <a:rPr lang="en-US" sz="2800" dirty="0">
                <a:solidFill>
                  <a:srgbClr val="FFC000"/>
                </a:solidFill>
              </a:rPr>
              <a:t>beginning of the sentence</a:t>
            </a:r>
            <a:r>
              <a:rPr lang="en-US" sz="2800" dirty="0"/>
              <a:t>.</a:t>
            </a:r>
            <a:endParaRPr lang="uk-UA" sz="2800" dirty="0"/>
          </a:p>
          <a:p>
            <a:endParaRPr lang="uk-UA" sz="2800" dirty="0"/>
          </a:p>
          <a:p>
            <a:r>
              <a:rPr lang="en-US" sz="2800" dirty="0"/>
              <a:t>For </a:t>
            </a:r>
            <a:r>
              <a:rPr lang="en-US" sz="2800" b="1" dirty="0">
                <a:solidFill>
                  <a:srgbClr val="FFC000"/>
                </a:solidFill>
              </a:rPr>
              <a:t>I, you, we, they</a:t>
            </a:r>
            <a:r>
              <a:rPr lang="en-US" sz="2800" dirty="0"/>
              <a:t>: </a:t>
            </a:r>
            <a:r>
              <a:rPr lang="en-US" sz="2800" i="1" dirty="0">
                <a:solidFill>
                  <a:srgbClr val="FFC000"/>
                </a:solidFill>
              </a:rPr>
              <a:t>Do</a:t>
            </a:r>
            <a:r>
              <a:rPr lang="en-US" sz="2800" i="1" dirty="0"/>
              <a:t> you </a:t>
            </a:r>
            <a:r>
              <a:rPr lang="en-US" sz="2800" b="1" i="1" dirty="0"/>
              <a:t>play</a:t>
            </a:r>
            <a:r>
              <a:rPr lang="en-US" sz="2800" i="1" dirty="0"/>
              <a:t> football?</a:t>
            </a:r>
            <a:endParaRPr lang="uk-UA" sz="2800" i="1" dirty="0"/>
          </a:p>
          <a:p>
            <a:endParaRPr lang="en-US" sz="2800" dirty="0"/>
          </a:p>
          <a:p>
            <a:r>
              <a:rPr lang="en-US" sz="2800" dirty="0"/>
              <a:t>For </a:t>
            </a:r>
            <a:r>
              <a:rPr lang="en-US" sz="2800" b="1" dirty="0">
                <a:solidFill>
                  <a:srgbClr val="FFC000"/>
                </a:solidFill>
              </a:rPr>
              <a:t>he, she, it</a:t>
            </a:r>
            <a:r>
              <a:rPr lang="en-US" sz="2800" dirty="0"/>
              <a:t>: </a:t>
            </a:r>
            <a:r>
              <a:rPr lang="en-US" sz="2800" i="1" dirty="0">
                <a:solidFill>
                  <a:srgbClr val="FFC000"/>
                </a:solidFill>
              </a:rPr>
              <a:t>Does</a:t>
            </a:r>
            <a:r>
              <a:rPr lang="en-US" sz="2800" i="1" dirty="0"/>
              <a:t> she </a:t>
            </a:r>
            <a:r>
              <a:rPr lang="en-US" sz="2800" b="1" i="1" dirty="0"/>
              <a:t>like</a:t>
            </a:r>
            <a:r>
              <a:rPr lang="en-US" sz="2800" i="1" dirty="0"/>
              <a:t> chocolate?</a:t>
            </a:r>
            <a:endParaRPr lang="en-US" sz="2800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7690037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48651B-E16E-40D0-8385-CE2EEB734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392" y="446710"/>
            <a:ext cx="9291215" cy="1049235"/>
          </a:xfrm>
        </p:spPr>
        <p:txBody>
          <a:bodyPr/>
          <a:lstStyle/>
          <a:p>
            <a:r>
              <a:rPr lang="en-US" dirty="0"/>
              <a:t>Spelling Rules for He/She/It</a:t>
            </a:r>
            <a:endParaRPr lang="uk-U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2DECE1-96CF-452B-897F-C92A6DD0B20E}"/>
              </a:ext>
            </a:extLst>
          </p:cNvPr>
          <p:cNvSpPr txBox="1"/>
          <p:nvPr/>
        </p:nvSpPr>
        <p:spPr>
          <a:xfrm>
            <a:off x="2504661" y="1590261"/>
            <a:ext cx="7487478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Add </a:t>
            </a:r>
            <a:r>
              <a:rPr lang="en-US" sz="2400" b="1" dirty="0"/>
              <a:t>-</a:t>
            </a:r>
            <a:r>
              <a:rPr lang="en-US" sz="2400" b="1" dirty="0">
                <a:solidFill>
                  <a:srgbClr val="FFC000"/>
                </a:solidFill>
              </a:rPr>
              <a:t>s</a:t>
            </a:r>
            <a:r>
              <a:rPr lang="en-US" sz="2400" dirty="0"/>
              <a:t> to most verbs:</a:t>
            </a:r>
          </a:p>
          <a:p>
            <a:pPr lvl="1"/>
            <a:r>
              <a:rPr lang="en-US" sz="2400" i="1" dirty="0"/>
              <a:t>He plays</a:t>
            </a:r>
            <a:r>
              <a:rPr lang="en-US" sz="2400" dirty="0"/>
              <a:t> (play → plays)</a:t>
            </a:r>
          </a:p>
          <a:p>
            <a:pPr lvl="1"/>
            <a:r>
              <a:rPr lang="en-US" sz="2400" i="1" dirty="0"/>
              <a:t>She studies</a:t>
            </a:r>
            <a:r>
              <a:rPr lang="en-US" sz="2400" dirty="0"/>
              <a:t> (study → studies)</a:t>
            </a:r>
            <a:endParaRPr lang="uk-UA" sz="2400" dirty="0"/>
          </a:p>
          <a:p>
            <a:pPr lvl="1"/>
            <a:endParaRPr lang="en-US" sz="2400" dirty="0"/>
          </a:p>
          <a:p>
            <a:r>
              <a:rPr lang="en-US" sz="2400" dirty="0"/>
              <a:t>For verbs ending in </a:t>
            </a:r>
            <a:r>
              <a:rPr lang="en-US" sz="2400" b="1" dirty="0">
                <a:solidFill>
                  <a:srgbClr val="FF0000"/>
                </a:solidFill>
              </a:rPr>
              <a:t>-</a:t>
            </a:r>
            <a:r>
              <a:rPr lang="en-US" sz="2400" b="1" dirty="0" err="1">
                <a:solidFill>
                  <a:srgbClr val="FF0000"/>
                </a:solidFill>
              </a:rPr>
              <a:t>ch</a:t>
            </a:r>
            <a:r>
              <a:rPr lang="en-US" sz="2400" b="1" dirty="0">
                <a:solidFill>
                  <a:srgbClr val="FF0000"/>
                </a:solidFill>
              </a:rPr>
              <a:t>, -</a:t>
            </a:r>
            <a:r>
              <a:rPr lang="en-US" sz="2400" b="1" dirty="0" err="1">
                <a:solidFill>
                  <a:srgbClr val="FF0000"/>
                </a:solidFill>
              </a:rPr>
              <a:t>sh</a:t>
            </a:r>
            <a:r>
              <a:rPr lang="en-US" sz="2400" b="1" dirty="0">
                <a:solidFill>
                  <a:srgbClr val="FF0000"/>
                </a:solidFill>
              </a:rPr>
              <a:t>, -x, -o</a:t>
            </a:r>
            <a:r>
              <a:rPr lang="en-US" sz="2400" dirty="0">
                <a:solidFill>
                  <a:srgbClr val="FF0000"/>
                </a:solidFill>
              </a:rPr>
              <a:t>,</a:t>
            </a:r>
            <a:r>
              <a:rPr lang="en-US" sz="2400" dirty="0"/>
              <a:t> add </a:t>
            </a:r>
            <a:r>
              <a:rPr lang="en-US" sz="2400" b="1" dirty="0"/>
              <a:t>-</a:t>
            </a:r>
            <a:r>
              <a:rPr lang="en-US" sz="2400" b="1" dirty="0">
                <a:solidFill>
                  <a:srgbClr val="FFC000"/>
                </a:solidFill>
              </a:rPr>
              <a:t>es</a:t>
            </a:r>
            <a:r>
              <a:rPr lang="en-US" sz="2400" dirty="0"/>
              <a:t>:</a:t>
            </a:r>
          </a:p>
          <a:p>
            <a:pPr lvl="1"/>
            <a:r>
              <a:rPr lang="en-US" sz="2400" i="1" dirty="0"/>
              <a:t>He </a:t>
            </a:r>
            <a:r>
              <a:rPr lang="en-US" sz="2400" b="1" i="1" dirty="0"/>
              <a:t>watches</a:t>
            </a:r>
            <a:r>
              <a:rPr lang="en-US" sz="2400" i="1" dirty="0"/>
              <a:t> TV.</a:t>
            </a:r>
            <a:endParaRPr lang="en-US" sz="2400" dirty="0"/>
          </a:p>
          <a:p>
            <a:pPr lvl="1"/>
            <a:r>
              <a:rPr lang="en-US" sz="2400" i="1" dirty="0"/>
              <a:t>She </a:t>
            </a:r>
            <a:r>
              <a:rPr lang="en-US" sz="2400" b="1" i="1" dirty="0"/>
              <a:t>goes</a:t>
            </a:r>
            <a:r>
              <a:rPr lang="en-US" sz="2400" i="1" dirty="0"/>
              <a:t> to school.</a:t>
            </a:r>
            <a:endParaRPr lang="uk-UA" sz="2400" i="1" dirty="0"/>
          </a:p>
          <a:p>
            <a:pPr lvl="1"/>
            <a:endParaRPr lang="en-US" sz="2400" dirty="0"/>
          </a:p>
          <a:p>
            <a:r>
              <a:rPr lang="en-US" sz="2400" dirty="0"/>
              <a:t>For verbs ending in </a:t>
            </a:r>
            <a:r>
              <a:rPr lang="en-US" sz="2400" b="1" dirty="0">
                <a:solidFill>
                  <a:srgbClr val="FF0000"/>
                </a:solidFill>
              </a:rPr>
              <a:t>-y</a:t>
            </a:r>
            <a:r>
              <a:rPr lang="en-US" sz="2400" dirty="0"/>
              <a:t>, change the </a:t>
            </a:r>
            <a:r>
              <a:rPr lang="en-US" sz="2400" b="1" dirty="0"/>
              <a:t>-y</a:t>
            </a:r>
            <a:r>
              <a:rPr lang="en-US" sz="2400" dirty="0"/>
              <a:t> to </a:t>
            </a:r>
            <a:r>
              <a:rPr lang="en-US" sz="2400" b="1" dirty="0"/>
              <a:t>-</a:t>
            </a:r>
            <a:r>
              <a:rPr lang="en-US" sz="2400" b="1" dirty="0" err="1">
                <a:solidFill>
                  <a:srgbClr val="FFC000"/>
                </a:solidFill>
              </a:rPr>
              <a:t>ies</a:t>
            </a:r>
            <a:r>
              <a:rPr lang="en-US" sz="2400" dirty="0"/>
              <a:t>:</a:t>
            </a:r>
          </a:p>
          <a:p>
            <a:pPr lvl="1"/>
            <a:r>
              <a:rPr lang="en-US" sz="2400" i="1" dirty="0"/>
              <a:t>She </a:t>
            </a:r>
            <a:r>
              <a:rPr lang="en-US" sz="2400" b="1" i="1" dirty="0"/>
              <a:t>carries</a:t>
            </a:r>
            <a:r>
              <a:rPr lang="en-US" sz="2400" i="1" dirty="0"/>
              <a:t> the books.</a:t>
            </a:r>
            <a:endParaRPr lang="en-US" sz="2400" dirty="0"/>
          </a:p>
          <a:p>
            <a:pPr lvl="1"/>
            <a:r>
              <a:rPr lang="en-US" sz="2400" i="1" dirty="0"/>
              <a:t>He </a:t>
            </a:r>
            <a:r>
              <a:rPr lang="en-US" sz="2400" b="1" i="1" dirty="0"/>
              <a:t>flies</a:t>
            </a:r>
            <a:r>
              <a:rPr lang="en-US" sz="2400" i="1" dirty="0"/>
              <a:t> to Paris.</a:t>
            </a:r>
            <a:endParaRPr lang="en-US" sz="2400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777116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3B0666-AF1D-4106-A71E-A86BB7C73F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Let's Practice!</a:t>
            </a:r>
            <a:endParaRPr lang="uk-UA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9F0AD9-AEF2-4072-9E5F-66DF1D02E57F}"/>
              </a:ext>
            </a:extLst>
          </p:cNvPr>
          <p:cNvSpPr txBox="1"/>
          <p:nvPr/>
        </p:nvSpPr>
        <p:spPr>
          <a:xfrm>
            <a:off x="2345635" y="1853754"/>
            <a:ext cx="822960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000" b="1" u="sng" dirty="0"/>
              <a:t>Fill in the blanks</a:t>
            </a:r>
            <a:r>
              <a:rPr lang="en-US" sz="2000" u="sng" dirty="0"/>
              <a:t> with the correct form of the verb: </a:t>
            </a:r>
          </a:p>
          <a:p>
            <a:r>
              <a:rPr lang="en-US" sz="2000" dirty="0"/>
              <a:t> </a:t>
            </a:r>
            <a:endParaRPr lang="uk-UA" altLang="uk-UA" sz="2000" dirty="0">
              <a:latin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uk-UA" sz="2000" dirty="0">
                <a:latin typeface="Arial" panose="020B0604020202020204" pitchFamily="34" charset="0"/>
              </a:rPr>
              <a:t> </a:t>
            </a:r>
            <a:r>
              <a:rPr lang="uk-UA" altLang="uk-UA" sz="2000" dirty="0" err="1">
                <a:latin typeface="+mj-lt"/>
              </a:rPr>
              <a:t>He</a:t>
            </a:r>
            <a:r>
              <a:rPr lang="uk-UA" altLang="uk-UA" sz="2000" dirty="0">
                <a:latin typeface="+mj-lt"/>
              </a:rPr>
              <a:t> _____ (</a:t>
            </a:r>
            <a:r>
              <a:rPr lang="uk-UA" altLang="uk-UA" sz="2000" dirty="0" err="1">
                <a:latin typeface="+mj-lt"/>
              </a:rPr>
              <a:t>play</a:t>
            </a:r>
            <a:r>
              <a:rPr lang="uk-UA" altLang="uk-UA" sz="2000" dirty="0">
                <a:latin typeface="+mj-lt"/>
              </a:rPr>
              <a:t>) </a:t>
            </a:r>
            <a:r>
              <a:rPr lang="uk-UA" altLang="uk-UA" sz="2000" dirty="0" err="1">
                <a:latin typeface="+mj-lt"/>
              </a:rPr>
              <a:t>the</a:t>
            </a:r>
            <a:r>
              <a:rPr lang="uk-UA" altLang="uk-UA" sz="2000" dirty="0">
                <a:latin typeface="+mj-lt"/>
              </a:rPr>
              <a:t> </a:t>
            </a:r>
            <a:r>
              <a:rPr lang="uk-UA" altLang="uk-UA" sz="2000" dirty="0" err="1">
                <a:latin typeface="+mj-lt"/>
              </a:rPr>
              <a:t>piano</a:t>
            </a:r>
            <a:r>
              <a:rPr lang="uk-UA" altLang="uk-UA" sz="2000" dirty="0">
                <a:latin typeface="+mj-lt"/>
              </a:rPr>
              <a:t> </a:t>
            </a:r>
            <a:r>
              <a:rPr lang="uk-UA" altLang="uk-UA" sz="2000" dirty="0" err="1">
                <a:latin typeface="+mj-lt"/>
              </a:rPr>
              <a:t>every</a:t>
            </a:r>
            <a:r>
              <a:rPr lang="uk-UA" altLang="uk-UA" sz="2000" dirty="0">
                <a:latin typeface="+mj-lt"/>
              </a:rPr>
              <a:t> </a:t>
            </a:r>
            <a:r>
              <a:rPr lang="uk-UA" altLang="uk-UA" sz="2000" dirty="0" err="1">
                <a:latin typeface="+mj-lt"/>
              </a:rPr>
              <a:t>day</a:t>
            </a:r>
            <a:r>
              <a:rPr lang="uk-UA" altLang="uk-UA" sz="2000" dirty="0">
                <a:latin typeface="+mj-lt"/>
              </a:rPr>
              <a:t>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uk-UA" sz="2000" dirty="0">
                <a:latin typeface="+mj-lt"/>
              </a:rPr>
              <a:t> </a:t>
            </a:r>
            <a:r>
              <a:rPr lang="uk-UA" altLang="uk-UA" sz="2000" dirty="0" err="1">
                <a:latin typeface="+mj-lt"/>
              </a:rPr>
              <a:t>They</a:t>
            </a:r>
            <a:r>
              <a:rPr lang="uk-UA" altLang="uk-UA" sz="2000" dirty="0">
                <a:latin typeface="+mj-lt"/>
              </a:rPr>
              <a:t> _____ (</a:t>
            </a:r>
            <a:r>
              <a:rPr lang="uk-UA" altLang="uk-UA" sz="2000" dirty="0" err="1">
                <a:latin typeface="+mj-lt"/>
              </a:rPr>
              <a:t>study</a:t>
            </a:r>
            <a:r>
              <a:rPr lang="uk-UA" altLang="uk-UA" sz="2000" dirty="0">
                <a:latin typeface="+mj-lt"/>
              </a:rPr>
              <a:t>) </a:t>
            </a:r>
            <a:r>
              <a:rPr lang="uk-UA" altLang="uk-UA" sz="2000" dirty="0" err="1">
                <a:latin typeface="+mj-lt"/>
              </a:rPr>
              <a:t>English</a:t>
            </a:r>
            <a:r>
              <a:rPr lang="uk-UA" altLang="uk-UA" sz="2000" dirty="0">
                <a:latin typeface="+mj-lt"/>
              </a:rPr>
              <a:t> </a:t>
            </a:r>
            <a:r>
              <a:rPr lang="uk-UA" altLang="uk-UA" sz="2000" dirty="0" err="1">
                <a:latin typeface="+mj-lt"/>
              </a:rPr>
              <a:t>at</a:t>
            </a:r>
            <a:r>
              <a:rPr lang="uk-UA" altLang="uk-UA" sz="2000" dirty="0">
                <a:latin typeface="+mj-lt"/>
              </a:rPr>
              <a:t> </a:t>
            </a:r>
            <a:r>
              <a:rPr lang="uk-UA" altLang="uk-UA" sz="2000" dirty="0" err="1">
                <a:latin typeface="+mj-lt"/>
              </a:rPr>
              <a:t>school</a:t>
            </a:r>
            <a:r>
              <a:rPr lang="uk-UA" altLang="uk-UA" sz="2000" dirty="0">
                <a:latin typeface="+mj-lt"/>
              </a:rPr>
              <a:t>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uk-UA" sz="2000" dirty="0">
                <a:latin typeface="+mj-lt"/>
              </a:rPr>
              <a:t> </a:t>
            </a:r>
            <a:r>
              <a:rPr lang="uk-UA" altLang="uk-UA" sz="2000" dirty="0">
                <a:latin typeface="+mj-lt"/>
              </a:rPr>
              <a:t>I _____ (</a:t>
            </a:r>
            <a:r>
              <a:rPr lang="uk-UA" altLang="uk-UA" sz="2000" dirty="0" err="1">
                <a:latin typeface="+mj-lt"/>
              </a:rPr>
              <a:t>not</a:t>
            </a:r>
            <a:r>
              <a:rPr lang="uk-UA" altLang="uk-UA" sz="2000" dirty="0">
                <a:latin typeface="+mj-lt"/>
              </a:rPr>
              <a:t> </a:t>
            </a:r>
            <a:r>
              <a:rPr lang="uk-UA" altLang="uk-UA" sz="2000" dirty="0" err="1">
                <a:latin typeface="+mj-lt"/>
              </a:rPr>
              <a:t>like</a:t>
            </a:r>
            <a:r>
              <a:rPr lang="uk-UA" altLang="uk-UA" sz="2000" dirty="0">
                <a:latin typeface="+mj-lt"/>
              </a:rPr>
              <a:t>) </a:t>
            </a:r>
            <a:r>
              <a:rPr lang="uk-UA" altLang="uk-UA" sz="2000" dirty="0" err="1">
                <a:latin typeface="+mj-lt"/>
              </a:rPr>
              <a:t>to</a:t>
            </a:r>
            <a:r>
              <a:rPr lang="uk-UA" altLang="uk-UA" sz="2000" dirty="0">
                <a:latin typeface="+mj-lt"/>
              </a:rPr>
              <a:t> </a:t>
            </a:r>
            <a:r>
              <a:rPr lang="uk-UA" altLang="uk-UA" sz="2000" dirty="0" err="1">
                <a:latin typeface="+mj-lt"/>
              </a:rPr>
              <a:t>wake</a:t>
            </a:r>
            <a:r>
              <a:rPr lang="uk-UA" altLang="uk-UA" sz="2000" dirty="0">
                <a:latin typeface="+mj-lt"/>
              </a:rPr>
              <a:t> </a:t>
            </a:r>
            <a:r>
              <a:rPr lang="uk-UA" altLang="uk-UA" sz="2000" dirty="0" err="1">
                <a:latin typeface="+mj-lt"/>
              </a:rPr>
              <a:t>up</a:t>
            </a:r>
            <a:r>
              <a:rPr lang="uk-UA" altLang="uk-UA" sz="2000" dirty="0">
                <a:latin typeface="+mj-lt"/>
              </a:rPr>
              <a:t> </a:t>
            </a:r>
            <a:r>
              <a:rPr lang="uk-UA" altLang="uk-UA" sz="2000" dirty="0" err="1">
                <a:latin typeface="+mj-lt"/>
              </a:rPr>
              <a:t>early</a:t>
            </a:r>
            <a:r>
              <a:rPr lang="uk-UA" altLang="uk-UA" sz="2000" dirty="0">
                <a:latin typeface="+mj-lt"/>
              </a:rPr>
              <a:t>. </a:t>
            </a:r>
          </a:p>
          <a:p>
            <a:endParaRPr lang="en-US" sz="2000" dirty="0"/>
          </a:p>
          <a:p>
            <a:r>
              <a:rPr lang="en-US" sz="2000" b="1" dirty="0"/>
              <a:t>2. </a:t>
            </a:r>
            <a:r>
              <a:rPr lang="en-US" sz="2000" b="1" u="sng" dirty="0"/>
              <a:t>Answer the questions</a:t>
            </a:r>
            <a:r>
              <a:rPr lang="en-US" sz="2000" u="sng" dirty="0"/>
              <a:t>:</a:t>
            </a:r>
          </a:p>
          <a:p>
            <a:endParaRPr lang="en-US" sz="2000" dirty="0"/>
          </a:p>
          <a:p>
            <a:r>
              <a:rPr lang="en-US" sz="2000" dirty="0"/>
              <a:t>What time </a:t>
            </a:r>
            <a:r>
              <a:rPr lang="en-US" sz="2000" b="1" dirty="0"/>
              <a:t>do</a:t>
            </a:r>
            <a:r>
              <a:rPr lang="en-US" sz="2000" dirty="0"/>
              <a:t> you </a:t>
            </a:r>
            <a:r>
              <a:rPr lang="en-US" sz="2000" b="1" dirty="0"/>
              <a:t>get</a:t>
            </a:r>
            <a:r>
              <a:rPr lang="en-US" sz="2000" dirty="0"/>
              <a:t> up in the morning?</a:t>
            </a:r>
          </a:p>
          <a:p>
            <a:r>
              <a:rPr lang="en-US" sz="2000" b="1" dirty="0"/>
              <a:t>Does</a:t>
            </a:r>
            <a:r>
              <a:rPr lang="en-US" sz="2000" dirty="0"/>
              <a:t> your sister </a:t>
            </a:r>
            <a:r>
              <a:rPr lang="en-US" sz="2000" b="1" dirty="0"/>
              <a:t>play</a:t>
            </a:r>
            <a:r>
              <a:rPr lang="en-US" sz="2000" dirty="0"/>
              <a:t> a sport?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4569578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1EA565-AB7F-443A-B1C8-065233C22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2310" y="436165"/>
            <a:ext cx="9291215" cy="1049235"/>
          </a:xfrm>
        </p:spPr>
        <p:txBody>
          <a:bodyPr/>
          <a:lstStyle/>
          <a:p>
            <a:r>
              <a:rPr lang="en-US" dirty="0"/>
              <a:t>Fun Quiz!</a:t>
            </a:r>
            <a:endParaRPr lang="uk-UA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6083BF-BBEE-4334-BB3D-6D28E47B82C7}"/>
              </a:ext>
            </a:extLst>
          </p:cNvPr>
          <p:cNvSpPr txBox="1"/>
          <p:nvPr/>
        </p:nvSpPr>
        <p:spPr>
          <a:xfrm>
            <a:off x="1789043" y="1485400"/>
            <a:ext cx="8977882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Choose the correct answer</a:t>
            </a:r>
            <a:r>
              <a:rPr lang="en-US" sz="2000" dirty="0"/>
              <a:t>:</a:t>
            </a:r>
          </a:p>
          <a:p>
            <a:endParaRPr lang="en-US" sz="2000" dirty="0"/>
          </a:p>
          <a:p>
            <a:r>
              <a:rPr lang="en-US" sz="2000" dirty="0"/>
              <a:t>1. My brother _______ to the gym every day.</a:t>
            </a:r>
          </a:p>
          <a:p>
            <a:pPr lvl="1"/>
            <a:r>
              <a:rPr lang="en-US" sz="2000" dirty="0"/>
              <a:t>a) go</a:t>
            </a:r>
          </a:p>
          <a:p>
            <a:pPr lvl="1"/>
            <a:r>
              <a:rPr lang="en-US" sz="2000" dirty="0"/>
              <a:t>b) goes</a:t>
            </a:r>
          </a:p>
          <a:p>
            <a:pPr lvl="1"/>
            <a:r>
              <a:rPr lang="en-US" sz="2000" dirty="0"/>
              <a:t>c) going</a:t>
            </a:r>
          </a:p>
          <a:p>
            <a:r>
              <a:rPr lang="en-US" sz="2000" dirty="0"/>
              <a:t>2. She _______ like ice cream.</a:t>
            </a:r>
          </a:p>
          <a:p>
            <a:pPr lvl="1"/>
            <a:r>
              <a:rPr lang="en-US" sz="2000" dirty="0"/>
              <a:t>a) don’t</a:t>
            </a:r>
          </a:p>
          <a:p>
            <a:pPr lvl="1"/>
            <a:r>
              <a:rPr lang="en-US" sz="2000" dirty="0"/>
              <a:t>b) doesn’t</a:t>
            </a:r>
          </a:p>
          <a:p>
            <a:pPr lvl="1"/>
            <a:r>
              <a:rPr lang="en-US" sz="2000" dirty="0"/>
              <a:t>c) not</a:t>
            </a:r>
          </a:p>
          <a:p>
            <a:r>
              <a:rPr lang="en-US" sz="2000" dirty="0"/>
              <a:t>3. ________ you like English?</a:t>
            </a:r>
          </a:p>
          <a:p>
            <a:pPr lvl="1"/>
            <a:r>
              <a:rPr lang="en-US" sz="2000" dirty="0"/>
              <a:t>a) Do</a:t>
            </a:r>
          </a:p>
          <a:p>
            <a:pPr lvl="1"/>
            <a:r>
              <a:rPr lang="en-US" sz="2000" dirty="0"/>
              <a:t>b) Does</a:t>
            </a:r>
          </a:p>
          <a:p>
            <a:pPr lvl="1"/>
            <a:r>
              <a:rPr lang="en-US" sz="2000" dirty="0"/>
              <a:t>c) Are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1236907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5C27CC-DCFF-4F3F-8425-4CEE3087B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  <a:endParaRPr lang="uk-UA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44093A-7D1B-485B-96C0-FCB4F59534EB}"/>
              </a:ext>
            </a:extLst>
          </p:cNvPr>
          <p:cNvSpPr txBox="1"/>
          <p:nvPr/>
        </p:nvSpPr>
        <p:spPr>
          <a:xfrm>
            <a:off x="2186609" y="1709530"/>
            <a:ext cx="8553812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C000"/>
                </a:solidFill>
              </a:rPr>
              <a:t>Present Simple</a:t>
            </a:r>
            <a:r>
              <a:rPr lang="en-US" sz="2000" dirty="0">
                <a:solidFill>
                  <a:srgbClr val="FFC000"/>
                </a:solidFill>
              </a:rPr>
              <a:t> is used for</a:t>
            </a:r>
            <a:r>
              <a:rPr lang="en-US" sz="2000" dirty="0"/>
              <a:t>:</a:t>
            </a:r>
          </a:p>
          <a:p>
            <a:pPr lvl="1"/>
            <a:r>
              <a:rPr lang="en-US" sz="2000" dirty="0"/>
              <a:t>Regular actions and routines.</a:t>
            </a:r>
          </a:p>
          <a:p>
            <a:pPr lvl="1"/>
            <a:r>
              <a:rPr lang="en-US" sz="2000" dirty="0"/>
              <a:t>General truths.</a:t>
            </a:r>
          </a:p>
          <a:p>
            <a:pPr lvl="1"/>
            <a:r>
              <a:rPr lang="en-US" sz="2000" dirty="0"/>
              <a:t>Feelings and opinions.</a:t>
            </a:r>
          </a:p>
          <a:p>
            <a:pPr lvl="1"/>
            <a:r>
              <a:rPr lang="en-US" sz="2000" dirty="0"/>
              <a:t>Timetables and schedules.</a:t>
            </a:r>
          </a:p>
          <a:p>
            <a:pPr lvl="1"/>
            <a:endParaRPr lang="en-US" sz="2000" dirty="0"/>
          </a:p>
          <a:p>
            <a:r>
              <a:rPr lang="en-US" sz="2000" b="1" dirty="0">
                <a:solidFill>
                  <a:srgbClr val="FFC000"/>
                </a:solidFill>
              </a:rPr>
              <a:t>Forming</a:t>
            </a:r>
            <a:r>
              <a:rPr lang="en-US" sz="2000" dirty="0">
                <a:solidFill>
                  <a:srgbClr val="FFC000"/>
                </a:solidFill>
              </a:rPr>
              <a:t>:</a:t>
            </a:r>
          </a:p>
          <a:p>
            <a:pPr lvl="1"/>
            <a:r>
              <a:rPr lang="en-US" sz="2000" u="sng" dirty="0"/>
              <a:t>Affirmative</a:t>
            </a:r>
            <a:r>
              <a:rPr lang="en-US" sz="2000" dirty="0"/>
              <a:t>: Subject + base verb (He plays).</a:t>
            </a:r>
          </a:p>
          <a:p>
            <a:pPr lvl="1"/>
            <a:r>
              <a:rPr lang="en-US" sz="2000" u="sng" dirty="0"/>
              <a:t>Negative</a:t>
            </a:r>
            <a:r>
              <a:rPr lang="en-US" sz="2000" dirty="0"/>
              <a:t>: Subject + do/does + not + base verb (He doesn’t play).</a:t>
            </a:r>
          </a:p>
          <a:p>
            <a:pPr lvl="1"/>
            <a:r>
              <a:rPr lang="en-US" sz="2000" u="sng" dirty="0"/>
              <a:t>Question</a:t>
            </a:r>
            <a:r>
              <a:rPr lang="en-US" sz="2000" dirty="0"/>
              <a:t>: Do/Does + subject + base verb? (Does he play?).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3654094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934833BF-F781-4A36-91AE-35A53F70F004}"/>
              </a:ext>
            </a:extLst>
          </p:cNvPr>
          <p:cNvSpPr/>
          <p:nvPr/>
        </p:nvSpPr>
        <p:spPr>
          <a:xfrm>
            <a:off x="3180522" y="1018883"/>
            <a:ext cx="564121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Great Job!</a:t>
            </a:r>
            <a:endParaRPr lang="uk-UA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6A39701-42D6-4A59-8D1A-1142246630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966596" y="2497538"/>
            <a:ext cx="6258808" cy="3677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417257"/>
      </p:ext>
    </p:extLst>
  </p:cSld>
  <p:clrMapOvr>
    <a:masterClrMapping/>
  </p:clrMapOvr>
</p:sld>
</file>

<file path=ppt/theme/theme1.xml><?xml version="1.0" encoding="utf-8"?>
<a:theme xmlns:a="http://schemas.openxmlformats.org/drawingml/2006/main" name="Галерея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9D5"/>
      </a:lt2>
      <a:accent1>
        <a:srgbClr val="FB8C29"/>
      </a:accent1>
      <a:accent2>
        <a:srgbClr val="F2C351"/>
      </a:accent2>
      <a:accent3>
        <a:srgbClr val="D0CBA5"/>
      </a:accent3>
      <a:accent4>
        <a:srgbClr val="A2C476"/>
      </a:accent4>
      <a:accent5>
        <a:srgbClr val="57C293"/>
      </a:accent5>
      <a:accent6>
        <a:srgbClr val="06BFDE"/>
      </a:accent6>
      <a:hlink>
        <a:srgbClr val="FBAE29"/>
      </a:hlink>
      <a:folHlink>
        <a:srgbClr val="EDC47E"/>
      </a:folHlink>
    </a:clrScheme>
    <a:fontScheme name="Gallery">
      <a:majorFont>
        <a:latin typeface="Rockwell" panose="020606030202050204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BB5F5D82-B5E9-469E-A815-C655ED4AF24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TM10001114[[fn=Галерея]]</Template>
  <TotalTime>68</TotalTime>
  <Words>565</Words>
  <Application>Microsoft Office PowerPoint</Application>
  <PresentationFormat>Широкий екран</PresentationFormat>
  <Paragraphs>88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4" baseType="lpstr">
      <vt:lpstr>Arial</vt:lpstr>
      <vt:lpstr>Rockwell</vt:lpstr>
      <vt:lpstr>Галерея</vt:lpstr>
      <vt:lpstr>Present Simple Tense</vt:lpstr>
      <vt:lpstr>What is the Present Simple Tense?</vt:lpstr>
      <vt:lpstr>Презентація PowerPoint</vt:lpstr>
      <vt:lpstr>How to Form the Present Simple</vt:lpstr>
      <vt:lpstr>The Negative Form</vt:lpstr>
      <vt:lpstr>The Question Form</vt:lpstr>
      <vt:lpstr>Spelling Rules for He/She/It</vt:lpstr>
      <vt:lpstr>Let's Practice!</vt:lpstr>
      <vt:lpstr>Fun Quiz!</vt:lpstr>
      <vt:lpstr>Summary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Simple Tense</dc:title>
  <dc:creator>ЛІЦЕЙ</dc:creator>
  <cp:lastModifiedBy>ЛІЦЕЙ</cp:lastModifiedBy>
  <cp:revision>2</cp:revision>
  <dcterms:created xsi:type="dcterms:W3CDTF">2024-12-29T08:22:44Z</dcterms:created>
  <dcterms:modified xsi:type="dcterms:W3CDTF">2024-12-29T09:31:02Z</dcterms:modified>
</cp:coreProperties>
</file>