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57" autoAdjust="0"/>
  </p:normalViewPr>
  <p:slideViewPr>
    <p:cSldViewPr>
      <p:cViewPr varScale="1">
        <p:scale>
          <a:sx n="106" d="100"/>
          <a:sy n="106" d="100"/>
        </p:scale>
        <p:origin x="-112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2798842-8A76-4692-849A-3D9C33E67C2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3560372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2798842-8A76-4692-849A-3D9C33E67C2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3891317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2798842-8A76-4692-849A-3D9C33E67C2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1223387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2798842-8A76-4692-849A-3D9C33E67C20}"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1370222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2798842-8A76-4692-849A-3D9C33E67C20}" type="datetimeFigureOut">
              <a:rPr lang="ru-RU" smtClean="0"/>
              <a:t>09.04.2021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3608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2798842-8A76-4692-849A-3D9C33E67C20}" type="datetimeFigureOut">
              <a:rPr lang="ru-RU" smtClean="0"/>
              <a:t>09.04.2021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1550195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2798842-8A76-4692-849A-3D9C33E67C20}" type="datetimeFigureOut">
              <a:rPr lang="ru-RU" smtClean="0"/>
              <a:t>09.04.2021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1892108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2798842-8A76-4692-849A-3D9C33E67C20}"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189546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2798842-8A76-4692-849A-3D9C33E67C20}"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2984838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2798842-8A76-4692-849A-3D9C33E67C2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493534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2798842-8A76-4692-849A-3D9C33E67C2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491E43-9848-4F64-85A7-CCF6E73BAA01}" type="slidenum">
              <a:rPr lang="ru-RU" smtClean="0"/>
              <a:t>‹#›</a:t>
            </a:fld>
            <a:endParaRPr lang="ru-RU"/>
          </a:p>
        </p:txBody>
      </p:sp>
    </p:spTree>
    <p:extLst>
      <p:ext uri="{BB962C8B-B14F-4D97-AF65-F5344CB8AC3E}">
        <p14:creationId xmlns:p14="http://schemas.microsoft.com/office/powerpoint/2010/main" val="477606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798842-8A76-4692-849A-3D9C33E67C20}" type="datetimeFigureOut">
              <a:rPr lang="ru-RU" smtClean="0"/>
              <a:t>09.04.2021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491E43-9848-4F64-85A7-CCF6E73BAA01}" type="slidenum">
              <a:rPr lang="ru-RU" smtClean="0"/>
              <a:t>‹#›</a:t>
            </a:fld>
            <a:endParaRPr lang="ru-RU"/>
          </a:p>
        </p:txBody>
      </p:sp>
    </p:spTree>
    <p:extLst>
      <p:ext uri="{BB962C8B-B14F-4D97-AF65-F5344CB8AC3E}">
        <p14:creationId xmlns:p14="http://schemas.microsoft.com/office/powerpoint/2010/main" val="920303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tarasshevchenko.in.ua/shevchenko_hudognik.htm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764705"/>
            <a:ext cx="7774632" cy="1296143"/>
          </a:xfrm>
        </p:spPr>
        <p:txBody>
          <a:bodyPr>
            <a:normAutofit fontScale="90000"/>
          </a:bodyPr>
          <a:lstStyle/>
          <a:p>
            <a:r>
              <a:rPr lang="ru-RU" b="1" dirty="0" err="1">
                <a:solidFill>
                  <a:schemeClr val="accent6">
                    <a:lumMod val="75000"/>
                  </a:schemeClr>
                </a:solidFill>
              </a:rPr>
              <a:t>Shevchenko</a:t>
            </a:r>
            <a:r>
              <a:rPr lang="ru-RU" b="1" dirty="0">
                <a:solidFill>
                  <a:schemeClr val="accent6">
                    <a:lumMod val="75000"/>
                  </a:schemeClr>
                </a:solidFill>
              </a:rPr>
              <a:t> </a:t>
            </a:r>
            <a:r>
              <a:rPr lang="ru-RU" b="1" dirty="0" err="1">
                <a:solidFill>
                  <a:schemeClr val="accent6">
                    <a:lumMod val="75000"/>
                  </a:schemeClr>
                </a:solidFill>
              </a:rPr>
              <a:t>as</a:t>
            </a:r>
            <a:r>
              <a:rPr lang="ru-RU" b="1" dirty="0">
                <a:solidFill>
                  <a:schemeClr val="accent6">
                    <a:lumMod val="75000"/>
                  </a:schemeClr>
                </a:solidFill>
              </a:rPr>
              <a:t> </a:t>
            </a:r>
            <a:r>
              <a:rPr lang="ru-RU" b="1" dirty="0" err="1">
                <a:solidFill>
                  <a:schemeClr val="accent6">
                    <a:lumMod val="75000"/>
                  </a:schemeClr>
                </a:solidFill>
              </a:rPr>
              <a:t>an</a:t>
            </a:r>
            <a:r>
              <a:rPr lang="ru-RU" b="1" dirty="0">
                <a:solidFill>
                  <a:schemeClr val="accent6">
                    <a:lumMod val="75000"/>
                  </a:schemeClr>
                </a:solidFill>
              </a:rPr>
              <a:t> </a:t>
            </a:r>
            <a:r>
              <a:rPr lang="ru-RU" b="1" dirty="0" err="1">
                <a:solidFill>
                  <a:schemeClr val="accent6">
                    <a:lumMod val="75000"/>
                  </a:schemeClr>
                </a:solidFill>
              </a:rPr>
              <a:t>artist</a:t>
            </a:r>
            <a:r>
              <a:rPr lang="ru-RU" dirty="0"/>
              <a:t/>
            </a:r>
            <a:br>
              <a:rPr lang="ru-RU" dirty="0"/>
            </a:br>
            <a:endParaRPr lang="ru-RU" dirty="0"/>
          </a:p>
        </p:txBody>
      </p:sp>
      <p:pic>
        <p:nvPicPr>
          <p:cNvPr id="1026" name="Picture 2" descr="C:\Users\Sergey\Desktop\Тарас-Шевченко-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060848"/>
            <a:ext cx="6696744"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618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433467"/>
          </a:xfrm>
        </p:spPr>
        <p:txBody>
          <a:bodyPr>
            <a:normAutofit/>
          </a:bodyPr>
          <a:lstStyle/>
          <a:p>
            <a:pPr marL="0" indent="0" algn="just">
              <a:buNone/>
            </a:pPr>
            <a:r>
              <a:rPr lang="en-US" dirty="0" smtClean="0">
                <a:latin typeface="Arial Narrow" panose="020B0606020202030204" pitchFamily="34" charset="0"/>
              </a:rPr>
              <a:t>	</a:t>
            </a:r>
            <a:r>
              <a:rPr lang="ru-RU" dirty="0" err="1" smtClean="0">
                <a:latin typeface="Arial Narrow" panose="020B0606020202030204" pitchFamily="34" charset="0"/>
              </a:rPr>
              <a:t>Taras</a:t>
            </a:r>
            <a:r>
              <a:rPr lang="ru-RU" dirty="0" smtClean="0">
                <a:latin typeface="Arial Narrow" panose="020B0606020202030204" pitchFamily="34" charset="0"/>
              </a:rPr>
              <a:t> </a:t>
            </a:r>
            <a:r>
              <a:rPr lang="ru-RU" dirty="0" err="1">
                <a:latin typeface="Arial Narrow" panose="020B0606020202030204" pitchFamily="34" charset="0"/>
              </a:rPr>
              <a:t>Shevchenko</a:t>
            </a:r>
            <a:r>
              <a:rPr lang="ru-RU" dirty="0">
                <a:latin typeface="Arial Narrow" panose="020B0606020202030204" pitchFamily="34" charset="0"/>
              </a:rPr>
              <a:t> </a:t>
            </a:r>
            <a:r>
              <a:rPr lang="ru-RU" dirty="0" err="1">
                <a:latin typeface="Arial Narrow" panose="020B0606020202030204" pitchFamily="34" charset="0"/>
              </a:rPr>
              <a:t>as</a:t>
            </a:r>
            <a:r>
              <a:rPr lang="ru-RU" dirty="0">
                <a:latin typeface="Arial Narrow" panose="020B0606020202030204" pitchFamily="34" charset="0"/>
              </a:rPr>
              <a:t> </a:t>
            </a:r>
            <a:r>
              <a:rPr lang="ru-RU" dirty="0" err="1">
                <a:latin typeface="Arial Narrow" panose="020B0606020202030204" pitchFamily="34" charset="0"/>
              </a:rPr>
              <a:t>an</a:t>
            </a:r>
            <a:r>
              <a:rPr lang="ru-RU" dirty="0">
                <a:latin typeface="Arial Narrow" panose="020B0606020202030204" pitchFamily="34" charset="0"/>
              </a:rPr>
              <a:t> </a:t>
            </a:r>
            <a:r>
              <a:rPr lang="ru-RU" dirty="0" err="1">
                <a:latin typeface="Arial Narrow" panose="020B0606020202030204" pitchFamily="34" charset="0"/>
              </a:rPr>
              <a:t>artist</a:t>
            </a:r>
            <a:r>
              <a:rPr lang="ru-RU" dirty="0">
                <a:latin typeface="Arial Narrow" panose="020B0606020202030204" pitchFamily="34" charset="0"/>
              </a:rPr>
              <a:t> </a:t>
            </a:r>
            <a:r>
              <a:rPr lang="ru-RU" dirty="0" err="1">
                <a:latin typeface="Arial Narrow" panose="020B0606020202030204" pitchFamily="34" charset="0"/>
              </a:rPr>
              <a:t>occupies</a:t>
            </a:r>
            <a:r>
              <a:rPr lang="ru-RU" dirty="0">
                <a:latin typeface="Arial Narrow" panose="020B0606020202030204" pitchFamily="34" charset="0"/>
              </a:rPr>
              <a:t> </a:t>
            </a:r>
            <a:r>
              <a:rPr lang="ru-RU" dirty="0" err="1">
                <a:latin typeface="Arial Narrow" panose="020B0606020202030204" pitchFamily="34" charset="0"/>
              </a:rPr>
              <a:t>an</a:t>
            </a:r>
            <a:r>
              <a:rPr lang="ru-RU" dirty="0">
                <a:latin typeface="Arial Narrow" panose="020B0606020202030204" pitchFamily="34" charset="0"/>
              </a:rPr>
              <a:t> </a:t>
            </a:r>
            <a:r>
              <a:rPr lang="ru-RU" dirty="0" err="1">
                <a:latin typeface="Arial Narrow" panose="020B0606020202030204" pitchFamily="34" charset="0"/>
              </a:rPr>
              <a:t>honorable</a:t>
            </a:r>
            <a:r>
              <a:rPr lang="ru-RU" dirty="0">
                <a:latin typeface="Arial Narrow" panose="020B0606020202030204" pitchFamily="34" charset="0"/>
              </a:rPr>
              <a:t> </a:t>
            </a:r>
            <a:r>
              <a:rPr lang="ru-RU" dirty="0" err="1">
                <a:latin typeface="Arial Narrow" panose="020B0606020202030204" pitchFamily="34" charset="0"/>
              </a:rPr>
              <a:t>place</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a:latin typeface="Arial Narrow" panose="020B0606020202030204" pitchFamily="34" charset="0"/>
              </a:rPr>
              <a:t>Ukrainian</a:t>
            </a:r>
            <a:r>
              <a:rPr lang="ru-RU" dirty="0">
                <a:latin typeface="Arial Narrow" panose="020B0606020202030204" pitchFamily="34" charset="0"/>
              </a:rPr>
              <a:t> </a:t>
            </a:r>
            <a:r>
              <a:rPr lang="ru-RU" dirty="0" err="1">
                <a:latin typeface="Arial Narrow" panose="020B0606020202030204" pitchFamily="34" charset="0"/>
              </a:rPr>
              <a:t>fine</a:t>
            </a:r>
            <a:r>
              <a:rPr lang="ru-RU" dirty="0">
                <a:latin typeface="Arial Narrow" panose="020B0606020202030204" pitchFamily="34" charset="0"/>
              </a:rPr>
              <a:t> </a:t>
            </a:r>
            <a:r>
              <a:rPr lang="ru-RU" dirty="0" err="1">
                <a:latin typeface="Arial Narrow" panose="020B0606020202030204" pitchFamily="34" charset="0"/>
              </a:rPr>
              <a:t>art</a:t>
            </a:r>
            <a:r>
              <a:rPr lang="ru-RU" dirty="0">
                <a:latin typeface="Arial Narrow" panose="020B0606020202030204" pitchFamily="34" charset="0"/>
              </a:rPr>
              <a:t>. </a:t>
            </a:r>
            <a:endParaRPr lang="en-US" dirty="0" smtClean="0">
              <a:latin typeface="Arial Narrow" panose="020B0606020202030204" pitchFamily="34" charset="0"/>
            </a:endParaRPr>
          </a:p>
          <a:p>
            <a:pPr marL="0" indent="0" algn="just">
              <a:buNone/>
            </a:pPr>
            <a:r>
              <a:rPr lang="en-US" dirty="0" smtClean="0">
                <a:latin typeface="Arial Narrow" panose="020B0606020202030204" pitchFamily="34" charset="0"/>
              </a:rPr>
              <a:t>	</a:t>
            </a:r>
            <a:r>
              <a:rPr lang="ru-RU" dirty="0" smtClean="0">
                <a:latin typeface="Arial Narrow" panose="020B0606020202030204" pitchFamily="34" charset="0"/>
              </a:rPr>
              <a:t>835 </a:t>
            </a:r>
            <a:r>
              <a:rPr lang="ru-RU" dirty="0" err="1">
                <a:latin typeface="Arial Narrow" panose="020B0606020202030204" pitchFamily="34" charset="0"/>
              </a:rPr>
              <a:t>drawings</a:t>
            </a:r>
            <a:r>
              <a:rPr lang="ru-RU" dirty="0">
                <a:latin typeface="Arial Narrow" panose="020B0606020202030204" pitchFamily="34" charset="0"/>
              </a:rPr>
              <a:t> </a:t>
            </a:r>
            <a:r>
              <a:rPr lang="ru-RU" dirty="0" err="1">
                <a:latin typeface="Arial Narrow" panose="020B0606020202030204" pitchFamily="34" charset="0"/>
              </a:rPr>
              <a:t>and</a:t>
            </a:r>
            <a:r>
              <a:rPr lang="ru-RU" dirty="0">
                <a:latin typeface="Arial Narrow" panose="020B0606020202030204" pitchFamily="34" charset="0"/>
              </a:rPr>
              <a:t> </a:t>
            </a:r>
            <a:r>
              <a:rPr lang="ru-RU" dirty="0" err="1">
                <a:latin typeface="Arial Narrow" panose="020B0606020202030204" pitchFamily="34" charset="0"/>
              </a:rPr>
              <a:t>paintings</a:t>
            </a:r>
            <a:r>
              <a:rPr lang="ru-RU" dirty="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a:t>
            </a:r>
            <a:r>
              <a:rPr lang="ru-RU" dirty="0" err="1">
                <a:latin typeface="Arial Narrow" panose="020B0606020202030204" pitchFamily="34" charset="0"/>
              </a:rPr>
              <a:t>Taras</a:t>
            </a:r>
            <a:r>
              <a:rPr lang="ru-RU" dirty="0">
                <a:latin typeface="Arial Narrow" panose="020B0606020202030204" pitchFamily="34" charset="0"/>
              </a:rPr>
              <a:t> </a:t>
            </a:r>
            <a:r>
              <a:rPr lang="ru-RU" dirty="0" err="1">
                <a:latin typeface="Arial Narrow" panose="020B0606020202030204" pitchFamily="34" charset="0"/>
              </a:rPr>
              <a:t>Shevchenko</a:t>
            </a:r>
            <a:r>
              <a:rPr lang="ru-RU" dirty="0">
                <a:latin typeface="Arial Narrow" panose="020B0606020202030204" pitchFamily="34" charset="0"/>
              </a:rPr>
              <a:t> </a:t>
            </a:r>
            <a:r>
              <a:rPr lang="ru-RU" dirty="0" err="1">
                <a:latin typeface="Arial Narrow" panose="020B0606020202030204" pitchFamily="34" charset="0"/>
              </a:rPr>
              <a:t>have</a:t>
            </a:r>
            <a:r>
              <a:rPr lang="ru-RU" dirty="0">
                <a:latin typeface="Arial Narrow" panose="020B0606020202030204" pitchFamily="34" charset="0"/>
              </a:rPr>
              <a:t> </a:t>
            </a:r>
            <a:r>
              <a:rPr lang="ru-RU" dirty="0" err="1">
                <a:latin typeface="Arial Narrow" panose="020B0606020202030204" pitchFamily="34" charset="0"/>
              </a:rPr>
              <a:t>survived</a:t>
            </a:r>
            <a:r>
              <a:rPr lang="ru-RU" dirty="0">
                <a:latin typeface="Arial Narrow" panose="020B0606020202030204" pitchFamily="34" charset="0"/>
              </a:rPr>
              <a:t>, </a:t>
            </a:r>
            <a:r>
              <a:rPr lang="ru-RU" dirty="0" err="1">
                <a:latin typeface="Arial Narrow" panose="020B0606020202030204" pitchFamily="34" charset="0"/>
              </a:rPr>
              <a:t>which</a:t>
            </a:r>
            <a:r>
              <a:rPr lang="ru-RU" dirty="0">
                <a:latin typeface="Arial Narrow" panose="020B0606020202030204" pitchFamily="34" charset="0"/>
              </a:rPr>
              <a:t> </a:t>
            </a:r>
            <a:r>
              <a:rPr lang="ru-RU" dirty="0" err="1">
                <a:latin typeface="Arial Narrow" panose="020B0606020202030204" pitchFamily="34" charset="0"/>
              </a:rPr>
              <a:t>have</a:t>
            </a:r>
            <a:r>
              <a:rPr lang="ru-RU" dirty="0">
                <a:latin typeface="Arial Narrow" panose="020B0606020202030204" pitchFamily="34" charset="0"/>
              </a:rPr>
              <a:t> </a:t>
            </a:r>
            <a:r>
              <a:rPr lang="ru-RU" dirty="0" err="1">
                <a:latin typeface="Arial Narrow" panose="020B0606020202030204" pitchFamily="34" charset="0"/>
              </a:rPr>
              <a:t>come</a:t>
            </a:r>
            <a:r>
              <a:rPr lang="ru-RU" dirty="0">
                <a:latin typeface="Arial Narrow" panose="020B0606020202030204" pitchFamily="34" charset="0"/>
              </a:rPr>
              <a:t> </a:t>
            </a:r>
            <a:r>
              <a:rPr lang="ru-RU" dirty="0" err="1">
                <a:latin typeface="Arial Narrow" panose="020B0606020202030204" pitchFamily="34" charset="0"/>
              </a:rPr>
              <a:t>down</a:t>
            </a:r>
            <a:r>
              <a:rPr lang="ru-RU" dirty="0">
                <a:latin typeface="Arial Narrow" panose="020B0606020202030204" pitchFamily="34" charset="0"/>
              </a:rPr>
              <a:t> </a:t>
            </a:r>
            <a:r>
              <a:rPr lang="ru-RU" dirty="0" err="1">
                <a:latin typeface="Arial Narrow" panose="020B0606020202030204" pitchFamily="34" charset="0"/>
              </a:rPr>
              <a:t>to</a:t>
            </a:r>
            <a:r>
              <a:rPr lang="ru-RU" dirty="0">
                <a:latin typeface="Arial Narrow" panose="020B0606020202030204" pitchFamily="34" charset="0"/>
              </a:rPr>
              <a:t> </a:t>
            </a:r>
            <a:r>
              <a:rPr lang="ru-RU" dirty="0" err="1">
                <a:latin typeface="Arial Narrow" panose="020B0606020202030204" pitchFamily="34" charset="0"/>
              </a:rPr>
              <a:t>our</a:t>
            </a:r>
            <a:r>
              <a:rPr lang="ru-RU" dirty="0">
                <a:latin typeface="Arial Narrow" panose="020B0606020202030204" pitchFamily="34" charset="0"/>
              </a:rPr>
              <a:t> </a:t>
            </a:r>
            <a:r>
              <a:rPr lang="ru-RU" dirty="0" err="1">
                <a:latin typeface="Arial Narrow" panose="020B0606020202030204" pitchFamily="34" charset="0"/>
              </a:rPr>
              <a:t>time</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a:latin typeface="Arial Narrow" panose="020B0606020202030204" pitchFamily="34" charset="0"/>
              </a:rPr>
              <a:t>the</a:t>
            </a:r>
            <a:r>
              <a:rPr lang="ru-RU" dirty="0">
                <a:latin typeface="Arial Narrow" panose="020B0606020202030204" pitchFamily="34" charset="0"/>
              </a:rPr>
              <a:t> </a:t>
            </a:r>
            <a:r>
              <a:rPr lang="ru-RU" dirty="0" err="1">
                <a:latin typeface="Arial Narrow" panose="020B0606020202030204" pitchFamily="34" charset="0"/>
              </a:rPr>
              <a:t>originals</a:t>
            </a:r>
            <a:r>
              <a:rPr lang="ru-RU" dirty="0">
                <a:latin typeface="Arial Narrow" panose="020B0606020202030204" pitchFamily="34" charset="0"/>
              </a:rPr>
              <a:t> </a:t>
            </a:r>
            <a:r>
              <a:rPr lang="ru-RU" dirty="0" err="1">
                <a:latin typeface="Arial Narrow" panose="020B0606020202030204" pitchFamily="34" charset="0"/>
              </a:rPr>
              <a:t>and</a:t>
            </a:r>
            <a:r>
              <a:rPr lang="ru-RU" dirty="0">
                <a:latin typeface="Arial Narrow" panose="020B0606020202030204" pitchFamily="34" charset="0"/>
              </a:rPr>
              <a:t> </a:t>
            </a:r>
            <a:r>
              <a:rPr lang="ru-RU" dirty="0" err="1">
                <a:latin typeface="Arial Narrow" panose="020B0606020202030204" pitchFamily="34" charset="0"/>
              </a:rPr>
              <a:t>partially</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a:latin typeface="Arial Narrow" panose="020B0606020202030204" pitchFamily="34" charset="0"/>
              </a:rPr>
              <a:t>engravings</a:t>
            </a:r>
            <a:r>
              <a:rPr lang="ru-RU" dirty="0">
                <a:latin typeface="Arial Narrow" panose="020B0606020202030204" pitchFamily="34" charset="0"/>
              </a:rPr>
              <a:t> </a:t>
            </a:r>
            <a:r>
              <a:rPr lang="ru-RU" dirty="0" err="1">
                <a:latin typeface="Arial Narrow" panose="020B0606020202030204" pitchFamily="34" charset="0"/>
              </a:rPr>
              <a:t>on</a:t>
            </a:r>
            <a:r>
              <a:rPr lang="ru-RU" dirty="0">
                <a:latin typeface="Arial Narrow" panose="020B0606020202030204" pitchFamily="34" charset="0"/>
              </a:rPr>
              <a:t> </a:t>
            </a:r>
            <a:r>
              <a:rPr lang="ru-RU" dirty="0" err="1">
                <a:latin typeface="Arial Narrow" panose="020B0606020202030204" pitchFamily="34" charset="0"/>
              </a:rPr>
              <a:t>metal</a:t>
            </a:r>
            <a:r>
              <a:rPr lang="ru-RU" dirty="0">
                <a:latin typeface="Arial Narrow" panose="020B0606020202030204" pitchFamily="34" charset="0"/>
              </a:rPr>
              <a:t> </a:t>
            </a:r>
            <a:r>
              <a:rPr lang="ru-RU" dirty="0" err="1">
                <a:latin typeface="Arial Narrow" panose="020B0606020202030204" pitchFamily="34" charset="0"/>
              </a:rPr>
              <a:t>and</a:t>
            </a:r>
            <a:r>
              <a:rPr lang="ru-RU" dirty="0">
                <a:latin typeface="Arial Narrow" panose="020B0606020202030204" pitchFamily="34" charset="0"/>
              </a:rPr>
              <a:t> </a:t>
            </a:r>
            <a:r>
              <a:rPr lang="ru-RU" dirty="0" err="1" smtClean="0">
                <a:latin typeface="Arial Narrow" panose="020B0606020202030204" pitchFamily="34" charset="0"/>
              </a:rPr>
              <a:t>wood</a:t>
            </a:r>
            <a:r>
              <a:rPr lang="ru-RU" dirty="0" smtClean="0">
                <a:latin typeface="Arial Narrow" panose="020B0606020202030204" pitchFamily="34" charset="0"/>
              </a:rPr>
              <a:t> </a:t>
            </a:r>
            <a:r>
              <a:rPr lang="ru-RU" dirty="0" err="1">
                <a:latin typeface="Arial Narrow" panose="020B0606020202030204" pitchFamily="34" charset="0"/>
              </a:rPr>
              <a:t>made</a:t>
            </a:r>
            <a:r>
              <a:rPr lang="ru-RU" dirty="0">
                <a:latin typeface="Arial Narrow" panose="020B0606020202030204" pitchFamily="34" charset="0"/>
              </a:rPr>
              <a:t> </a:t>
            </a:r>
            <a:r>
              <a:rPr lang="ru-RU" dirty="0" err="1">
                <a:latin typeface="Arial Narrow" panose="020B0606020202030204" pitchFamily="34" charset="0"/>
              </a:rPr>
              <a:t>by</a:t>
            </a:r>
            <a:r>
              <a:rPr lang="ru-RU" dirty="0">
                <a:latin typeface="Arial Narrow" panose="020B0606020202030204" pitchFamily="34" charset="0"/>
              </a:rPr>
              <a:t> </a:t>
            </a:r>
            <a:r>
              <a:rPr lang="ru-RU" dirty="0" err="1">
                <a:latin typeface="Arial Narrow" panose="020B0606020202030204" pitchFamily="34" charset="0"/>
              </a:rPr>
              <a:t>Russian</a:t>
            </a:r>
            <a:r>
              <a:rPr lang="ru-RU" dirty="0">
                <a:latin typeface="Arial Narrow" panose="020B0606020202030204" pitchFamily="34" charset="0"/>
              </a:rPr>
              <a:t> </a:t>
            </a:r>
            <a:r>
              <a:rPr lang="ru-RU" dirty="0" err="1">
                <a:latin typeface="Arial Narrow" panose="020B0606020202030204" pitchFamily="34" charset="0"/>
              </a:rPr>
              <a:t>and</a:t>
            </a:r>
            <a:r>
              <a:rPr lang="ru-RU" dirty="0">
                <a:latin typeface="Arial Narrow" panose="020B0606020202030204" pitchFamily="34" charset="0"/>
              </a:rPr>
              <a:t> </a:t>
            </a:r>
            <a:r>
              <a:rPr lang="ru-RU" dirty="0" err="1">
                <a:latin typeface="Arial Narrow" panose="020B0606020202030204" pitchFamily="34" charset="0"/>
              </a:rPr>
              <a:t>foreign</a:t>
            </a:r>
            <a:r>
              <a:rPr lang="ru-RU" dirty="0">
                <a:latin typeface="Arial Narrow" panose="020B0606020202030204" pitchFamily="34" charset="0"/>
              </a:rPr>
              <a:t> </a:t>
            </a:r>
            <a:r>
              <a:rPr lang="ru-RU" dirty="0" err="1">
                <a:latin typeface="Arial Narrow" panose="020B0606020202030204" pitchFamily="34" charset="0"/>
              </a:rPr>
              <a:t>engravers</a:t>
            </a:r>
            <a:r>
              <a:rPr lang="ru-RU" dirty="0">
                <a:latin typeface="Arial Narrow" panose="020B0606020202030204" pitchFamily="34" charset="0"/>
              </a:rPr>
              <a:t>, </a:t>
            </a:r>
            <a:r>
              <a:rPr lang="ru-RU" dirty="0" err="1">
                <a:latin typeface="Arial Narrow" panose="020B0606020202030204" pitchFamily="34" charset="0"/>
              </a:rPr>
              <a:t>as</a:t>
            </a:r>
            <a:r>
              <a:rPr lang="ru-RU" dirty="0">
                <a:latin typeface="Arial Narrow" panose="020B0606020202030204" pitchFamily="34" charset="0"/>
              </a:rPr>
              <a:t> </a:t>
            </a:r>
            <a:r>
              <a:rPr lang="ru-RU" dirty="0" err="1">
                <a:latin typeface="Arial Narrow" panose="020B0606020202030204" pitchFamily="34" charset="0"/>
              </a:rPr>
              <a:t>well</a:t>
            </a:r>
            <a:r>
              <a:rPr lang="ru-RU" dirty="0">
                <a:latin typeface="Arial Narrow" panose="020B0606020202030204" pitchFamily="34" charset="0"/>
              </a:rPr>
              <a:t> </a:t>
            </a:r>
            <a:r>
              <a:rPr lang="ru-RU" dirty="0" err="1">
                <a:latin typeface="Arial Narrow" panose="020B0606020202030204" pitchFamily="34" charset="0"/>
              </a:rPr>
              <a:t>as</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smtClean="0">
                <a:latin typeface="Arial Narrow" panose="020B0606020202030204" pitchFamily="34" charset="0"/>
              </a:rPr>
              <a:t>copies</a:t>
            </a:r>
            <a:r>
              <a:rPr lang="ru-RU" dirty="0" smtClean="0">
                <a:latin typeface="Arial Narrow" panose="020B0606020202030204" pitchFamily="34" charset="0"/>
              </a:rPr>
              <a:t> </a:t>
            </a:r>
            <a:r>
              <a:rPr lang="ru-RU" dirty="0" err="1">
                <a:latin typeface="Arial Narrow" panose="020B0606020202030204" pitchFamily="34" charset="0"/>
              </a:rPr>
              <a:t>which</a:t>
            </a:r>
            <a:r>
              <a:rPr lang="ru-RU" dirty="0">
                <a:latin typeface="Arial Narrow" panose="020B0606020202030204" pitchFamily="34" charset="0"/>
              </a:rPr>
              <a:t> </a:t>
            </a:r>
            <a:r>
              <a:rPr lang="ru-RU" dirty="0" err="1">
                <a:latin typeface="Arial Narrow" panose="020B0606020202030204" pitchFamily="34" charset="0"/>
              </a:rPr>
              <a:t>were</a:t>
            </a:r>
            <a:r>
              <a:rPr lang="ru-RU" dirty="0">
                <a:latin typeface="Arial Narrow" panose="020B0606020202030204" pitchFamily="34" charset="0"/>
              </a:rPr>
              <a:t> </a:t>
            </a:r>
            <a:r>
              <a:rPr lang="ru-RU" dirty="0" err="1">
                <a:latin typeface="Arial Narrow" panose="020B0606020202030204" pitchFamily="34" charset="0"/>
              </a:rPr>
              <a:t>made</a:t>
            </a:r>
            <a:r>
              <a:rPr lang="ru-RU" dirty="0">
                <a:latin typeface="Arial Narrow" panose="020B0606020202030204" pitchFamily="34" charset="0"/>
              </a:rPr>
              <a:t> </a:t>
            </a:r>
            <a:r>
              <a:rPr lang="ru-RU" dirty="0" err="1">
                <a:latin typeface="Arial Narrow" panose="020B0606020202030204" pitchFamily="34" charset="0"/>
              </a:rPr>
              <a:t>by</a:t>
            </a:r>
            <a:r>
              <a:rPr lang="ru-RU" dirty="0">
                <a:latin typeface="Arial Narrow" panose="020B0606020202030204" pitchFamily="34" charset="0"/>
              </a:rPr>
              <a:t> </a:t>
            </a:r>
            <a:r>
              <a:rPr lang="ru-RU" dirty="0" err="1">
                <a:latin typeface="Arial Narrow" panose="020B0606020202030204" pitchFamily="34" charset="0"/>
              </a:rPr>
              <a:t>artists</a:t>
            </a:r>
            <a:r>
              <a:rPr lang="ru-RU" dirty="0">
                <a:latin typeface="Arial Narrow" panose="020B0606020202030204" pitchFamily="34" charset="0"/>
              </a:rPr>
              <a:t> </a:t>
            </a:r>
            <a:r>
              <a:rPr lang="ru-RU" dirty="0" err="1">
                <a:latin typeface="Arial Narrow" panose="020B0606020202030204" pitchFamily="34" charset="0"/>
              </a:rPr>
              <a:t>during</a:t>
            </a:r>
            <a:r>
              <a:rPr lang="ru-RU" dirty="0">
                <a:latin typeface="Arial Narrow" panose="020B0606020202030204" pitchFamily="34" charset="0"/>
              </a:rPr>
              <a:t> </a:t>
            </a:r>
            <a:r>
              <a:rPr lang="ru-RU" dirty="0" err="1">
                <a:latin typeface="Arial Narrow" panose="020B0606020202030204" pitchFamily="34" charset="0"/>
              </a:rPr>
              <a:t>Shevchenko’s</a:t>
            </a:r>
            <a:r>
              <a:rPr lang="ru-RU" dirty="0">
                <a:latin typeface="Arial Narrow" panose="020B0606020202030204" pitchFamily="34" charset="0"/>
              </a:rPr>
              <a:t> </a:t>
            </a:r>
            <a:r>
              <a:rPr lang="ru-RU" dirty="0" err="1">
                <a:latin typeface="Arial Narrow" panose="020B0606020202030204" pitchFamily="34" charset="0"/>
              </a:rPr>
              <a:t>lifetime</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a:latin typeface="Arial Narrow" panose="020B0606020202030204" pitchFamily="34" charset="0"/>
              </a:rPr>
              <a:t>addition</a:t>
            </a:r>
            <a:r>
              <a:rPr lang="ru-RU" dirty="0">
                <a:latin typeface="Arial Narrow" panose="020B0606020202030204" pitchFamily="34" charset="0"/>
              </a:rPr>
              <a:t>, </a:t>
            </a:r>
            <a:r>
              <a:rPr lang="ru-RU" dirty="0" err="1">
                <a:latin typeface="Arial Narrow" panose="020B0606020202030204" pitchFamily="34" charset="0"/>
              </a:rPr>
              <a:t>there</a:t>
            </a:r>
            <a:r>
              <a:rPr lang="ru-RU" dirty="0">
                <a:latin typeface="Arial Narrow" panose="020B0606020202030204" pitchFamily="34" charset="0"/>
              </a:rPr>
              <a:t> </a:t>
            </a:r>
            <a:r>
              <a:rPr lang="ru-RU" dirty="0" err="1">
                <a:latin typeface="Arial Narrow" panose="020B0606020202030204" pitchFamily="34" charset="0"/>
              </a:rPr>
              <a:t>is</a:t>
            </a:r>
            <a:r>
              <a:rPr lang="ru-RU" dirty="0">
                <a:latin typeface="Arial Narrow" panose="020B0606020202030204" pitchFamily="34" charset="0"/>
              </a:rPr>
              <a:t> </a:t>
            </a:r>
            <a:r>
              <a:rPr lang="ru-RU" dirty="0" err="1">
                <a:latin typeface="Arial Narrow" panose="020B0606020202030204" pitchFamily="34" charset="0"/>
              </a:rPr>
              <a:t>information</a:t>
            </a:r>
            <a:r>
              <a:rPr lang="ru-RU" dirty="0">
                <a:latin typeface="Arial Narrow" panose="020B0606020202030204" pitchFamily="34" charset="0"/>
              </a:rPr>
              <a:t> </a:t>
            </a:r>
            <a:r>
              <a:rPr lang="ru-RU" dirty="0" err="1">
                <a:latin typeface="Arial Narrow" panose="020B0606020202030204" pitchFamily="34" charset="0"/>
              </a:rPr>
              <a:t>about</a:t>
            </a:r>
            <a:r>
              <a:rPr lang="ru-RU" dirty="0">
                <a:latin typeface="Arial Narrow" panose="020B0606020202030204" pitchFamily="34" charset="0"/>
              </a:rPr>
              <a:t> </a:t>
            </a:r>
            <a:r>
              <a:rPr lang="ru-RU" dirty="0" err="1">
                <a:latin typeface="Arial Narrow" panose="020B0606020202030204" pitchFamily="34" charset="0"/>
              </a:rPr>
              <a:t>the</a:t>
            </a:r>
            <a:r>
              <a:rPr lang="ru-RU" dirty="0">
                <a:latin typeface="Arial Narrow" panose="020B0606020202030204" pitchFamily="34" charset="0"/>
              </a:rPr>
              <a:t> 278 </a:t>
            </a:r>
            <a:r>
              <a:rPr lang="ru-RU" dirty="0" err="1">
                <a:latin typeface="Arial Narrow" panose="020B0606020202030204" pitchFamily="34" charset="0"/>
              </a:rPr>
              <a:t>lost</a:t>
            </a:r>
            <a:r>
              <a:rPr lang="ru-RU" dirty="0">
                <a:latin typeface="Arial Narrow" panose="020B0606020202030204" pitchFamily="34" charset="0"/>
              </a:rPr>
              <a:t> </a:t>
            </a:r>
            <a:r>
              <a:rPr lang="ru-RU" dirty="0" err="1">
                <a:latin typeface="Arial Narrow" panose="020B0606020202030204" pitchFamily="34" charset="0"/>
              </a:rPr>
              <a:t>and</a:t>
            </a:r>
            <a:r>
              <a:rPr lang="ru-RU" dirty="0">
                <a:latin typeface="Arial Narrow" panose="020B0606020202030204" pitchFamily="34" charset="0"/>
              </a:rPr>
              <a:t> </a:t>
            </a:r>
            <a:r>
              <a:rPr lang="ru-RU" dirty="0" err="1">
                <a:latin typeface="Arial Narrow" panose="020B0606020202030204" pitchFamily="34" charset="0"/>
              </a:rPr>
              <a:t>still</a:t>
            </a:r>
            <a:r>
              <a:rPr lang="ru-RU" dirty="0">
                <a:latin typeface="Arial Narrow" panose="020B0606020202030204" pitchFamily="34" charset="0"/>
              </a:rPr>
              <a:t> </a:t>
            </a:r>
            <a:r>
              <a:rPr lang="ru-RU" dirty="0" err="1">
                <a:latin typeface="Arial Narrow" panose="020B0606020202030204" pitchFamily="34" charset="0"/>
              </a:rPr>
              <a:t>not</a:t>
            </a:r>
            <a:r>
              <a:rPr lang="ru-RU" dirty="0">
                <a:latin typeface="Arial Narrow" panose="020B0606020202030204" pitchFamily="34" charset="0"/>
              </a:rPr>
              <a:t> </a:t>
            </a:r>
            <a:r>
              <a:rPr lang="ru-RU" dirty="0" err="1">
                <a:latin typeface="Arial Narrow" panose="020B0606020202030204" pitchFamily="34" charset="0"/>
              </a:rPr>
              <a:t>found</a:t>
            </a:r>
            <a:r>
              <a:rPr lang="ru-RU" dirty="0">
                <a:latin typeface="Arial Narrow" panose="020B0606020202030204" pitchFamily="34" charset="0"/>
              </a:rPr>
              <a:t> </a:t>
            </a:r>
            <a:r>
              <a:rPr lang="ru-RU" dirty="0" err="1">
                <a:latin typeface="Arial Narrow" panose="020B0606020202030204" pitchFamily="34" charset="0"/>
              </a:rPr>
              <a:t>works</a:t>
            </a:r>
            <a:r>
              <a:rPr lang="ru-RU" dirty="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a:t>
            </a:r>
            <a:r>
              <a:rPr lang="ru-RU" dirty="0" err="1">
                <a:latin typeface="Arial Narrow" panose="020B0606020202030204" pitchFamily="34" charset="0"/>
              </a:rPr>
              <a:t>Shevchenko</a:t>
            </a:r>
            <a:r>
              <a:rPr lang="ru-RU" dirty="0">
                <a:latin typeface="Arial Narrow" panose="020B0606020202030204" pitchFamily="34" charset="0"/>
              </a:rPr>
              <a:t>.</a:t>
            </a:r>
          </a:p>
          <a:p>
            <a:pPr algn="just"/>
            <a:endParaRPr lang="ru-RU" dirty="0">
              <a:latin typeface="Arial Narrow" panose="020B0606020202030204" pitchFamily="34" charset="0"/>
            </a:endParaRPr>
          </a:p>
        </p:txBody>
      </p:sp>
    </p:spTree>
    <p:extLst>
      <p:ext uri="{BB962C8B-B14F-4D97-AF65-F5344CB8AC3E}">
        <p14:creationId xmlns:p14="http://schemas.microsoft.com/office/powerpoint/2010/main" val="1003573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48680"/>
            <a:ext cx="8229600" cy="5289451"/>
          </a:xfrm>
        </p:spPr>
        <p:txBody>
          <a:bodyPr>
            <a:normAutofit lnSpcReduction="10000"/>
          </a:bodyPr>
          <a:lstStyle/>
          <a:p>
            <a:pPr marL="0" indent="0">
              <a:buNone/>
            </a:pPr>
            <a:endParaRPr lang="ru-RU" dirty="0"/>
          </a:p>
          <a:p>
            <a:pPr marL="457200" lvl="1" indent="0" algn="just">
              <a:buNone/>
            </a:pPr>
            <a:r>
              <a:rPr lang="en-US" sz="3200" dirty="0" smtClean="0">
                <a:latin typeface="Arial Narrow" panose="020B0606020202030204" pitchFamily="34" charset="0"/>
              </a:rPr>
              <a:t>	Pictorial and graphic works by the time of writing date back to the years 1830–1861 and are geographically connected with Russia, Ukraine and Kazakhstan. They are portraits, compositions on mythological, historical and everyday themes, architectural and natural landscapes by genre. They are made in oil on canvas, in watercolor, sepia, ink, lead pencil and etching on separate sheets of white, colored and tinted paper of various sizes, as well as in five albums.</a:t>
            </a:r>
            <a:endParaRPr lang="ru-RU" sz="3200" dirty="0">
              <a:latin typeface="Arial Narrow" panose="020B0606020202030204" pitchFamily="34" charset="0"/>
            </a:endParaRPr>
          </a:p>
        </p:txBody>
      </p:sp>
    </p:spTree>
    <p:extLst>
      <p:ext uri="{BB962C8B-B14F-4D97-AF65-F5344CB8AC3E}">
        <p14:creationId xmlns:p14="http://schemas.microsoft.com/office/powerpoint/2010/main" val="2600423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just"/>
            <a:r>
              <a:rPr lang="en-US" sz="3200" dirty="0" smtClean="0">
                <a:latin typeface="Arial Narrow" panose="020B0606020202030204" pitchFamily="34" charset="0"/>
              </a:rPr>
              <a:t/>
            </a:r>
            <a:br>
              <a:rPr lang="en-US" sz="3200" dirty="0" smtClean="0">
                <a:latin typeface="Arial Narrow" panose="020B0606020202030204" pitchFamily="34" charset="0"/>
              </a:rPr>
            </a:br>
            <a:r>
              <a:rPr lang="en-US" sz="3200" dirty="0" smtClean="0">
                <a:latin typeface="Arial Narrow" panose="020B0606020202030204" pitchFamily="34" charset="0"/>
              </a:rPr>
              <a:t>	</a:t>
            </a:r>
            <a:r>
              <a:rPr lang="ru-RU" sz="2400" dirty="0" err="1" smtClean="0">
                <a:latin typeface="Arial Narrow" panose="020B0606020202030204" pitchFamily="34" charset="0"/>
              </a:rPr>
              <a:t>Shevchenko</a:t>
            </a:r>
            <a:r>
              <a:rPr lang="ru-RU" sz="2400" dirty="0" smtClean="0">
                <a:latin typeface="Arial Narrow" panose="020B0606020202030204" pitchFamily="34" charset="0"/>
              </a:rPr>
              <a:t> </a:t>
            </a:r>
            <a:r>
              <a:rPr lang="ru-RU" sz="2400" dirty="0" err="1">
                <a:latin typeface="Arial Narrow" panose="020B0606020202030204" pitchFamily="34" charset="0"/>
              </a:rPr>
              <a:t>loved</a:t>
            </a:r>
            <a:r>
              <a:rPr lang="ru-RU" sz="2400" dirty="0">
                <a:latin typeface="Arial Narrow" panose="020B0606020202030204" pitchFamily="34" charset="0"/>
              </a:rPr>
              <a:t> </a:t>
            </a:r>
            <a:r>
              <a:rPr lang="ru-RU" sz="2400" dirty="0" err="1">
                <a:latin typeface="Arial Narrow" panose="020B0606020202030204" pitchFamily="34" charset="0"/>
              </a:rPr>
              <a:t>to</a:t>
            </a:r>
            <a:r>
              <a:rPr lang="ru-RU" sz="2400" dirty="0">
                <a:latin typeface="Arial Narrow" panose="020B0606020202030204" pitchFamily="34" charset="0"/>
              </a:rPr>
              <a:t> </a:t>
            </a:r>
            <a:r>
              <a:rPr lang="ru-RU" sz="2400" dirty="0" err="1">
                <a:latin typeface="Arial Narrow" panose="020B0606020202030204" pitchFamily="34" charset="0"/>
              </a:rPr>
              <a:t>draw</a:t>
            </a:r>
            <a:r>
              <a:rPr lang="ru-RU" sz="2400" dirty="0">
                <a:latin typeface="Arial Narrow" panose="020B0606020202030204" pitchFamily="34" charset="0"/>
              </a:rPr>
              <a:t> </a:t>
            </a:r>
            <a:r>
              <a:rPr lang="ru-RU" sz="2400" dirty="0" err="1">
                <a:latin typeface="Arial Narrow" panose="020B0606020202030204" pitchFamily="34" charset="0"/>
              </a:rPr>
              <a:t>self-portraits</a:t>
            </a:r>
            <a:r>
              <a:rPr lang="ru-RU" sz="2400" dirty="0">
                <a:latin typeface="Arial Narrow" panose="020B0606020202030204" pitchFamily="34" charset="0"/>
              </a:rPr>
              <a:t>. </a:t>
            </a:r>
            <a:r>
              <a:rPr lang="ru-RU" sz="2400" dirty="0" err="1">
                <a:latin typeface="Arial Narrow" panose="020B0606020202030204" pitchFamily="34" charset="0"/>
              </a:rPr>
              <a:t>One</a:t>
            </a:r>
            <a:r>
              <a:rPr lang="ru-RU" sz="2400" dirty="0">
                <a:latin typeface="Arial Narrow" panose="020B0606020202030204" pitchFamily="34" charset="0"/>
              </a:rPr>
              <a:t> </a:t>
            </a:r>
            <a:r>
              <a:rPr lang="ru-RU" sz="2400" dirty="0" err="1">
                <a:latin typeface="Arial Narrow" panose="020B0606020202030204" pitchFamily="34" charset="0"/>
              </a:rPr>
              <a:t>of</a:t>
            </a:r>
            <a:r>
              <a:rPr lang="ru-RU" sz="2400" dirty="0">
                <a:latin typeface="Arial Narrow" panose="020B0606020202030204" pitchFamily="34" charset="0"/>
              </a:rPr>
              <a:t> </a:t>
            </a:r>
            <a:r>
              <a:rPr lang="ru-RU" sz="2400" dirty="0" err="1">
                <a:latin typeface="Arial Narrow" panose="020B0606020202030204" pitchFamily="34" charset="0"/>
              </a:rPr>
              <a:t>his</a:t>
            </a:r>
            <a:r>
              <a:rPr lang="ru-RU" sz="2400" dirty="0">
                <a:latin typeface="Arial Narrow" panose="020B0606020202030204" pitchFamily="34" charset="0"/>
              </a:rPr>
              <a:t> </a:t>
            </a:r>
            <a:r>
              <a:rPr lang="ru-RU" sz="2400" dirty="0" err="1">
                <a:latin typeface="Arial Narrow" panose="020B0606020202030204" pitchFamily="34" charset="0"/>
              </a:rPr>
              <a:t>first</a:t>
            </a:r>
            <a:r>
              <a:rPr lang="ru-RU" sz="2400" dirty="0">
                <a:latin typeface="Arial Narrow" panose="020B0606020202030204" pitchFamily="34" charset="0"/>
              </a:rPr>
              <a:t> </a:t>
            </a:r>
            <a:r>
              <a:rPr lang="ru-RU" sz="2400" dirty="0" err="1">
                <a:latin typeface="Arial Narrow" panose="020B0606020202030204" pitchFamily="34" charset="0"/>
              </a:rPr>
              <a:t>works</a:t>
            </a:r>
            <a:r>
              <a:rPr lang="ru-RU" sz="2400" dirty="0">
                <a:latin typeface="Arial Narrow" panose="020B0606020202030204" pitchFamily="34" charset="0"/>
              </a:rPr>
              <a:t> </a:t>
            </a:r>
            <a:r>
              <a:rPr lang="ru-RU" sz="2400" dirty="0" err="1">
                <a:latin typeface="Arial Narrow" panose="020B0606020202030204" pitchFamily="34" charset="0"/>
              </a:rPr>
              <a:t>in</a:t>
            </a:r>
            <a:r>
              <a:rPr lang="ru-RU" sz="2400" dirty="0">
                <a:latin typeface="Arial Narrow" panose="020B0606020202030204" pitchFamily="34" charset="0"/>
              </a:rPr>
              <a:t> </a:t>
            </a:r>
            <a:r>
              <a:rPr lang="ru-RU" sz="2400" dirty="0" err="1">
                <a:latin typeface="Arial Narrow" panose="020B0606020202030204" pitchFamily="34" charset="0"/>
              </a:rPr>
              <a:t>oil</a:t>
            </a:r>
            <a:r>
              <a:rPr lang="ru-RU" sz="2400" dirty="0">
                <a:latin typeface="Arial Narrow" panose="020B0606020202030204" pitchFamily="34" charset="0"/>
              </a:rPr>
              <a:t> </a:t>
            </a:r>
            <a:r>
              <a:rPr lang="ru-RU" sz="2400" dirty="0" err="1">
                <a:latin typeface="Arial Narrow" panose="020B0606020202030204" pitchFamily="34" charset="0"/>
              </a:rPr>
              <a:t>paints</a:t>
            </a:r>
            <a:r>
              <a:rPr lang="ru-RU" sz="2400" dirty="0">
                <a:latin typeface="Arial Narrow" panose="020B0606020202030204" pitchFamily="34" charset="0"/>
              </a:rPr>
              <a:t>, </a:t>
            </a:r>
            <a:r>
              <a:rPr lang="ru-RU" sz="2400" dirty="0" err="1">
                <a:latin typeface="Arial Narrow" panose="020B0606020202030204" pitchFamily="34" charset="0"/>
              </a:rPr>
              <a:t>which</a:t>
            </a:r>
            <a:r>
              <a:rPr lang="ru-RU" sz="2400" dirty="0">
                <a:latin typeface="Arial Narrow" panose="020B0606020202030204" pitchFamily="34" charset="0"/>
              </a:rPr>
              <a:t> </a:t>
            </a:r>
            <a:r>
              <a:rPr lang="ru-RU" sz="2400" dirty="0" err="1">
                <a:latin typeface="Arial Narrow" panose="020B0606020202030204" pitchFamily="34" charset="0"/>
              </a:rPr>
              <a:t>he</a:t>
            </a:r>
            <a:r>
              <a:rPr lang="ru-RU" sz="2400" dirty="0">
                <a:latin typeface="Arial Narrow" panose="020B0606020202030204" pitchFamily="34" charset="0"/>
              </a:rPr>
              <a:t> </a:t>
            </a:r>
            <a:r>
              <a:rPr lang="ru-RU" sz="2400" dirty="0" err="1">
                <a:latin typeface="Arial Narrow" panose="020B0606020202030204" pitchFamily="34" charset="0"/>
              </a:rPr>
              <a:t>performed</a:t>
            </a:r>
            <a:r>
              <a:rPr lang="ru-RU" sz="2400" dirty="0">
                <a:latin typeface="Arial Narrow" panose="020B0606020202030204" pitchFamily="34" charset="0"/>
              </a:rPr>
              <a:t> </a:t>
            </a:r>
            <a:r>
              <a:rPr lang="ru-RU" sz="2400" dirty="0" err="1">
                <a:latin typeface="Arial Narrow" panose="020B0606020202030204" pitchFamily="34" charset="0"/>
              </a:rPr>
              <a:t>in</a:t>
            </a:r>
            <a:r>
              <a:rPr lang="ru-RU" sz="2400" dirty="0">
                <a:latin typeface="Arial Narrow" panose="020B0606020202030204" pitchFamily="34" charset="0"/>
              </a:rPr>
              <a:t> 1840, </a:t>
            </a:r>
            <a:r>
              <a:rPr lang="ru-RU" sz="2400" dirty="0" err="1">
                <a:latin typeface="Arial Narrow" panose="020B0606020202030204" pitchFamily="34" charset="0"/>
              </a:rPr>
              <a:t>was</a:t>
            </a:r>
            <a:r>
              <a:rPr lang="ru-RU" sz="2400" dirty="0">
                <a:latin typeface="Arial Narrow" panose="020B0606020202030204" pitchFamily="34" charset="0"/>
              </a:rPr>
              <a:t> a </a:t>
            </a:r>
            <a:r>
              <a:rPr lang="ru-RU" sz="2400" dirty="0" err="1" smtClean="0">
                <a:latin typeface="Arial Narrow" panose="020B0606020202030204" pitchFamily="34" charset="0"/>
              </a:rPr>
              <a:t>self-portrait</a:t>
            </a:r>
            <a:r>
              <a:rPr lang="ru-RU" sz="2400" dirty="0">
                <a:latin typeface="Arial Narrow" panose="020B0606020202030204" pitchFamily="34" charset="0"/>
              </a:rPr>
              <a:t>. </a:t>
            </a:r>
            <a:r>
              <a:rPr lang="ru-RU" sz="2400" dirty="0" err="1">
                <a:latin typeface="Arial Narrow" panose="020B0606020202030204" pitchFamily="34" charset="0"/>
              </a:rPr>
              <a:t>The</a:t>
            </a:r>
            <a:r>
              <a:rPr lang="ru-RU" sz="2400" dirty="0">
                <a:latin typeface="Arial Narrow" panose="020B0606020202030204" pitchFamily="34" charset="0"/>
              </a:rPr>
              <a:t> </a:t>
            </a:r>
            <a:r>
              <a:rPr lang="ru-RU" sz="2400" dirty="0" err="1">
                <a:latin typeface="Arial Narrow" panose="020B0606020202030204" pitchFamily="34" charset="0"/>
              </a:rPr>
              <a:t>poet</a:t>
            </a:r>
            <a:r>
              <a:rPr lang="ru-RU" sz="2400" dirty="0">
                <a:latin typeface="Arial Narrow" panose="020B0606020202030204" pitchFamily="34" charset="0"/>
              </a:rPr>
              <a:t> </a:t>
            </a:r>
            <a:r>
              <a:rPr lang="ru-RU" sz="2400" dirty="0" err="1">
                <a:latin typeface="Arial Narrow" panose="020B0606020202030204" pitchFamily="34" charset="0"/>
              </a:rPr>
              <a:t>drew</a:t>
            </a:r>
            <a:r>
              <a:rPr lang="ru-RU" sz="2400" dirty="0">
                <a:latin typeface="Arial Narrow" panose="020B0606020202030204" pitchFamily="34" charset="0"/>
              </a:rPr>
              <a:t> </a:t>
            </a:r>
            <a:r>
              <a:rPr lang="ru-RU" sz="2400" dirty="0" err="1">
                <a:latin typeface="Arial Narrow" panose="020B0606020202030204" pitchFamily="34" charset="0"/>
              </a:rPr>
              <a:t>his</a:t>
            </a:r>
            <a:r>
              <a:rPr lang="ru-RU" sz="2400" dirty="0">
                <a:latin typeface="Arial Narrow" panose="020B0606020202030204" pitchFamily="34" charset="0"/>
              </a:rPr>
              <a:t> </a:t>
            </a:r>
            <a:r>
              <a:rPr lang="ru-RU" sz="2400" dirty="0" err="1">
                <a:latin typeface="Arial Narrow" panose="020B0606020202030204" pitchFamily="34" charset="0"/>
              </a:rPr>
              <a:t>last</a:t>
            </a:r>
            <a:r>
              <a:rPr lang="ru-RU" sz="2400" dirty="0">
                <a:latin typeface="Arial Narrow" panose="020B0606020202030204" pitchFamily="34" charset="0"/>
              </a:rPr>
              <a:t> </a:t>
            </a:r>
            <a:r>
              <a:rPr lang="ru-RU" sz="2400" dirty="0" err="1">
                <a:latin typeface="Arial Narrow" panose="020B0606020202030204" pitchFamily="34" charset="0"/>
              </a:rPr>
              <a:t>self-portrait</a:t>
            </a:r>
            <a:r>
              <a:rPr lang="ru-RU" sz="2400" dirty="0">
                <a:latin typeface="Arial Narrow" panose="020B0606020202030204" pitchFamily="34" charset="0"/>
              </a:rPr>
              <a:t> </a:t>
            </a:r>
            <a:r>
              <a:rPr lang="ru-RU" sz="2400" dirty="0" err="1">
                <a:latin typeface="Arial Narrow" panose="020B0606020202030204" pitchFamily="34" charset="0"/>
              </a:rPr>
              <a:t>in</a:t>
            </a:r>
            <a:r>
              <a:rPr lang="ru-RU" sz="2400" dirty="0">
                <a:latin typeface="Arial Narrow" panose="020B0606020202030204" pitchFamily="34" charset="0"/>
              </a:rPr>
              <a:t> </a:t>
            </a:r>
            <a:r>
              <a:rPr lang="ru-RU" sz="2400" dirty="0" err="1">
                <a:latin typeface="Arial Narrow" panose="020B0606020202030204" pitchFamily="34" charset="0"/>
              </a:rPr>
              <a:t>just</a:t>
            </a:r>
            <a:r>
              <a:rPr lang="ru-RU" sz="2400" dirty="0">
                <a:latin typeface="Arial Narrow" panose="020B0606020202030204" pitchFamily="34" charset="0"/>
              </a:rPr>
              <a:t> a </a:t>
            </a:r>
            <a:r>
              <a:rPr lang="ru-RU" sz="2400" dirty="0" err="1">
                <a:latin typeface="Arial Narrow" panose="020B0606020202030204" pitchFamily="34" charset="0"/>
              </a:rPr>
              <a:t>few</a:t>
            </a:r>
            <a:r>
              <a:rPr lang="ru-RU" sz="2400" dirty="0">
                <a:latin typeface="Arial Narrow" panose="020B0606020202030204" pitchFamily="34" charset="0"/>
              </a:rPr>
              <a:t> </a:t>
            </a:r>
            <a:r>
              <a:rPr lang="ru-RU" sz="2400" dirty="0" err="1" smtClean="0">
                <a:latin typeface="Arial Narrow" panose="020B0606020202030204" pitchFamily="34" charset="0"/>
              </a:rPr>
              <a:t>months</a:t>
            </a:r>
            <a:r>
              <a:rPr lang="ru-RU" sz="2400" dirty="0" smtClean="0">
                <a:latin typeface="Arial Narrow" panose="020B0606020202030204" pitchFamily="34" charset="0"/>
              </a:rPr>
              <a:t> </a:t>
            </a:r>
            <a:r>
              <a:rPr lang="ru-RU" sz="2400" dirty="0" err="1">
                <a:latin typeface="Arial Narrow" panose="020B0606020202030204" pitchFamily="34" charset="0"/>
              </a:rPr>
              <a:t>as</a:t>
            </a:r>
            <a:r>
              <a:rPr lang="ru-RU" sz="2400" dirty="0">
                <a:latin typeface="Arial Narrow" panose="020B0606020202030204" pitchFamily="34" charset="0"/>
              </a:rPr>
              <a:t> </a:t>
            </a:r>
            <a:r>
              <a:rPr lang="ru-RU" sz="2400" dirty="0" err="1">
                <a:latin typeface="Arial Narrow" panose="020B0606020202030204" pitchFamily="34" charset="0"/>
              </a:rPr>
              <a:t>he</a:t>
            </a:r>
            <a:r>
              <a:rPr lang="ru-RU" sz="2400" dirty="0">
                <a:latin typeface="Arial Narrow" panose="020B0606020202030204" pitchFamily="34" charset="0"/>
              </a:rPr>
              <a:t> </a:t>
            </a:r>
            <a:r>
              <a:rPr lang="ru-RU" sz="2400" dirty="0" err="1">
                <a:latin typeface="Arial Narrow" panose="020B0606020202030204" pitchFamily="34" charset="0"/>
              </a:rPr>
              <a:t>died</a:t>
            </a:r>
            <a:r>
              <a:rPr lang="ru-RU" sz="2400" dirty="0">
                <a:latin typeface="Arial Narrow" panose="020B0606020202030204" pitchFamily="34" charset="0"/>
              </a:rPr>
              <a:t>. </a:t>
            </a:r>
            <a:r>
              <a:rPr lang="en-US" sz="2400" dirty="0" smtClean="0">
                <a:latin typeface="Arial Narrow" panose="020B0606020202030204" pitchFamily="34" charset="0"/>
              </a:rPr>
              <a:t>There were m</a:t>
            </a:r>
            <a:r>
              <a:rPr lang="ru-RU" sz="2400" dirty="0" err="1" smtClean="0">
                <a:latin typeface="Arial Narrow" panose="020B0606020202030204" pitchFamily="34" charset="0"/>
              </a:rPr>
              <a:t>ore</a:t>
            </a:r>
            <a:r>
              <a:rPr lang="ru-RU" sz="2400" dirty="0" smtClean="0">
                <a:latin typeface="Arial Narrow" panose="020B0606020202030204" pitchFamily="34" charset="0"/>
              </a:rPr>
              <a:t> </a:t>
            </a:r>
            <a:r>
              <a:rPr lang="ru-RU" sz="2400" dirty="0" err="1">
                <a:latin typeface="Arial Narrow" panose="020B0606020202030204" pitchFamily="34" charset="0"/>
              </a:rPr>
              <a:t>than</a:t>
            </a:r>
            <a:r>
              <a:rPr lang="ru-RU" sz="2400" dirty="0">
                <a:latin typeface="Arial Narrow" panose="020B0606020202030204" pitchFamily="34" charset="0"/>
              </a:rPr>
              <a:t> </a:t>
            </a:r>
            <a:r>
              <a:rPr lang="en-US" sz="2400" dirty="0" smtClean="0">
                <a:latin typeface="Arial Narrow" panose="020B0606020202030204" pitchFamily="34" charset="0"/>
              </a:rPr>
              <a:t>30</a:t>
            </a:r>
            <a:r>
              <a:rPr lang="ru-RU" sz="2400" dirty="0" smtClean="0">
                <a:latin typeface="Arial Narrow" panose="020B0606020202030204" pitchFamily="34" charset="0"/>
              </a:rPr>
              <a:t> </a:t>
            </a:r>
            <a:r>
              <a:rPr lang="ru-RU" sz="2400" dirty="0" err="1" smtClean="0">
                <a:latin typeface="Arial Narrow" panose="020B0606020202030204" pitchFamily="34" charset="0"/>
              </a:rPr>
              <a:t>self-portraits</a:t>
            </a:r>
            <a:r>
              <a:rPr lang="en-US" sz="2400" dirty="0">
                <a:latin typeface="Arial Narrow" panose="020B0606020202030204" pitchFamily="34" charset="0"/>
              </a:rPr>
              <a:t>.</a:t>
            </a:r>
            <a:endParaRPr lang="ru-RU" sz="2400" dirty="0">
              <a:latin typeface="Arial Narrow" panose="020B0606020202030204" pitchFamily="34" charset="0"/>
            </a:endParaRPr>
          </a:p>
        </p:txBody>
      </p:sp>
      <p:pic>
        <p:nvPicPr>
          <p:cNvPr id="4" name="Picture 2" descr="Т.Г. Шевченко. Автопортрет. [1840, январь - февраль. С.-Петербург). Холст, масло. 43: 35 (овал). Национальный музей Тараса Шевченко, № ж-10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07904" y="2005449"/>
            <a:ext cx="2032000" cy="2540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www.t-shevchenko.name/files/THSh/paints/1964-09/03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2742" y="4631517"/>
            <a:ext cx="1597014" cy="20841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s://www.t-shevchenko.name/files/THSh/paints/1961-07a/12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2204863"/>
            <a:ext cx="1840656" cy="22794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https://www.t-shevchenko.name/files/THSh/paints/1962-08/00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8104" y="4617465"/>
            <a:ext cx="1584176" cy="209824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4" descr="https://www.t-shevchenko.name/files/THSh/photos/THS1860a.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76256" y="2204863"/>
            <a:ext cx="1708865" cy="2244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7567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normAutofit/>
          </a:bodyPr>
          <a:lstStyle/>
          <a:p>
            <a:r>
              <a:rPr lang="ru-RU" sz="3200" b="1" dirty="0" err="1">
                <a:solidFill>
                  <a:schemeClr val="accent6">
                    <a:lumMod val="75000"/>
                  </a:schemeClr>
                </a:solidFill>
                <a:latin typeface="Arial Narrow" panose="020B0606020202030204" pitchFamily="34" charset="0"/>
              </a:rPr>
              <a:t>Works</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of</a:t>
            </a:r>
            <a:r>
              <a:rPr lang="ru-RU" sz="3200" b="1" dirty="0">
                <a:solidFill>
                  <a:schemeClr val="accent6">
                    <a:lumMod val="75000"/>
                  </a:schemeClr>
                </a:solidFill>
                <a:latin typeface="Arial Narrow" panose="020B0606020202030204" pitchFamily="34" charset="0"/>
              </a:rPr>
              <a:t> 1830 - 1839</a:t>
            </a:r>
          </a:p>
        </p:txBody>
      </p:sp>
      <p:pic>
        <p:nvPicPr>
          <p:cNvPr id="4" name="Picture 2" descr="Т. Г. Шевченко. Портрет П.В. Энгельгардта. 1833. [Петербург]. Бристольская бумага, акварель. 10,3 : 8,4 см. Национальный музей Тараса Шевченко, № г-85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4242" y="1268760"/>
            <a:ext cx="154305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Т. Г. Шевченко. Портрет неизвестной. 1834. [Петербург]. Бумага, акварель. 12,6 : 10,1 см. Национальный музей Тараса Шевченко, № г-75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6816" y="1340768"/>
            <a:ext cx="1467358" cy="183419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Т. Г. Шевченко. Портрет Н.А. Лунина. 1838, [не ранее 3 апреля. С.-Петербург). Бристольская бумага, акварель. 24,6 : 19,5 см. Национальный музей Тараса Шевченко, № г-2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7151" y="1268760"/>
            <a:ext cx="1467779" cy="19062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Картинки по запросу шевченко смерть олега"/>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228" y="3861048"/>
            <a:ext cx="3298420" cy="207140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https://www.t-shevchenko.name/files/THSh/paints/2003-07/02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47270" y="3853341"/>
            <a:ext cx="2941726" cy="2079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143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980728"/>
            <a:ext cx="8229600" cy="5145435"/>
          </a:xfrm>
        </p:spPr>
        <p:txBody>
          <a:bodyPr/>
          <a:lstStyle/>
          <a:p>
            <a:pPr algn="just"/>
            <a:r>
              <a:rPr lang="ru-RU" dirty="0" smtClean="0">
                <a:latin typeface="Arial Narrow" panose="020B0606020202030204" pitchFamily="34" charset="0"/>
              </a:rPr>
              <a:t>A </a:t>
            </a:r>
            <a:r>
              <a:rPr lang="en-US" dirty="0" smtClean="0">
                <a:latin typeface="Arial Narrow" panose="020B0606020202030204" pitchFamily="34" charset="0"/>
              </a:rPr>
              <a:t>p</a:t>
            </a:r>
            <a:r>
              <a:rPr lang="ru-RU" dirty="0" err="1" smtClean="0">
                <a:latin typeface="Arial Narrow" panose="020B0606020202030204" pitchFamily="34" charset="0"/>
              </a:rPr>
              <a:t>ortrait</a:t>
            </a:r>
            <a:r>
              <a:rPr lang="ru-RU" dirty="0" smtClean="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P.V. </a:t>
            </a:r>
            <a:r>
              <a:rPr lang="ru-RU" dirty="0" err="1" smtClean="0">
                <a:latin typeface="Arial Narrow" panose="020B0606020202030204" pitchFamily="34" charset="0"/>
              </a:rPr>
              <a:t>Engelhardt</a:t>
            </a:r>
            <a:endParaRPr lang="en-US" dirty="0" smtClean="0">
              <a:latin typeface="Arial Narrow" panose="020B0606020202030204" pitchFamily="34" charset="0"/>
            </a:endParaRPr>
          </a:p>
          <a:p>
            <a:pPr algn="just"/>
            <a:r>
              <a:rPr lang="ru-RU" dirty="0" smtClean="0">
                <a:latin typeface="Arial Narrow" panose="020B0606020202030204" pitchFamily="34" charset="0"/>
              </a:rPr>
              <a:t>A </a:t>
            </a:r>
            <a:r>
              <a:rPr lang="en-US" dirty="0" smtClean="0">
                <a:latin typeface="Arial Narrow" panose="020B0606020202030204" pitchFamily="34" charset="0"/>
              </a:rPr>
              <a:t>p</a:t>
            </a:r>
            <a:r>
              <a:rPr lang="ru-RU" dirty="0" err="1" smtClean="0">
                <a:latin typeface="Arial Narrow" panose="020B0606020202030204" pitchFamily="34" charset="0"/>
              </a:rPr>
              <a:t>ortrait</a:t>
            </a:r>
            <a:r>
              <a:rPr lang="ru-RU" dirty="0" smtClean="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a:t>
            </a:r>
            <a:r>
              <a:rPr lang="ru-RU" dirty="0" err="1">
                <a:latin typeface="Arial Narrow" panose="020B0606020202030204" pitchFamily="34" charset="0"/>
              </a:rPr>
              <a:t>an</a:t>
            </a:r>
            <a:r>
              <a:rPr lang="ru-RU" dirty="0">
                <a:latin typeface="Arial Narrow" panose="020B0606020202030204" pitchFamily="34" charset="0"/>
              </a:rPr>
              <a:t> </a:t>
            </a:r>
            <a:r>
              <a:rPr lang="ru-RU" dirty="0" err="1" smtClean="0">
                <a:latin typeface="Arial Narrow" panose="020B0606020202030204" pitchFamily="34" charset="0"/>
              </a:rPr>
              <a:t>Unknown</a:t>
            </a:r>
            <a:endParaRPr lang="en-US" dirty="0" smtClean="0">
              <a:latin typeface="Arial Narrow" panose="020B0606020202030204" pitchFamily="34" charset="0"/>
            </a:endParaRPr>
          </a:p>
          <a:p>
            <a:pPr algn="just"/>
            <a:r>
              <a:rPr lang="ru-RU" dirty="0" smtClean="0">
                <a:latin typeface="Arial Narrow" panose="020B0606020202030204" pitchFamily="34" charset="0"/>
              </a:rPr>
              <a:t>A </a:t>
            </a:r>
            <a:r>
              <a:rPr lang="en-US" dirty="0" smtClean="0">
                <a:latin typeface="Arial Narrow" panose="020B0606020202030204" pitchFamily="34" charset="0"/>
              </a:rPr>
              <a:t>p</a:t>
            </a:r>
            <a:r>
              <a:rPr lang="ru-RU" dirty="0" err="1" smtClean="0">
                <a:latin typeface="Arial Narrow" panose="020B0606020202030204" pitchFamily="34" charset="0"/>
              </a:rPr>
              <a:t>ortrait</a:t>
            </a:r>
            <a:r>
              <a:rPr lang="ru-RU" dirty="0" smtClean="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N.A. </a:t>
            </a:r>
            <a:r>
              <a:rPr lang="ru-RU" dirty="0" err="1" smtClean="0">
                <a:latin typeface="Arial Narrow" panose="020B0606020202030204" pitchFamily="34" charset="0"/>
              </a:rPr>
              <a:t>Lunin</a:t>
            </a:r>
            <a:endParaRPr lang="en-US" dirty="0" smtClean="0">
              <a:latin typeface="Arial Narrow" panose="020B0606020202030204" pitchFamily="34" charset="0"/>
            </a:endParaRPr>
          </a:p>
          <a:p>
            <a:pPr algn="just"/>
            <a:r>
              <a:rPr lang="ru-RU" dirty="0" err="1" smtClean="0">
                <a:latin typeface="Arial Narrow" panose="020B0606020202030204" pitchFamily="34" charset="0"/>
              </a:rPr>
              <a:t>The</a:t>
            </a:r>
            <a:r>
              <a:rPr lang="ru-RU" dirty="0" smtClean="0">
                <a:latin typeface="Arial Narrow" panose="020B0606020202030204" pitchFamily="34" charset="0"/>
              </a:rPr>
              <a:t> </a:t>
            </a:r>
            <a:r>
              <a:rPr lang="ru-RU" dirty="0" err="1">
                <a:latin typeface="Arial Narrow" panose="020B0606020202030204" pitchFamily="34" charset="0"/>
              </a:rPr>
              <a:t>Death</a:t>
            </a:r>
            <a:r>
              <a:rPr lang="ru-RU" dirty="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a:t>
            </a:r>
            <a:r>
              <a:rPr lang="ru-RU" dirty="0" err="1">
                <a:latin typeface="Arial Narrow" panose="020B0606020202030204" pitchFamily="34" charset="0"/>
              </a:rPr>
              <a:t>Oleg</a:t>
            </a:r>
            <a:r>
              <a:rPr lang="ru-RU" dirty="0">
                <a:latin typeface="Arial Narrow" panose="020B0606020202030204" pitchFamily="34" charset="0"/>
              </a:rPr>
              <a:t>, </a:t>
            </a:r>
            <a:r>
              <a:rPr lang="ru-RU" dirty="0" err="1">
                <a:latin typeface="Arial Narrow" panose="020B0606020202030204" pitchFamily="34" charset="0"/>
              </a:rPr>
              <a:t>the</a:t>
            </a:r>
            <a:r>
              <a:rPr lang="ru-RU" dirty="0">
                <a:latin typeface="Arial Narrow" panose="020B0606020202030204" pitchFamily="34" charset="0"/>
              </a:rPr>
              <a:t> </a:t>
            </a:r>
            <a:r>
              <a:rPr lang="ru-RU" dirty="0" err="1">
                <a:latin typeface="Arial Narrow" panose="020B0606020202030204" pitchFamily="34" charset="0"/>
              </a:rPr>
              <a:t>Prince</a:t>
            </a:r>
            <a:r>
              <a:rPr lang="ru-RU" dirty="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a:t>
            </a:r>
            <a:r>
              <a:rPr lang="ru-RU" dirty="0" err="1">
                <a:latin typeface="Arial Narrow" panose="020B0606020202030204" pitchFamily="34" charset="0"/>
              </a:rPr>
              <a:t>the</a:t>
            </a:r>
            <a:r>
              <a:rPr lang="ru-RU" dirty="0">
                <a:latin typeface="Arial Narrow" panose="020B0606020202030204" pitchFamily="34" charset="0"/>
              </a:rPr>
              <a:t> </a:t>
            </a:r>
            <a:r>
              <a:rPr lang="en-US" dirty="0" smtClean="0">
                <a:latin typeface="Arial Narrow" panose="020B0606020202030204" pitchFamily="34" charset="0"/>
              </a:rPr>
              <a:t>d</a:t>
            </a:r>
            <a:r>
              <a:rPr lang="ru-RU" dirty="0" err="1" smtClean="0">
                <a:latin typeface="Arial Narrow" panose="020B0606020202030204" pitchFamily="34" charset="0"/>
              </a:rPr>
              <a:t>revl</a:t>
            </a:r>
            <a:r>
              <a:rPr lang="en-US" dirty="0" err="1" smtClean="0">
                <a:latin typeface="Arial Narrow" panose="020B0606020202030204" pitchFamily="34" charset="0"/>
              </a:rPr>
              <a:t>i</a:t>
            </a:r>
            <a:r>
              <a:rPr lang="ru-RU" dirty="0" err="1" smtClean="0">
                <a:latin typeface="Arial Narrow" panose="020B0606020202030204" pitchFamily="34" charset="0"/>
              </a:rPr>
              <a:t>an</a:t>
            </a:r>
            <a:r>
              <a:rPr lang="en-US" dirty="0" smtClean="0">
                <a:latin typeface="Arial Narrow" panose="020B0606020202030204" pitchFamily="34" charset="0"/>
              </a:rPr>
              <a:t>s</a:t>
            </a:r>
          </a:p>
          <a:p>
            <a:pPr algn="just"/>
            <a:r>
              <a:rPr lang="en-US" dirty="0" err="1" smtClean="0">
                <a:latin typeface="Arial Narrow" panose="020B0606020202030204" pitchFamily="34" charset="0"/>
              </a:rPr>
              <a:t>Alexandr</a:t>
            </a:r>
            <a:r>
              <a:rPr lang="en-US" dirty="0" smtClean="0">
                <a:latin typeface="Arial Narrow" panose="020B0606020202030204" pitchFamily="34" charset="0"/>
              </a:rPr>
              <a:t> </a:t>
            </a:r>
            <a:r>
              <a:rPr lang="en-US" dirty="0">
                <a:latin typeface="Arial Narrow" panose="020B0606020202030204" pitchFamily="34" charset="0"/>
              </a:rPr>
              <a:t>the Great shows confidence to his doctor </a:t>
            </a:r>
            <a:r>
              <a:rPr lang="en-US" dirty="0" smtClean="0">
                <a:latin typeface="Arial Narrow" panose="020B0606020202030204" pitchFamily="34" charset="0"/>
              </a:rPr>
              <a:t>Philipp</a:t>
            </a:r>
            <a:r>
              <a:rPr lang="en-US" dirty="0">
                <a:latin typeface="Arial Narrow" panose="020B0606020202030204" pitchFamily="34" charset="0"/>
              </a:rPr>
              <a:t> </a:t>
            </a:r>
            <a:endParaRPr lang="ru-RU" dirty="0">
              <a:latin typeface="Arial Narrow" panose="020B0606020202030204" pitchFamily="34" charset="0"/>
            </a:endParaRPr>
          </a:p>
        </p:txBody>
      </p:sp>
    </p:spTree>
    <p:extLst>
      <p:ext uri="{BB962C8B-B14F-4D97-AF65-F5344CB8AC3E}">
        <p14:creationId xmlns:p14="http://schemas.microsoft.com/office/powerpoint/2010/main" val="2052772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err="1">
                <a:solidFill>
                  <a:schemeClr val="accent6">
                    <a:lumMod val="75000"/>
                  </a:schemeClr>
                </a:solidFill>
                <a:latin typeface="Arial Narrow" panose="020B0606020202030204" pitchFamily="34" charset="0"/>
              </a:rPr>
              <a:t>Works</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of</a:t>
            </a:r>
            <a:r>
              <a:rPr lang="ru-RU" sz="3200" b="1" dirty="0">
                <a:solidFill>
                  <a:schemeClr val="accent6">
                    <a:lumMod val="75000"/>
                  </a:schemeClr>
                </a:solidFill>
                <a:latin typeface="Arial Narrow" panose="020B0606020202030204" pitchFamily="34" charset="0"/>
              </a:rPr>
              <a:t> 1840 – 1842</a:t>
            </a:r>
          </a:p>
        </p:txBody>
      </p:sp>
      <p:pic>
        <p:nvPicPr>
          <p:cNvPr id="4" name="Picture 2" descr="https://www.t-shevchenko.name/files/THSh/paints/1961-07b/243.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1340768"/>
            <a:ext cx="2605231" cy="1905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www.t-shevchenko.name/files/THSh/paints/2003-07/07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230056"/>
            <a:ext cx="1526875" cy="19829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https://www.t-shevchenko.name/files/THSh/paints/1961-07a/03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04258" y="1218965"/>
            <a:ext cx="1414417" cy="194421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s://www.t-shevchenko.name/files/THSh/paints/2003-07/06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3888" y="3598058"/>
            <a:ext cx="2008254" cy="24679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s://www.t-shevchenko.name/files/THSh/paints/2003-07/09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2137" y="3598058"/>
            <a:ext cx="1806407" cy="243287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https://www.t-shevchenko.name/files/THSh/paints/1961-07a/03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16216" y="3595834"/>
            <a:ext cx="1829219" cy="2387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186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49491"/>
          </a:xfrm>
        </p:spPr>
        <p:txBody>
          <a:bodyPr/>
          <a:lstStyle/>
          <a:p>
            <a:r>
              <a:rPr lang="ru-RU" dirty="0" smtClean="0"/>
              <a:t>A </a:t>
            </a:r>
            <a:r>
              <a:rPr lang="ru-RU" dirty="0" err="1"/>
              <a:t>Portrait</a:t>
            </a:r>
            <a:r>
              <a:rPr lang="ru-RU" dirty="0"/>
              <a:t> </a:t>
            </a:r>
            <a:r>
              <a:rPr lang="ru-RU" dirty="0" err="1"/>
              <a:t>of</a:t>
            </a:r>
            <a:r>
              <a:rPr lang="ru-RU" dirty="0"/>
              <a:t>  V. A. </a:t>
            </a:r>
            <a:r>
              <a:rPr lang="ru-RU" dirty="0" err="1" smtClean="0"/>
              <a:t>Zhukovsky</a:t>
            </a:r>
            <a:endParaRPr lang="en-US" dirty="0" smtClean="0"/>
          </a:p>
          <a:p>
            <a:r>
              <a:rPr lang="en-US" dirty="0" smtClean="0"/>
              <a:t>The Sleeping woman. Etude</a:t>
            </a:r>
            <a:endParaRPr lang="en-US" dirty="0" smtClean="0"/>
          </a:p>
          <a:p>
            <a:r>
              <a:rPr lang="ru-RU" dirty="0" err="1" smtClean="0"/>
              <a:t>The</a:t>
            </a:r>
            <a:r>
              <a:rPr lang="ru-RU" dirty="0" smtClean="0"/>
              <a:t> </a:t>
            </a:r>
            <a:r>
              <a:rPr lang="ru-RU" dirty="0" err="1" smtClean="0"/>
              <a:t>healer</a:t>
            </a:r>
            <a:endParaRPr lang="en-US" dirty="0" smtClean="0"/>
          </a:p>
          <a:p>
            <a:r>
              <a:rPr lang="ru-RU" dirty="0" err="1" smtClean="0"/>
              <a:t>Kater</a:t>
            </a:r>
            <a:r>
              <a:rPr lang="en-US" dirty="0" smtClean="0"/>
              <a:t>y</a:t>
            </a:r>
            <a:r>
              <a:rPr lang="ru-RU" dirty="0" err="1" smtClean="0"/>
              <a:t>na</a:t>
            </a:r>
            <a:endParaRPr lang="en-US" dirty="0" smtClean="0"/>
          </a:p>
          <a:p>
            <a:r>
              <a:rPr lang="en-US" dirty="0" smtClean="0"/>
              <a:t>The interrupted date</a:t>
            </a:r>
            <a:endParaRPr lang="en-US" dirty="0" smtClean="0"/>
          </a:p>
          <a:p>
            <a:r>
              <a:rPr lang="ru-RU" dirty="0" smtClean="0"/>
              <a:t>A </a:t>
            </a:r>
            <a:r>
              <a:rPr lang="ru-RU" dirty="0" err="1"/>
              <a:t>Gypsy</a:t>
            </a:r>
            <a:r>
              <a:rPr lang="ru-RU" dirty="0"/>
              <a:t> </a:t>
            </a:r>
            <a:r>
              <a:rPr lang="ru-RU" dirty="0" err="1"/>
              <a:t>fortune</a:t>
            </a:r>
            <a:r>
              <a:rPr lang="ru-RU" dirty="0"/>
              <a:t> </a:t>
            </a:r>
            <a:r>
              <a:rPr lang="ru-RU" dirty="0" err="1"/>
              <a:t>teller</a:t>
            </a:r>
            <a:r>
              <a:rPr lang="ru-RU" dirty="0"/>
              <a:t> </a:t>
            </a:r>
          </a:p>
        </p:txBody>
      </p:sp>
    </p:spTree>
    <p:extLst>
      <p:ext uri="{BB962C8B-B14F-4D97-AF65-F5344CB8AC3E}">
        <p14:creationId xmlns:p14="http://schemas.microsoft.com/office/powerpoint/2010/main" val="3280195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err="1">
                <a:solidFill>
                  <a:schemeClr val="accent6">
                    <a:lumMod val="75000"/>
                  </a:schemeClr>
                </a:solidFill>
                <a:latin typeface="Arial Narrow" panose="020B0606020202030204" pitchFamily="34" charset="0"/>
              </a:rPr>
              <a:t>Works</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of</a:t>
            </a:r>
            <a:r>
              <a:rPr lang="ru-RU" sz="3200" b="1" dirty="0">
                <a:solidFill>
                  <a:schemeClr val="accent6">
                    <a:lumMod val="75000"/>
                  </a:schemeClr>
                </a:solidFill>
                <a:latin typeface="Arial Narrow" panose="020B0606020202030204" pitchFamily="34" charset="0"/>
              </a:rPr>
              <a:t> 1844 – 1845</a:t>
            </a:r>
          </a:p>
        </p:txBody>
      </p:sp>
      <p:pic>
        <p:nvPicPr>
          <p:cNvPr id="4" name="Picture 2" descr="Т.Г.Шевченко. Портрет детей В. М. Репнина. Холст, масло (40 × 51,3 см). [Яготин]. [1 – 10 января] 1844. Национальный музей Тараса Шевченко, инв. № ж – 9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412776"/>
            <a:ext cx="2121024" cy="16968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www.t-shevchenko.name/files/THSh/paints/1961-07b/30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3848" y="1484784"/>
            <a:ext cx="2592288" cy="15586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https://www.t-shevchenko.name/files/THSh/paints/1961-07a/11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0192" y="1459380"/>
            <a:ext cx="2221702" cy="155796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s://www.t-shevchenko.name/files/THSh/paints/1961-07a/11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7975" y="3717032"/>
            <a:ext cx="1656184" cy="207998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https://www.t-shevchenko.name/files/THSh/paints/1961-07a/12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51672" y="3878469"/>
            <a:ext cx="2811147" cy="190103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8" descr="https://www.t-shevchenko.name/files/THSh/paints/1961-07a/12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92390" y="3878469"/>
            <a:ext cx="2637306" cy="1757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691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48680"/>
            <a:ext cx="8229600" cy="4525963"/>
          </a:xfrm>
        </p:spPr>
        <p:txBody>
          <a:bodyPr/>
          <a:lstStyle/>
          <a:p>
            <a:pPr algn="just"/>
            <a:r>
              <a:rPr lang="ru-RU" dirty="0">
                <a:latin typeface="Arial Narrow" panose="020B0606020202030204" pitchFamily="34" charset="0"/>
              </a:rPr>
              <a:t>A </a:t>
            </a:r>
            <a:r>
              <a:rPr lang="ru-RU" dirty="0" err="1">
                <a:latin typeface="Arial Narrow" panose="020B0606020202030204" pitchFamily="34" charset="0"/>
              </a:rPr>
              <a:t>Portrait</a:t>
            </a:r>
            <a:r>
              <a:rPr lang="ru-RU" dirty="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V.M. </a:t>
            </a:r>
            <a:r>
              <a:rPr lang="ru-RU" dirty="0" err="1">
                <a:latin typeface="Arial Narrow" panose="020B0606020202030204" pitchFamily="34" charset="0"/>
              </a:rPr>
              <a:t>Repnin’s</a:t>
            </a:r>
            <a:r>
              <a:rPr lang="ru-RU" dirty="0">
                <a:latin typeface="Arial Narrow" panose="020B0606020202030204" pitchFamily="34" charset="0"/>
              </a:rPr>
              <a:t> </a:t>
            </a:r>
            <a:r>
              <a:rPr lang="ru-RU" dirty="0" err="1" smtClean="0">
                <a:latin typeface="Arial Narrow" panose="020B0606020202030204" pitchFamily="34" charset="0"/>
              </a:rPr>
              <a:t>children</a:t>
            </a:r>
            <a:endParaRPr lang="en-US" dirty="0" smtClean="0">
              <a:latin typeface="Arial Narrow" panose="020B0606020202030204" pitchFamily="34" charset="0"/>
            </a:endParaRPr>
          </a:p>
          <a:p>
            <a:pPr algn="just"/>
            <a:r>
              <a:rPr lang="ru-RU" dirty="0" err="1" smtClean="0">
                <a:latin typeface="Arial Narrow" panose="020B0606020202030204" pitchFamily="34" charset="0"/>
              </a:rPr>
              <a:t>The</a:t>
            </a:r>
            <a:r>
              <a:rPr lang="ru-RU" dirty="0" smtClean="0">
                <a:latin typeface="Arial Narrow" panose="020B0606020202030204" pitchFamily="34" charset="0"/>
              </a:rPr>
              <a:t> </a:t>
            </a:r>
            <a:r>
              <a:rPr lang="ru-RU" dirty="0" err="1">
                <a:latin typeface="Arial Narrow" panose="020B0606020202030204" pitchFamily="34" charset="0"/>
              </a:rPr>
              <a:t>Yard</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a:latin typeface="Arial Narrow" panose="020B0606020202030204" pitchFamily="34" charset="0"/>
              </a:rPr>
              <a:t>the</a:t>
            </a:r>
            <a:r>
              <a:rPr lang="ru-RU" dirty="0">
                <a:latin typeface="Arial Narrow" panose="020B0606020202030204" pitchFamily="34" charset="0"/>
              </a:rPr>
              <a:t> </a:t>
            </a:r>
            <a:r>
              <a:rPr lang="ru-RU" dirty="0" err="1" smtClean="0">
                <a:latin typeface="Arial Narrow" panose="020B0606020202030204" pitchFamily="34" charset="0"/>
              </a:rPr>
              <a:t>village</a:t>
            </a:r>
            <a:endParaRPr lang="en-US" dirty="0" smtClean="0">
              <a:latin typeface="Arial Narrow" panose="020B0606020202030204" pitchFamily="34" charset="0"/>
            </a:endParaRPr>
          </a:p>
          <a:p>
            <a:pPr algn="just"/>
            <a:r>
              <a:rPr lang="ru-RU" dirty="0" err="1" smtClean="0">
                <a:latin typeface="Arial Narrow" panose="020B0606020202030204" pitchFamily="34" charset="0"/>
              </a:rPr>
              <a:t>Vozdvizhensky</a:t>
            </a:r>
            <a:r>
              <a:rPr lang="ru-RU" dirty="0" smtClean="0">
                <a:latin typeface="Arial Narrow" panose="020B0606020202030204" pitchFamily="34" charset="0"/>
              </a:rPr>
              <a:t> </a:t>
            </a:r>
            <a:r>
              <a:rPr lang="en-US" dirty="0" smtClean="0">
                <a:latin typeface="Arial Narrow" panose="020B0606020202030204" pitchFamily="34" charset="0"/>
              </a:rPr>
              <a:t>M</a:t>
            </a:r>
            <a:r>
              <a:rPr lang="ru-RU" dirty="0" err="1" smtClean="0">
                <a:latin typeface="Arial Narrow" panose="020B0606020202030204" pitchFamily="34" charset="0"/>
              </a:rPr>
              <a:t>onastery</a:t>
            </a:r>
            <a:r>
              <a:rPr lang="ru-RU" dirty="0" smtClean="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smtClean="0">
                <a:latin typeface="Arial Narrow" panose="020B0606020202030204" pitchFamily="34" charset="0"/>
              </a:rPr>
              <a:t>Poltava</a:t>
            </a:r>
            <a:endParaRPr lang="en-US" dirty="0" smtClean="0">
              <a:latin typeface="Arial Narrow" panose="020B0606020202030204" pitchFamily="34" charset="0"/>
            </a:endParaRPr>
          </a:p>
          <a:p>
            <a:pPr algn="just"/>
            <a:r>
              <a:rPr lang="ru-RU" dirty="0" smtClean="0">
                <a:latin typeface="Arial Narrow" panose="020B0606020202030204" pitchFamily="34" charset="0"/>
              </a:rPr>
              <a:t>A </a:t>
            </a:r>
            <a:r>
              <a:rPr lang="en-US" dirty="0" smtClean="0">
                <a:latin typeface="Arial Narrow" panose="020B0606020202030204" pitchFamily="34" charset="0"/>
              </a:rPr>
              <a:t>p</a:t>
            </a:r>
            <a:r>
              <a:rPr lang="ru-RU" dirty="0" err="1" smtClean="0">
                <a:latin typeface="Arial Narrow" panose="020B0606020202030204" pitchFamily="34" charset="0"/>
              </a:rPr>
              <a:t>ortrait</a:t>
            </a:r>
            <a:r>
              <a:rPr lang="ru-RU" dirty="0" smtClean="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I.F. </a:t>
            </a:r>
            <a:r>
              <a:rPr lang="ru-RU" dirty="0" err="1" smtClean="0">
                <a:latin typeface="Arial Narrow" panose="020B0606020202030204" pitchFamily="34" charset="0"/>
              </a:rPr>
              <a:t>Rudzinsky</a:t>
            </a:r>
            <a:endParaRPr lang="en-US" dirty="0" smtClean="0">
              <a:latin typeface="Arial Narrow" panose="020B0606020202030204" pitchFamily="34" charset="0"/>
            </a:endParaRPr>
          </a:p>
          <a:p>
            <a:pPr algn="just"/>
            <a:r>
              <a:rPr lang="en-US" dirty="0" smtClean="0">
                <a:latin typeface="Arial Narrow" panose="020B0606020202030204" pitchFamily="34" charset="0"/>
              </a:rPr>
              <a:t>I.P</a:t>
            </a:r>
            <a:r>
              <a:rPr lang="en-US" dirty="0">
                <a:latin typeface="Arial Narrow" panose="020B0606020202030204" pitchFamily="34" charset="0"/>
              </a:rPr>
              <a:t>. </a:t>
            </a:r>
            <a:r>
              <a:rPr lang="en-US" dirty="0" err="1">
                <a:latin typeface="Arial Narrow" panose="020B0606020202030204" pitchFamily="34" charset="0"/>
              </a:rPr>
              <a:t>Kotlyarevsky’s</a:t>
            </a:r>
            <a:r>
              <a:rPr lang="en-US" dirty="0">
                <a:latin typeface="Arial Narrow" panose="020B0606020202030204" pitchFamily="34" charset="0"/>
              </a:rPr>
              <a:t> house in </a:t>
            </a:r>
            <a:r>
              <a:rPr lang="en-US" dirty="0" smtClean="0">
                <a:latin typeface="Arial Narrow" panose="020B0606020202030204" pitchFamily="34" charset="0"/>
              </a:rPr>
              <a:t>Poltava</a:t>
            </a:r>
          </a:p>
          <a:p>
            <a:pPr algn="just"/>
            <a:r>
              <a:rPr lang="ru-RU" dirty="0" smtClean="0">
                <a:latin typeface="Arial Narrow" panose="020B0606020202030204" pitchFamily="34" charset="0"/>
              </a:rPr>
              <a:t>A </a:t>
            </a:r>
            <a:r>
              <a:rPr lang="en-US" dirty="0" smtClean="0">
                <a:latin typeface="Arial Narrow" panose="020B0606020202030204" pitchFamily="34" charset="0"/>
              </a:rPr>
              <a:t>s</a:t>
            </a:r>
            <a:r>
              <a:rPr lang="ru-RU" dirty="0" err="1" smtClean="0">
                <a:latin typeface="Arial Narrow" panose="020B0606020202030204" pitchFamily="34" charset="0"/>
              </a:rPr>
              <a:t>tone</a:t>
            </a:r>
            <a:r>
              <a:rPr lang="ru-RU" dirty="0" smtClean="0">
                <a:latin typeface="Arial Narrow" panose="020B0606020202030204" pitchFamily="34" charset="0"/>
              </a:rPr>
              <a:t> </a:t>
            </a:r>
            <a:r>
              <a:rPr lang="ru-RU" dirty="0" err="1">
                <a:latin typeface="Arial Narrow" panose="020B0606020202030204" pitchFamily="34" charset="0"/>
              </a:rPr>
              <a:t>cross</a:t>
            </a:r>
            <a:r>
              <a:rPr lang="ru-RU" dirty="0">
                <a:latin typeface="Arial Narrow" panose="020B0606020202030204" pitchFamily="34" charset="0"/>
              </a:rPr>
              <a:t> </a:t>
            </a:r>
            <a:r>
              <a:rPr lang="en-US" dirty="0" smtClean="0">
                <a:latin typeface="Arial Narrow" panose="020B0606020202030204" pitchFamily="34" charset="0"/>
              </a:rPr>
              <a:t>to</a:t>
            </a:r>
            <a:r>
              <a:rPr lang="ru-RU" dirty="0" smtClean="0">
                <a:latin typeface="Arial Narrow" panose="020B0606020202030204" pitchFamily="34" charset="0"/>
              </a:rPr>
              <a:t> </a:t>
            </a:r>
            <a:r>
              <a:rPr lang="en-US" dirty="0" smtClean="0">
                <a:latin typeface="Arial Narrow" panose="020B0606020202030204" pitchFamily="34" charset="0"/>
              </a:rPr>
              <a:t>S</a:t>
            </a:r>
            <a:r>
              <a:rPr lang="ru-RU" dirty="0" smtClean="0">
                <a:latin typeface="Arial Narrow" panose="020B0606020202030204" pitchFamily="34" charset="0"/>
              </a:rPr>
              <a:t>t</a:t>
            </a:r>
            <a:r>
              <a:rPr lang="ru-RU" dirty="0">
                <a:latin typeface="Arial Narrow" panose="020B0606020202030204" pitchFamily="34" charset="0"/>
              </a:rPr>
              <a:t>. </a:t>
            </a:r>
            <a:r>
              <a:rPr lang="ru-RU" dirty="0" err="1">
                <a:latin typeface="Arial Narrow" panose="020B0606020202030204" pitchFamily="34" charset="0"/>
              </a:rPr>
              <a:t>Boris</a:t>
            </a:r>
            <a:endParaRPr lang="ru-RU" dirty="0">
              <a:latin typeface="Arial Narrow" panose="020B0606020202030204" pitchFamily="34" charset="0"/>
            </a:endParaRPr>
          </a:p>
        </p:txBody>
      </p:sp>
    </p:spTree>
    <p:extLst>
      <p:ext uri="{BB962C8B-B14F-4D97-AF65-F5344CB8AC3E}">
        <p14:creationId xmlns:p14="http://schemas.microsoft.com/office/powerpoint/2010/main" val="193381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err="1">
                <a:solidFill>
                  <a:schemeClr val="accent6">
                    <a:lumMod val="75000"/>
                  </a:schemeClr>
                </a:solidFill>
                <a:latin typeface="Arial Narrow" panose="020B0606020202030204" pitchFamily="34" charset="0"/>
              </a:rPr>
              <a:t>Aral</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expedition</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of</a:t>
            </a:r>
            <a:r>
              <a:rPr lang="ru-RU" sz="3200" b="1" dirty="0">
                <a:solidFill>
                  <a:schemeClr val="accent6">
                    <a:lumMod val="75000"/>
                  </a:schemeClr>
                </a:solidFill>
                <a:latin typeface="Arial Narrow" panose="020B0606020202030204" pitchFamily="34" charset="0"/>
              </a:rPr>
              <a:t> 1848 – 1849</a:t>
            </a:r>
          </a:p>
        </p:txBody>
      </p:sp>
      <p:pic>
        <p:nvPicPr>
          <p:cNvPr id="4" name="Picture 2" descr="https://www.t-shevchenko.name/files/THSh/paints/1962-08/003.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340768"/>
            <a:ext cx="3096344" cy="194421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www.t-shevchenko.name/files/THSh/paints/1962-08/01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1340767"/>
            <a:ext cx="3191432" cy="19079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s://www.t-shevchenko.name/files/THSh/paints/1962-08/01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3861048"/>
            <a:ext cx="2991699" cy="21839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s://www.t-shevchenko.name/files/THSh/paints/1962-08/01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3861048"/>
            <a:ext cx="3248116"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4232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4"/>
            <a:ext cx="8229600" cy="5361459"/>
          </a:xfrm>
        </p:spPr>
        <p:txBody>
          <a:bodyPr/>
          <a:lstStyle/>
          <a:p>
            <a:r>
              <a:rPr lang="en-US" dirty="0">
                <a:latin typeface="Arial Narrow" panose="020B0606020202030204" pitchFamily="34" charset="0"/>
              </a:rPr>
              <a:t>Fort </a:t>
            </a:r>
            <a:r>
              <a:rPr lang="en-US" dirty="0" smtClean="0">
                <a:latin typeface="Arial Narrow" panose="020B0606020202030204" pitchFamily="34" charset="0"/>
              </a:rPr>
              <a:t>Kara-</a:t>
            </a:r>
            <a:r>
              <a:rPr lang="en-US" dirty="0" err="1" smtClean="0">
                <a:latin typeface="Arial Narrow" panose="020B0606020202030204" pitchFamily="34" charset="0"/>
              </a:rPr>
              <a:t>Butak</a:t>
            </a:r>
            <a:endParaRPr lang="en-US" dirty="0" smtClean="0">
              <a:latin typeface="Arial Narrow" panose="020B0606020202030204" pitchFamily="34" charset="0"/>
            </a:endParaRPr>
          </a:p>
          <a:p>
            <a:r>
              <a:rPr lang="ru-RU" dirty="0" smtClean="0">
                <a:latin typeface="Arial Narrow" panose="020B0606020202030204" pitchFamily="34" charset="0"/>
              </a:rPr>
              <a:t>T.G</a:t>
            </a:r>
            <a:r>
              <a:rPr lang="ru-RU" dirty="0">
                <a:latin typeface="Arial Narrow" panose="020B0606020202030204" pitchFamily="34" charset="0"/>
              </a:rPr>
              <a:t>. </a:t>
            </a:r>
            <a:r>
              <a:rPr lang="ru-RU" dirty="0" err="1">
                <a:latin typeface="Arial Narrow" panose="020B0606020202030204" pitchFamily="34" charset="0"/>
              </a:rPr>
              <a:t>Shevchenko</a:t>
            </a:r>
            <a:r>
              <a:rPr lang="ru-RU" dirty="0">
                <a:latin typeface="Arial Narrow" panose="020B0606020202030204" pitchFamily="34" charset="0"/>
              </a:rPr>
              <a:t> </a:t>
            </a:r>
            <a:r>
              <a:rPr lang="en-US" dirty="0" smtClean="0">
                <a:latin typeface="Arial Narrow" panose="020B0606020202030204" pitchFamily="34" charset="0"/>
              </a:rPr>
              <a:t>is </a:t>
            </a:r>
            <a:r>
              <a:rPr lang="ru-RU" dirty="0" err="1" smtClean="0">
                <a:latin typeface="Arial Narrow" panose="020B0606020202030204" pitchFamily="34" charset="0"/>
              </a:rPr>
              <a:t>draw</a:t>
            </a:r>
            <a:r>
              <a:rPr lang="en-US" dirty="0" err="1" smtClean="0">
                <a:latin typeface="Arial Narrow" panose="020B0606020202030204" pitchFamily="34" charset="0"/>
              </a:rPr>
              <a:t>ing</a:t>
            </a:r>
            <a:r>
              <a:rPr lang="ru-RU" dirty="0" smtClean="0">
                <a:latin typeface="Arial Narrow" panose="020B0606020202030204" pitchFamily="34" charset="0"/>
              </a:rPr>
              <a:t> </a:t>
            </a:r>
            <a:r>
              <a:rPr lang="ru-RU" dirty="0">
                <a:latin typeface="Arial Narrow" panose="020B0606020202030204" pitchFamily="34" charset="0"/>
              </a:rPr>
              <a:t>a </a:t>
            </a:r>
            <a:r>
              <a:rPr lang="ru-RU" dirty="0" err="1" smtClean="0">
                <a:latin typeface="Arial Narrow" panose="020B0606020202030204" pitchFamily="34" charset="0"/>
              </a:rPr>
              <a:t>friend</a:t>
            </a:r>
            <a:endParaRPr lang="en-US" dirty="0" smtClean="0">
              <a:latin typeface="Arial Narrow" panose="020B0606020202030204" pitchFamily="34" charset="0"/>
            </a:endParaRPr>
          </a:p>
          <a:p>
            <a:r>
              <a:rPr lang="ru-RU" dirty="0" err="1" smtClean="0">
                <a:latin typeface="Arial Narrow" panose="020B0606020202030204" pitchFamily="34" charset="0"/>
              </a:rPr>
              <a:t>Kazakhs</a:t>
            </a:r>
            <a:r>
              <a:rPr lang="ru-RU" dirty="0" smtClean="0">
                <a:latin typeface="Arial Narrow" panose="020B0606020202030204" pitchFamily="34" charset="0"/>
              </a:rPr>
              <a:t> </a:t>
            </a:r>
            <a:r>
              <a:rPr lang="ru-RU" dirty="0" err="1">
                <a:latin typeface="Arial Narrow" panose="020B0606020202030204" pitchFamily="34" charset="0"/>
              </a:rPr>
              <a:t>are</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 </a:t>
            </a:r>
            <a:r>
              <a:rPr lang="ru-RU" dirty="0" err="1" smtClean="0">
                <a:latin typeface="Arial Narrow" panose="020B0606020202030204" pitchFamily="34" charset="0"/>
              </a:rPr>
              <a:t>yurt</a:t>
            </a:r>
            <a:endParaRPr lang="en-US" dirty="0" smtClean="0">
              <a:latin typeface="Arial Narrow" panose="020B0606020202030204" pitchFamily="34" charset="0"/>
            </a:endParaRPr>
          </a:p>
          <a:p>
            <a:r>
              <a:rPr lang="ru-RU" dirty="0" err="1" smtClean="0">
                <a:latin typeface="Arial Narrow" panose="020B0606020202030204" pitchFamily="34" charset="0"/>
              </a:rPr>
              <a:t>Kug-Aral</a:t>
            </a:r>
            <a:r>
              <a:rPr lang="ru-RU" dirty="0" smtClean="0">
                <a:latin typeface="Arial Narrow" panose="020B0606020202030204" pitchFamily="34" charset="0"/>
              </a:rPr>
              <a:t> </a:t>
            </a:r>
            <a:r>
              <a:rPr lang="ru-RU" dirty="0" err="1">
                <a:latin typeface="Arial Narrow" panose="020B0606020202030204" pitchFamily="34" charset="0"/>
              </a:rPr>
              <a:t>Island</a:t>
            </a:r>
            <a:endParaRPr lang="ru-RU" dirty="0">
              <a:latin typeface="Arial Narrow" panose="020B0606020202030204" pitchFamily="34" charset="0"/>
            </a:endParaRPr>
          </a:p>
        </p:txBody>
      </p:sp>
    </p:spTree>
    <p:extLst>
      <p:ext uri="{BB962C8B-B14F-4D97-AF65-F5344CB8AC3E}">
        <p14:creationId xmlns:p14="http://schemas.microsoft.com/office/powerpoint/2010/main" val="3624183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err="1">
                <a:solidFill>
                  <a:schemeClr val="accent6">
                    <a:lumMod val="75000"/>
                  </a:schemeClr>
                </a:solidFill>
                <a:latin typeface="Arial Narrow" panose="020B0606020202030204" pitchFamily="34" charset="0"/>
              </a:rPr>
              <a:t>An</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Expedition</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to</a:t>
            </a:r>
            <a:r>
              <a:rPr lang="ru-RU" sz="3200" b="1" dirty="0">
                <a:solidFill>
                  <a:schemeClr val="accent6">
                    <a:lumMod val="75000"/>
                  </a:schemeClr>
                </a:solidFill>
                <a:latin typeface="Arial Narrow" panose="020B0606020202030204" pitchFamily="34" charset="0"/>
              </a:rPr>
              <a:t> </a:t>
            </a:r>
            <a:r>
              <a:rPr lang="ru-RU" sz="3200" b="1" dirty="0" err="1">
                <a:solidFill>
                  <a:schemeClr val="accent6">
                    <a:lumMod val="75000"/>
                  </a:schemeClr>
                </a:solidFill>
                <a:latin typeface="Arial Narrow" panose="020B0606020202030204" pitchFamily="34" charset="0"/>
              </a:rPr>
              <a:t>Kara-Tau</a:t>
            </a:r>
            <a:r>
              <a:rPr lang="ru-RU" sz="3200" b="1" dirty="0">
                <a:solidFill>
                  <a:schemeClr val="accent6">
                    <a:lumMod val="75000"/>
                  </a:schemeClr>
                </a:solidFill>
                <a:latin typeface="Arial Narrow" panose="020B0606020202030204" pitchFamily="34" charset="0"/>
              </a:rPr>
              <a:t>, 1851</a:t>
            </a:r>
          </a:p>
        </p:txBody>
      </p:sp>
      <p:pic>
        <p:nvPicPr>
          <p:cNvPr id="4" name="Picture 2" descr="https://www.t-shevchenko.name/files/THSh/paints/1964-09/00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1412776"/>
            <a:ext cx="3635162" cy="21458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www.t-shevchenko.name/files/THSh/paints/1964-09/00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1412776"/>
            <a:ext cx="3312368" cy="21688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s://www.t-shevchenko.name/files/THSh/paints/1964-09/01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3930349"/>
            <a:ext cx="1984965" cy="27098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s://www.t-shevchenko.name/files/THSh/paints/1964-09/0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4149080"/>
            <a:ext cx="3491248" cy="213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053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505475"/>
          </a:xfrm>
        </p:spPr>
        <p:txBody>
          <a:bodyPr/>
          <a:lstStyle/>
          <a:p>
            <a:endParaRPr lang="en-US" dirty="0" smtClean="0"/>
          </a:p>
          <a:p>
            <a:r>
              <a:rPr lang="ru-RU" dirty="0" err="1" smtClean="0">
                <a:latin typeface="Arial Narrow" panose="020B0606020202030204" pitchFamily="34" charset="0"/>
              </a:rPr>
              <a:t>Turkmen</a:t>
            </a:r>
            <a:r>
              <a:rPr lang="ru-RU" dirty="0" smtClean="0">
                <a:latin typeface="Arial Narrow" panose="020B0606020202030204" pitchFamily="34" charset="0"/>
              </a:rPr>
              <a:t> </a:t>
            </a:r>
            <a:r>
              <a:rPr lang="ru-RU" dirty="0" err="1">
                <a:latin typeface="Arial Narrow" panose="020B0606020202030204" pitchFamily="34" charset="0"/>
              </a:rPr>
              <a:t>abbies</a:t>
            </a:r>
            <a:r>
              <a:rPr lang="ru-RU" dirty="0">
                <a:latin typeface="Arial Narrow" panose="020B0606020202030204" pitchFamily="34" charset="0"/>
              </a:rPr>
              <a:t> </a:t>
            </a:r>
            <a:r>
              <a:rPr lang="ru-RU" dirty="0" err="1">
                <a:latin typeface="Arial Narrow" panose="020B0606020202030204" pitchFamily="34" charset="0"/>
              </a:rPr>
              <a:t>in</a:t>
            </a:r>
            <a:r>
              <a:rPr lang="ru-RU" dirty="0">
                <a:latin typeface="Arial Narrow" panose="020B0606020202030204" pitchFamily="34" charset="0"/>
              </a:rPr>
              <a:t> </a:t>
            </a:r>
            <a:r>
              <a:rPr lang="ru-RU" dirty="0" err="1" smtClean="0">
                <a:latin typeface="Arial Narrow" panose="020B0606020202030204" pitchFamily="34" charset="0"/>
              </a:rPr>
              <a:t>Kara-Tau</a:t>
            </a:r>
            <a:endParaRPr lang="en-US" dirty="0" smtClean="0">
              <a:latin typeface="Arial Narrow" panose="020B0606020202030204" pitchFamily="34" charset="0"/>
            </a:endParaRPr>
          </a:p>
          <a:p>
            <a:r>
              <a:rPr lang="ru-RU" dirty="0" err="1" smtClean="0">
                <a:latin typeface="Arial Narrow" panose="020B0606020202030204" pitchFamily="34" charset="0"/>
              </a:rPr>
              <a:t>Trio</a:t>
            </a:r>
            <a:endParaRPr lang="en-US" dirty="0" smtClean="0">
              <a:latin typeface="Arial Narrow" panose="020B0606020202030204" pitchFamily="34" charset="0"/>
            </a:endParaRPr>
          </a:p>
          <a:p>
            <a:r>
              <a:rPr lang="ru-RU" dirty="0" err="1" smtClean="0">
                <a:latin typeface="Arial Narrow" panose="020B0606020202030204" pitchFamily="34" charset="0"/>
              </a:rPr>
              <a:t>Roma</a:t>
            </a:r>
            <a:endParaRPr lang="en-US" dirty="0" smtClean="0">
              <a:latin typeface="Arial Narrow" panose="020B0606020202030204" pitchFamily="34" charset="0"/>
            </a:endParaRPr>
          </a:p>
          <a:p>
            <a:r>
              <a:rPr lang="ru-RU" dirty="0" err="1" smtClean="0">
                <a:latin typeface="Arial Narrow" panose="020B0606020202030204" pitchFamily="34" charset="0"/>
              </a:rPr>
              <a:t>Hanga</a:t>
            </a:r>
            <a:r>
              <a:rPr lang="ru-RU" dirty="0" smtClean="0">
                <a:latin typeface="Arial Narrow" panose="020B0606020202030204" pitchFamily="34" charset="0"/>
              </a:rPr>
              <a:t> </a:t>
            </a:r>
            <a:r>
              <a:rPr lang="ru-RU" dirty="0" err="1">
                <a:latin typeface="Arial Narrow" panose="020B0606020202030204" pitchFamily="34" charset="0"/>
              </a:rPr>
              <a:t>Baba</a:t>
            </a:r>
            <a:endParaRPr lang="ru-RU" dirty="0">
              <a:latin typeface="Arial Narrow" panose="020B0606020202030204" pitchFamily="34" charset="0"/>
            </a:endParaRPr>
          </a:p>
        </p:txBody>
      </p:sp>
    </p:spTree>
    <p:extLst>
      <p:ext uri="{BB962C8B-B14F-4D97-AF65-F5344CB8AC3E}">
        <p14:creationId xmlns:p14="http://schemas.microsoft.com/office/powerpoint/2010/main" val="3900082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200" b="1" dirty="0">
                <a:solidFill>
                  <a:schemeClr val="accent6">
                    <a:lumMod val="75000"/>
                  </a:schemeClr>
                </a:solidFill>
                <a:latin typeface="Arial Narrow" panose="020B0606020202030204" pitchFamily="34" charset="0"/>
              </a:rPr>
              <a:t>The allegorical drawings of 1856</a:t>
            </a:r>
            <a:endParaRPr lang="ru-RU" sz="3200" b="1" dirty="0">
              <a:solidFill>
                <a:schemeClr val="accent6">
                  <a:lumMod val="75000"/>
                </a:schemeClr>
              </a:solidFill>
              <a:latin typeface="Arial Narrow" panose="020B0606020202030204" pitchFamily="34" charset="0"/>
            </a:endParaRPr>
          </a:p>
        </p:txBody>
      </p:sp>
      <p:pic>
        <p:nvPicPr>
          <p:cNvPr id="4" name="Picture 2" descr="https://www.t-shevchenko.name/files/THSh/paints/1964-09/049.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1338190"/>
            <a:ext cx="1807082" cy="23342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www.t-shevchenko.name/files/THSh/paints/1964-09/05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7175" y="1268760"/>
            <a:ext cx="2066625" cy="23720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s://www.t-shevchenko.name/files/THSh/paints/1964-09/05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74666" y="1268760"/>
            <a:ext cx="1807778" cy="234395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s://www.t-shevchenko.name/files/THSh/paints/1964-09/04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5246" y="4077072"/>
            <a:ext cx="1807571" cy="22880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https://www.t-shevchenko.name/files/THSh/paints/1964-09/05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02005" y="3976467"/>
            <a:ext cx="1896963" cy="232399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https://www.t-shevchenko.name/files/THSh/paints/1964-09/050.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07227" y="3976466"/>
            <a:ext cx="1775217" cy="2323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327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8229600" cy="5577483"/>
          </a:xfrm>
        </p:spPr>
        <p:txBody>
          <a:bodyPr/>
          <a:lstStyle/>
          <a:p>
            <a:r>
              <a:rPr lang="ru-RU" dirty="0" err="1">
                <a:latin typeface="Arial Narrow" panose="020B0606020202030204" pitchFamily="34" charset="0"/>
              </a:rPr>
              <a:t>The</a:t>
            </a:r>
            <a:r>
              <a:rPr lang="ru-RU" dirty="0">
                <a:latin typeface="Arial Narrow" panose="020B0606020202030204" pitchFamily="34" charset="0"/>
              </a:rPr>
              <a:t> </a:t>
            </a:r>
            <a:r>
              <a:rPr lang="ru-RU" dirty="0" err="1">
                <a:latin typeface="Arial Narrow" panose="020B0606020202030204" pitchFamily="34" charset="0"/>
              </a:rPr>
              <a:t>Samaritan</a:t>
            </a:r>
            <a:r>
              <a:rPr lang="ru-RU" dirty="0">
                <a:latin typeface="Arial Narrow" panose="020B0606020202030204" pitchFamily="34" charset="0"/>
              </a:rPr>
              <a:t> </a:t>
            </a:r>
            <a:r>
              <a:rPr lang="ru-RU" dirty="0" err="1" smtClean="0">
                <a:latin typeface="Arial Narrow" panose="020B0606020202030204" pitchFamily="34" charset="0"/>
              </a:rPr>
              <a:t>Woman</a:t>
            </a:r>
            <a:endParaRPr lang="en-US" dirty="0">
              <a:latin typeface="Arial Narrow" panose="020B0606020202030204" pitchFamily="34" charset="0"/>
            </a:endParaRPr>
          </a:p>
          <a:p>
            <a:r>
              <a:rPr lang="en-US" dirty="0" smtClean="0">
                <a:latin typeface="Arial Narrow" panose="020B0606020202030204" pitchFamily="34" charset="0"/>
              </a:rPr>
              <a:t>Diogenes</a:t>
            </a:r>
          </a:p>
          <a:p>
            <a:r>
              <a:rPr lang="ru-RU" dirty="0" err="1" smtClean="0">
                <a:latin typeface="Arial Narrow" panose="020B0606020202030204" pitchFamily="34" charset="0"/>
              </a:rPr>
              <a:t>Dying</a:t>
            </a:r>
            <a:r>
              <a:rPr lang="ru-RU" dirty="0" smtClean="0">
                <a:latin typeface="Arial Narrow" panose="020B0606020202030204" pitchFamily="34" charset="0"/>
              </a:rPr>
              <a:t> </a:t>
            </a:r>
            <a:r>
              <a:rPr lang="ru-RU" dirty="0" err="1" smtClean="0">
                <a:latin typeface="Arial Narrow" panose="020B0606020202030204" pitchFamily="34" charset="0"/>
              </a:rPr>
              <a:t>gladiator</a:t>
            </a:r>
            <a:endParaRPr lang="en-US" dirty="0" smtClean="0">
              <a:latin typeface="Arial Narrow" panose="020B0606020202030204" pitchFamily="34" charset="0"/>
            </a:endParaRPr>
          </a:p>
          <a:p>
            <a:r>
              <a:rPr lang="ru-RU" dirty="0" err="1" smtClean="0">
                <a:latin typeface="Arial Narrow" panose="020B0606020202030204" pitchFamily="34" charset="0"/>
              </a:rPr>
              <a:t>Robinson</a:t>
            </a:r>
            <a:r>
              <a:rPr lang="ru-RU" dirty="0" smtClean="0">
                <a:latin typeface="Arial Narrow" panose="020B0606020202030204" pitchFamily="34" charset="0"/>
              </a:rPr>
              <a:t> </a:t>
            </a:r>
            <a:r>
              <a:rPr lang="ru-RU" dirty="0" err="1" smtClean="0">
                <a:latin typeface="Arial Narrow" panose="020B0606020202030204" pitchFamily="34" charset="0"/>
              </a:rPr>
              <a:t>Crusoe</a:t>
            </a:r>
            <a:endParaRPr lang="en-US" dirty="0" smtClean="0">
              <a:latin typeface="Arial Narrow" panose="020B0606020202030204" pitchFamily="34" charset="0"/>
            </a:endParaRPr>
          </a:p>
          <a:p>
            <a:r>
              <a:rPr lang="ru-RU" dirty="0" err="1" smtClean="0">
                <a:latin typeface="Arial Narrow" panose="020B0606020202030204" pitchFamily="34" charset="0"/>
              </a:rPr>
              <a:t>Narcissus</a:t>
            </a:r>
            <a:r>
              <a:rPr lang="ru-RU" dirty="0" smtClean="0">
                <a:latin typeface="Arial Narrow" panose="020B0606020202030204" pitchFamily="34" charset="0"/>
              </a:rPr>
              <a:t> </a:t>
            </a:r>
            <a:r>
              <a:rPr lang="ru-RU" dirty="0" err="1">
                <a:latin typeface="Arial Narrow" panose="020B0606020202030204" pitchFamily="34" charset="0"/>
              </a:rPr>
              <a:t>and</a:t>
            </a:r>
            <a:r>
              <a:rPr lang="ru-RU" dirty="0">
                <a:latin typeface="Arial Narrow" panose="020B0606020202030204" pitchFamily="34" charset="0"/>
              </a:rPr>
              <a:t> </a:t>
            </a:r>
            <a:r>
              <a:rPr lang="ru-RU" dirty="0" err="1">
                <a:latin typeface="Arial Narrow" panose="020B0606020202030204" pitchFamily="34" charset="0"/>
              </a:rPr>
              <a:t>Nymph</a:t>
            </a:r>
            <a:r>
              <a:rPr lang="ru-RU" dirty="0">
                <a:latin typeface="Arial Narrow" panose="020B0606020202030204" pitchFamily="34" charset="0"/>
              </a:rPr>
              <a:t> </a:t>
            </a:r>
            <a:r>
              <a:rPr lang="ru-RU" dirty="0" err="1" smtClean="0">
                <a:latin typeface="Arial Narrow" panose="020B0606020202030204" pitchFamily="34" charset="0"/>
              </a:rPr>
              <a:t>Echo</a:t>
            </a:r>
            <a:endParaRPr lang="en-US" dirty="0" smtClean="0">
              <a:latin typeface="Arial Narrow" panose="020B0606020202030204" pitchFamily="34" charset="0"/>
            </a:endParaRPr>
          </a:p>
          <a:p>
            <a:r>
              <a:rPr lang="ru-RU" dirty="0" err="1" smtClean="0">
                <a:latin typeface="Arial Narrow" panose="020B0606020202030204" pitchFamily="34" charset="0"/>
              </a:rPr>
              <a:t>Kazakh</a:t>
            </a:r>
            <a:endParaRPr lang="ru-RU" dirty="0">
              <a:latin typeface="Arial Narrow" panose="020B0606020202030204" pitchFamily="34" charset="0"/>
            </a:endParaRPr>
          </a:p>
        </p:txBody>
      </p:sp>
    </p:spTree>
    <p:extLst>
      <p:ext uri="{BB962C8B-B14F-4D97-AF65-F5344CB8AC3E}">
        <p14:creationId xmlns:p14="http://schemas.microsoft.com/office/powerpoint/2010/main" val="2248190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smtClean="0">
                <a:solidFill>
                  <a:schemeClr val="accent6">
                    <a:lumMod val="75000"/>
                  </a:schemeClr>
                </a:solidFill>
                <a:latin typeface="Arial Narrow" panose="020B0606020202030204" pitchFamily="34" charset="0"/>
              </a:rPr>
              <a:t>Sources</a:t>
            </a:r>
            <a:r>
              <a:rPr lang="ru-RU" b="1" dirty="0" smtClean="0">
                <a:solidFill>
                  <a:schemeClr val="accent6">
                    <a:lumMod val="75000"/>
                  </a:schemeClr>
                </a:solidFill>
                <a:latin typeface="Arial Narrow" panose="020B0606020202030204" pitchFamily="34" charset="0"/>
              </a:rPr>
              <a:t>:</a:t>
            </a:r>
            <a:endParaRPr lang="ru-RU" b="1" dirty="0">
              <a:solidFill>
                <a:schemeClr val="accent6">
                  <a:lumMod val="75000"/>
                </a:schemeClr>
              </a:solidFill>
              <a:latin typeface="Arial Narrow" panose="020B0606020202030204" pitchFamily="34" charset="0"/>
            </a:endParaRPr>
          </a:p>
        </p:txBody>
      </p:sp>
      <p:sp>
        <p:nvSpPr>
          <p:cNvPr id="3" name="Объект 2"/>
          <p:cNvSpPr>
            <a:spLocks noGrp="1"/>
          </p:cNvSpPr>
          <p:nvPr>
            <p:ph idx="1"/>
          </p:nvPr>
        </p:nvSpPr>
        <p:spPr/>
        <p:txBody>
          <a:bodyPr/>
          <a:lstStyle/>
          <a:p>
            <a:pPr marL="0" indent="0" algn="just">
              <a:buNone/>
            </a:pPr>
            <a:r>
              <a:rPr lang="en-US" dirty="0"/>
              <a:t> </a:t>
            </a:r>
            <a:r>
              <a:rPr lang="ru-RU" dirty="0">
                <a:latin typeface="Arial Narrow" panose="020B0606020202030204" pitchFamily="34" charset="0"/>
              </a:rPr>
              <a:t>1. </a:t>
            </a:r>
            <a:r>
              <a:rPr lang="ru-RU" dirty="0" err="1">
                <a:latin typeface="Arial Narrow" panose="020B0606020202030204" pitchFamily="34" charset="0"/>
              </a:rPr>
              <a:t>Leonid</a:t>
            </a:r>
            <a:r>
              <a:rPr lang="ru-RU" dirty="0">
                <a:latin typeface="Arial Narrow" panose="020B0606020202030204" pitchFamily="34" charset="0"/>
              </a:rPr>
              <a:t> </a:t>
            </a:r>
            <a:r>
              <a:rPr lang="ru-RU" dirty="0" err="1">
                <a:latin typeface="Arial Narrow" panose="020B0606020202030204" pitchFamily="34" charset="0"/>
              </a:rPr>
              <a:t>Ushakov</a:t>
            </a:r>
            <a:r>
              <a:rPr lang="ru-RU" dirty="0">
                <a:latin typeface="Arial Narrow" panose="020B0606020202030204" pitchFamily="34" charset="0"/>
              </a:rPr>
              <a:t>. </a:t>
            </a:r>
            <a:r>
              <a:rPr lang="ru-RU" dirty="0" err="1">
                <a:latin typeface="Arial Narrow" panose="020B0606020202030204" pitchFamily="34" charset="0"/>
              </a:rPr>
              <a:t>Shevchenko</a:t>
            </a:r>
            <a:r>
              <a:rPr lang="ru-RU" dirty="0">
                <a:latin typeface="Arial Narrow" panose="020B0606020202030204" pitchFamily="34" charset="0"/>
              </a:rPr>
              <a:t> </a:t>
            </a:r>
            <a:r>
              <a:rPr lang="ru-RU" dirty="0" err="1">
                <a:latin typeface="Arial Narrow" panose="020B0606020202030204" pitchFamily="34" charset="0"/>
              </a:rPr>
              <a:t>from</a:t>
            </a:r>
            <a:r>
              <a:rPr lang="ru-RU" dirty="0">
                <a:latin typeface="Arial Narrow" panose="020B0606020202030204" pitchFamily="34" charset="0"/>
              </a:rPr>
              <a:t> A </a:t>
            </a:r>
            <a:r>
              <a:rPr lang="ru-RU" dirty="0" err="1">
                <a:latin typeface="Arial Narrow" panose="020B0606020202030204" pitchFamily="34" charset="0"/>
              </a:rPr>
              <a:t>to</a:t>
            </a:r>
            <a:r>
              <a:rPr lang="ru-RU" dirty="0">
                <a:latin typeface="Arial Narrow" panose="020B0606020202030204" pitchFamily="34" charset="0"/>
              </a:rPr>
              <a:t> Z. </a:t>
            </a:r>
            <a:r>
              <a:rPr lang="ru-RU" dirty="0" err="1">
                <a:latin typeface="Arial Narrow" panose="020B0606020202030204" pitchFamily="34" charset="0"/>
              </a:rPr>
              <a:t>The</a:t>
            </a:r>
            <a:r>
              <a:rPr lang="ru-RU" dirty="0">
                <a:latin typeface="Arial Narrow" panose="020B0606020202030204" pitchFamily="34" charset="0"/>
              </a:rPr>
              <a:t> </a:t>
            </a:r>
            <a:r>
              <a:rPr lang="ru-RU" dirty="0" err="1">
                <a:latin typeface="Arial Narrow" panose="020B0606020202030204" pitchFamily="34" charset="0"/>
              </a:rPr>
              <a:t>edition</a:t>
            </a:r>
            <a:r>
              <a:rPr lang="ru-RU" dirty="0">
                <a:latin typeface="Arial Narrow" panose="020B0606020202030204" pitchFamily="34" charset="0"/>
              </a:rPr>
              <a:t> "</a:t>
            </a:r>
            <a:r>
              <a:rPr lang="ru-RU" dirty="0" err="1">
                <a:latin typeface="Arial Narrow" panose="020B0606020202030204" pitchFamily="34" charset="0"/>
              </a:rPr>
              <a:t>Staryi</a:t>
            </a:r>
            <a:r>
              <a:rPr lang="ru-RU" dirty="0">
                <a:latin typeface="Arial Narrow" panose="020B0606020202030204" pitchFamily="34" charset="0"/>
              </a:rPr>
              <a:t> </a:t>
            </a:r>
            <a:r>
              <a:rPr lang="ru-RU" dirty="0" err="1">
                <a:latin typeface="Arial Narrow" panose="020B0606020202030204" pitchFamily="34" charset="0"/>
              </a:rPr>
              <a:t>Lev</a:t>
            </a:r>
            <a:r>
              <a:rPr lang="ru-RU" dirty="0">
                <a:latin typeface="Arial Narrow" panose="020B0606020202030204" pitchFamily="34" charset="0"/>
              </a:rPr>
              <a:t>", - 2017</a:t>
            </a:r>
            <a:r>
              <a:rPr lang="ru-RU" dirty="0" smtClean="0">
                <a:latin typeface="Arial Narrow" panose="020B0606020202030204" pitchFamily="34" charset="0"/>
              </a:rPr>
              <a:t>.</a:t>
            </a:r>
            <a:endParaRPr lang="en-US" dirty="0" smtClean="0">
              <a:latin typeface="Arial Narrow" panose="020B0606020202030204" pitchFamily="34" charset="0"/>
            </a:endParaRPr>
          </a:p>
          <a:p>
            <a:pPr marL="0" indent="0" algn="just">
              <a:buNone/>
            </a:pPr>
            <a:r>
              <a:rPr lang="en-US" dirty="0" smtClean="0">
                <a:latin typeface="Arial Narrow" panose="020B0606020202030204" pitchFamily="34" charset="0"/>
              </a:rPr>
              <a:t>  </a:t>
            </a:r>
            <a:r>
              <a:rPr lang="ru-RU" dirty="0" smtClean="0">
                <a:latin typeface="Arial Narrow" panose="020B0606020202030204" pitchFamily="34" charset="0"/>
              </a:rPr>
              <a:t>2</a:t>
            </a:r>
            <a:r>
              <a:rPr lang="ru-RU" dirty="0">
                <a:latin typeface="Arial Narrow" panose="020B0606020202030204" pitchFamily="34" charset="0"/>
              </a:rPr>
              <a:t>. </a:t>
            </a:r>
            <a:r>
              <a:rPr lang="ru-RU" dirty="0" err="1">
                <a:latin typeface="Arial Narrow" panose="020B0606020202030204" pitchFamily="34" charset="0"/>
              </a:rPr>
              <a:t>Encyclopedia</a:t>
            </a:r>
            <a:r>
              <a:rPr lang="ru-RU" dirty="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a:t>
            </a:r>
            <a:r>
              <a:rPr lang="ru-RU" dirty="0" err="1">
                <a:latin typeface="Arial Narrow" panose="020B0606020202030204" pitchFamily="34" charset="0"/>
              </a:rPr>
              <a:t>life</a:t>
            </a:r>
            <a:r>
              <a:rPr lang="ru-RU" dirty="0">
                <a:latin typeface="Arial Narrow" panose="020B0606020202030204" pitchFamily="34" charset="0"/>
              </a:rPr>
              <a:t> </a:t>
            </a:r>
            <a:r>
              <a:rPr lang="ru-RU" dirty="0" err="1">
                <a:latin typeface="Arial Narrow" panose="020B0606020202030204" pitchFamily="34" charset="0"/>
              </a:rPr>
              <a:t>and</a:t>
            </a:r>
            <a:r>
              <a:rPr lang="ru-RU" dirty="0">
                <a:latin typeface="Arial Narrow" panose="020B0606020202030204" pitchFamily="34" charset="0"/>
              </a:rPr>
              <a:t> </a:t>
            </a:r>
            <a:r>
              <a:rPr lang="ru-RU" dirty="0" err="1">
                <a:latin typeface="Arial Narrow" panose="020B0606020202030204" pitchFamily="34" charset="0"/>
              </a:rPr>
              <a:t>creativity</a:t>
            </a:r>
            <a:r>
              <a:rPr lang="ru-RU" dirty="0">
                <a:latin typeface="Arial Narrow" panose="020B0606020202030204" pitchFamily="34" charset="0"/>
              </a:rPr>
              <a:t> </a:t>
            </a:r>
            <a:r>
              <a:rPr lang="ru-RU" dirty="0" err="1">
                <a:latin typeface="Arial Narrow" panose="020B0606020202030204" pitchFamily="34" charset="0"/>
              </a:rPr>
              <a:t>of</a:t>
            </a:r>
            <a:r>
              <a:rPr lang="ru-RU" dirty="0">
                <a:latin typeface="Arial Narrow" panose="020B0606020202030204" pitchFamily="34" charset="0"/>
              </a:rPr>
              <a:t> </a:t>
            </a:r>
            <a:r>
              <a:rPr lang="ru-RU" dirty="0" err="1">
                <a:latin typeface="Arial Narrow" panose="020B0606020202030204" pitchFamily="34" charset="0"/>
              </a:rPr>
              <a:t>Taras</a:t>
            </a:r>
            <a:r>
              <a:rPr lang="ru-RU" dirty="0">
                <a:latin typeface="Arial Narrow" panose="020B0606020202030204" pitchFamily="34" charset="0"/>
              </a:rPr>
              <a:t> </a:t>
            </a:r>
            <a:r>
              <a:rPr lang="ru-RU" dirty="0" err="1">
                <a:latin typeface="Arial Narrow" panose="020B0606020202030204" pitchFamily="34" charset="0"/>
              </a:rPr>
              <a:t>Shevchenko</a:t>
            </a:r>
            <a:r>
              <a:rPr lang="ru-RU" dirty="0">
                <a:latin typeface="Arial Narrow" panose="020B0606020202030204" pitchFamily="34" charset="0"/>
              </a:rPr>
              <a:t>.    </a:t>
            </a:r>
            <a:r>
              <a:rPr lang="ru-RU" dirty="0" err="1">
                <a:latin typeface="Arial Narrow" panose="020B0606020202030204" pitchFamily="34" charset="0"/>
              </a:rPr>
              <a:t>Shevchenko</a:t>
            </a:r>
            <a:r>
              <a:rPr lang="ru-RU" dirty="0">
                <a:latin typeface="Arial Narrow" panose="020B0606020202030204" pitchFamily="34" charset="0"/>
              </a:rPr>
              <a:t> </a:t>
            </a:r>
            <a:r>
              <a:rPr lang="ru-RU" dirty="0" err="1">
                <a:latin typeface="Arial Narrow" panose="020B0606020202030204" pitchFamily="34" charset="0"/>
              </a:rPr>
              <a:t>as</a:t>
            </a:r>
            <a:r>
              <a:rPr lang="ru-RU" dirty="0">
                <a:latin typeface="Arial Narrow" panose="020B0606020202030204" pitchFamily="34" charset="0"/>
              </a:rPr>
              <a:t> </a:t>
            </a:r>
            <a:r>
              <a:rPr lang="ru-RU" dirty="0" err="1">
                <a:latin typeface="Arial Narrow" panose="020B0606020202030204" pitchFamily="34" charset="0"/>
              </a:rPr>
              <a:t>an</a:t>
            </a:r>
            <a:r>
              <a:rPr lang="ru-RU" dirty="0">
                <a:latin typeface="Arial Narrow" panose="020B0606020202030204" pitchFamily="34" charset="0"/>
              </a:rPr>
              <a:t> </a:t>
            </a:r>
            <a:r>
              <a:rPr lang="ru-RU" dirty="0" err="1">
                <a:latin typeface="Arial Narrow" panose="020B0606020202030204" pitchFamily="34" charset="0"/>
              </a:rPr>
              <a:t>artist</a:t>
            </a:r>
            <a:r>
              <a:rPr lang="ru-RU" dirty="0">
                <a:latin typeface="Arial Narrow" panose="020B0606020202030204" pitchFamily="34" charset="0"/>
              </a:rPr>
              <a:t>. </a:t>
            </a:r>
            <a:r>
              <a:rPr lang="ru-RU" dirty="0" err="1">
                <a:latin typeface="Arial Narrow" panose="020B0606020202030204" pitchFamily="34" charset="0"/>
              </a:rPr>
              <a:t>Pictures</a:t>
            </a:r>
            <a:r>
              <a:rPr lang="ru-RU" dirty="0">
                <a:latin typeface="Arial Narrow" panose="020B0606020202030204" pitchFamily="34" charset="0"/>
              </a:rPr>
              <a:t> </a:t>
            </a:r>
            <a:r>
              <a:rPr lang="ru-RU" u="sng" dirty="0">
                <a:latin typeface="Arial Narrow" panose="020B0606020202030204" pitchFamily="34" charset="0"/>
                <a:hlinkClick r:id="rId2"/>
              </a:rPr>
              <a:t>http://tarasshevchenko.in.ua/shevchenko_hudognik.html</a:t>
            </a:r>
            <a:r>
              <a:rPr lang="en-US" dirty="0">
                <a:latin typeface="Arial Narrow" panose="020B0606020202030204" pitchFamily="34" charset="0"/>
              </a:rPr>
              <a:t>  </a:t>
            </a:r>
            <a:endParaRPr lang="ru-RU" dirty="0">
              <a:latin typeface="Arial Narrow" panose="020B0606020202030204" pitchFamily="34" charset="0"/>
            </a:endParaRPr>
          </a:p>
        </p:txBody>
      </p:sp>
    </p:spTree>
    <p:extLst>
      <p:ext uri="{BB962C8B-B14F-4D97-AF65-F5344CB8AC3E}">
        <p14:creationId xmlns:p14="http://schemas.microsoft.com/office/powerpoint/2010/main" val="2700541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1772816"/>
            <a:ext cx="8075240" cy="4353347"/>
          </a:xfrm>
        </p:spPr>
        <p:txBody>
          <a:bodyPr>
            <a:normAutofit/>
          </a:bodyPr>
          <a:lstStyle/>
          <a:p>
            <a:pPr marL="0" indent="0" algn="ctr">
              <a:buNone/>
            </a:pPr>
            <a:r>
              <a:rPr lang="ru-RU" sz="8000" dirty="0" err="1">
                <a:solidFill>
                  <a:schemeClr val="accent6">
                    <a:lumMod val="75000"/>
                  </a:schemeClr>
                </a:solidFill>
                <a:latin typeface="Arial Narrow" panose="020B0606020202030204" pitchFamily="34" charset="0"/>
              </a:rPr>
              <a:t>Thank</a:t>
            </a:r>
            <a:r>
              <a:rPr lang="ru-RU" sz="8000" dirty="0">
                <a:solidFill>
                  <a:schemeClr val="accent6">
                    <a:lumMod val="75000"/>
                  </a:schemeClr>
                </a:solidFill>
                <a:latin typeface="Arial Narrow" panose="020B0606020202030204" pitchFamily="34" charset="0"/>
              </a:rPr>
              <a:t> </a:t>
            </a:r>
            <a:r>
              <a:rPr lang="ru-RU" sz="8000" dirty="0" err="1">
                <a:solidFill>
                  <a:schemeClr val="accent6">
                    <a:lumMod val="75000"/>
                  </a:schemeClr>
                </a:solidFill>
                <a:latin typeface="Arial Narrow" panose="020B0606020202030204" pitchFamily="34" charset="0"/>
              </a:rPr>
              <a:t>you</a:t>
            </a:r>
            <a:r>
              <a:rPr lang="ru-RU" sz="8000" dirty="0">
                <a:solidFill>
                  <a:schemeClr val="accent6">
                    <a:lumMod val="75000"/>
                  </a:schemeClr>
                </a:solidFill>
                <a:latin typeface="Arial Narrow" panose="020B0606020202030204" pitchFamily="34" charset="0"/>
              </a:rPr>
              <a:t> </a:t>
            </a:r>
            <a:r>
              <a:rPr lang="ru-RU" sz="8000" dirty="0" err="1">
                <a:solidFill>
                  <a:schemeClr val="accent6">
                    <a:lumMod val="75000"/>
                  </a:schemeClr>
                </a:solidFill>
                <a:latin typeface="Arial Narrow" panose="020B0606020202030204" pitchFamily="34" charset="0"/>
              </a:rPr>
              <a:t>for</a:t>
            </a:r>
            <a:r>
              <a:rPr lang="ru-RU" sz="8000" dirty="0">
                <a:solidFill>
                  <a:schemeClr val="accent6">
                    <a:lumMod val="75000"/>
                  </a:schemeClr>
                </a:solidFill>
                <a:latin typeface="Arial Narrow" panose="020B0606020202030204" pitchFamily="34" charset="0"/>
              </a:rPr>
              <a:t> </a:t>
            </a:r>
            <a:r>
              <a:rPr lang="ru-RU" sz="8000" dirty="0" err="1">
                <a:solidFill>
                  <a:schemeClr val="accent6">
                    <a:lumMod val="75000"/>
                  </a:schemeClr>
                </a:solidFill>
                <a:latin typeface="Arial Narrow" panose="020B0606020202030204" pitchFamily="34" charset="0"/>
              </a:rPr>
              <a:t>your</a:t>
            </a:r>
            <a:r>
              <a:rPr lang="ru-RU" sz="8000" dirty="0">
                <a:solidFill>
                  <a:schemeClr val="accent6">
                    <a:lumMod val="75000"/>
                  </a:schemeClr>
                </a:solidFill>
                <a:latin typeface="Arial Narrow" panose="020B0606020202030204" pitchFamily="34" charset="0"/>
              </a:rPr>
              <a:t> </a:t>
            </a:r>
            <a:r>
              <a:rPr lang="ru-RU" sz="8000" dirty="0" err="1">
                <a:solidFill>
                  <a:schemeClr val="accent6">
                    <a:lumMod val="75000"/>
                  </a:schemeClr>
                </a:solidFill>
                <a:latin typeface="Arial Narrow" panose="020B0606020202030204" pitchFamily="34" charset="0"/>
              </a:rPr>
              <a:t>attention</a:t>
            </a:r>
            <a:r>
              <a:rPr lang="ru-RU" sz="8000" dirty="0">
                <a:solidFill>
                  <a:schemeClr val="accent6">
                    <a:lumMod val="75000"/>
                  </a:schemeClr>
                </a:solidFill>
                <a:latin typeface="Arial Narrow" panose="020B0606020202030204" pitchFamily="34" charset="0"/>
              </a:rPr>
              <a:t>!</a:t>
            </a:r>
            <a:r>
              <a:rPr lang="en-US" sz="8000" dirty="0">
                <a:solidFill>
                  <a:schemeClr val="accent6">
                    <a:lumMod val="75000"/>
                  </a:schemeClr>
                </a:solidFill>
                <a:latin typeface="Arial Narrow" panose="020B0606020202030204" pitchFamily="34" charset="0"/>
              </a:rPr>
              <a:t> </a:t>
            </a:r>
            <a:endParaRPr lang="ru-RU" sz="8000" dirty="0">
              <a:solidFill>
                <a:schemeClr val="accent6">
                  <a:lumMod val="75000"/>
                </a:schemeClr>
              </a:solidFill>
              <a:latin typeface="Arial Narrow" panose="020B0606020202030204" pitchFamily="34" charset="0"/>
            </a:endParaRPr>
          </a:p>
        </p:txBody>
      </p:sp>
    </p:spTree>
    <p:extLst>
      <p:ext uri="{BB962C8B-B14F-4D97-AF65-F5344CB8AC3E}">
        <p14:creationId xmlns:p14="http://schemas.microsoft.com/office/powerpoint/2010/main" val="255141025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TotalTime>
  <Words>189</Words>
  <Application>Microsoft Office PowerPoint</Application>
  <PresentationFormat>Экран (4:3)</PresentationFormat>
  <Paragraphs>48</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Shevchenko as an artist </vt:lpstr>
      <vt:lpstr>Презентация PowerPoint</vt:lpstr>
      <vt:lpstr>Презентация PowerPoint</vt:lpstr>
      <vt:lpstr>  Shevchenko loved to draw self-portraits. One of his first works in oil paints, which he performed in 1840, was a self-portrait. The poet drew his last self-portrait in just a few months as he died. There were more than 30 self-portraits.</vt:lpstr>
      <vt:lpstr>Works of 1830 - 1839</vt:lpstr>
      <vt:lpstr>Презентация PowerPoint</vt:lpstr>
      <vt:lpstr>Works of 1840 – 1842</vt:lpstr>
      <vt:lpstr>Презентация PowerPoint</vt:lpstr>
      <vt:lpstr>Works of 1844 – 1845</vt:lpstr>
      <vt:lpstr>Презентация PowerPoint</vt:lpstr>
      <vt:lpstr>Aral expedition of 1848 – 1849</vt:lpstr>
      <vt:lpstr>Презентация PowerPoint</vt:lpstr>
      <vt:lpstr>An Expedition to Kara-Tau, 1851</vt:lpstr>
      <vt:lpstr>Презентация PowerPoint</vt:lpstr>
      <vt:lpstr>The allegorical drawings of 1856</vt:lpstr>
      <vt:lpstr>Презентация PowerPoint</vt:lpstr>
      <vt:lpstr>Sources:</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Shevchenko as an artist</dc:title>
  <dc:creator>Sergey</dc:creator>
  <cp:lastModifiedBy>Sergey</cp:lastModifiedBy>
  <cp:revision>7</cp:revision>
  <dcterms:created xsi:type="dcterms:W3CDTF">2021-04-09T14:13:30Z</dcterms:created>
  <dcterms:modified xsi:type="dcterms:W3CDTF">2021-04-09T15:17:30Z</dcterms:modified>
</cp:coreProperties>
</file>