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2" r:id="rId9"/>
    <p:sldId id="263" r:id="rId10"/>
    <p:sldId id="264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8EB20044-77CD-41D4-87FA-848FA3E1E8A4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135B0E5B-954F-485D-A4FC-B60B1552DC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20044-77CD-41D4-87FA-848FA3E1E8A4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B0E5B-954F-485D-A4FC-B60B1552DC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20044-77CD-41D4-87FA-848FA3E1E8A4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B0E5B-954F-485D-A4FC-B60B1552DC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20044-77CD-41D4-87FA-848FA3E1E8A4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B0E5B-954F-485D-A4FC-B60B1552DC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EB20044-77CD-41D4-87FA-848FA3E1E8A4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35B0E5B-954F-485D-A4FC-B60B1552DC8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8EB20044-77CD-41D4-87FA-848FA3E1E8A4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135B0E5B-954F-485D-A4FC-B60B1552DC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20044-77CD-41D4-87FA-848FA3E1E8A4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B0E5B-954F-485D-A4FC-B60B1552DC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20044-77CD-41D4-87FA-848FA3E1E8A4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B0E5B-954F-485D-A4FC-B60B1552DC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20044-77CD-41D4-87FA-848FA3E1E8A4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B0E5B-954F-485D-A4FC-B60B1552DC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20044-77CD-41D4-87FA-848FA3E1E8A4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B0E5B-954F-485D-A4FC-B60B1552DC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20044-77CD-41D4-87FA-848FA3E1E8A4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B0E5B-954F-485D-A4FC-B60B1552DC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8EB20044-77CD-41D4-87FA-848FA3E1E8A4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135B0E5B-954F-485D-A4FC-B60B1552DC8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School life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Form 10-B</a:t>
            </a:r>
            <a:endParaRPr lang="ru-RU" dirty="0"/>
          </a:p>
        </p:txBody>
      </p:sp>
      <p:pic>
        <p:nvPicPr>
          <p:cNvPr id="3075" name="Picture 3" descr="C:\Users\Admin\Downloads\картинки на англ.м. 2014\SchoolHous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2285992"/>
            <a:ext cx="5378462" cy="3369695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643042" y="500042"/>
            <a:ext cx="52864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err="1" smtClean="0"/>
              <a:t>Козелецький</a:t>
            </a:r>
            <a:r>
              <a:rPr lang="uk-UA" sz="2000" dirty="0" smtClean="0"/>
              <a:t> ЗОЗСО </a:t>
            </a:r>
            <a:r>
              <a:rPr lang="uk-UA" sz="2000" dirty="0" smtClean="0"/>
              <a:t>І – ІІІ </a:t>
            </a:r>
            <a:r>
              <a:rPr lang="uk-UA" sz="2000" dirty="0" smtClean="0"/>
              <a:t>ступенів </a:t>
            </a:r>
            <a:r>
              <a:rPr lang="uk-UA" sz="2000" dirty="0" smtClean="0"/>
              <a:t>№3</a:t>
            </a:r>
            <a:endParaRPr lang="ru-RU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285720" y="5786454"/>
            <a:ext cx="54585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b="1" i="1" dirty="0" smtClean="0">
                <a:solidFill>
                  <a:srgbClr val="002060"/>
                </a:solidFill>
              </a:rPr>
              <a:t>Підготував </a:t>
            </a:r>
          </a:p>
          <a:p>
            <a:pPr algn="ctr"/>
            <a:r>
              <a:rPr lang="uk-UA" b="1" i="1" dirty="0" smtClean="0">
                <a:solidFill>
                  <a:srgbClr val="002060"/>
                </a:solidFill>
              </a:rPr>
              <a:t>в</a:t>
            </a:r>
            <a:r>
              <a:rPr lang="uk-UA" b="1" i="1" dirty="0" smtClean="0">
                <a:solidFill>
                  <a:srgbClr val="002060"/>
                </a:solidFill>
              </a:rPr>
              <a:t>читель </a:t>
            </a:r>
            <a:r>
              <a:rPr lang="uk-UA" b="1" i="1" dirty="0" smtClean="0">
                <a:solidFill>
                  <a:srgbClr val="002060"/>
                </a:solidFill>
              </a:rPr>
              <a:t>англійської </a:t>
            </a:r>
            <a:r>
              <a:rPr lang="uk-UA" b="1" i="1" dirty="0" smtClean="0">
                <a:solidFill>
                  <a:srgbClr val="002060"/>
                </a:solidFill>
              </a:rPr>
              <a:t>філології</a:t>
            </a:r>
            <a:r>
              <a:rPr lang="uk-UA" b="1" i="1" dirty="0" smtClean="0">
                <a:solidFill>
                  <a:srgbClr val="002060"/>
                </a:solidFill>
              </a:rPr>
              <a:t> </a:t>
            </a:r>
            <a:r>
              <a:rPr lang="uk-UA" b="1" i="1" dirty="0" smtClean="0">
                <a:solidFill>
                  <a:srgbClr val="002060"/>
                </a:solidFill>
              </a:rPr>
              <a:t>Михед Р.В.</a:t>
            </a:r>
            <a:endParaRPr lang="ru-RU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School is the place where we spend a lot of time…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Add 2-3 sentences of your own</a:t>
            </a:r>
            <a:endParaRPr lang="ru-RU" dirty="0"/>
          </a:p>
        </p:txBody>
      </p:sp>
      <p:pic>
        <p:nvPicPr>
          <p:cNvPr id="1026" name="Picture 2" descr="C:\Users\Admin\Downloads\картинки на англ.м. 2014\13115236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3214686"/>
            <a:ext cx="6286544" cy="308040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3214686"/>
            <a:ext cx="8229600" cy="571504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Listen to the text and match school and activities to the age group 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             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At the age of … pupils go to …</a:t>
            </a:r>
            <a:br>
              <a:rPr lang="en-US" dirty="0" smtClean="0"/>
            </a:br>
            <a:r>
              <a:rPr lang="en-US" dirty="0" smtClean="0"/>
              <a:t>At … school they learn …</a:t>
            </a:r>
            <a:br>
              <a:rPr lang="en-US" dirty="0" smtClean="0"/>
            </a:br>
            <a:r>
              <a:rPr lang="en-US" dirty="0" smtClean="0"/>
              <a:t>At the age of … pupils take … exam.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85720" y="2071678"/>
          <a:ext cx="8229600" cy="2494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286016"/>
                <a:gridCol w="1828784"/>
              </a:tblGrid>
              <a:tr h="140014">
                <a:tc>
                  <a:txBody>
                    <a:bodyPr/>
                    <a:lstStyle/>
                    <a:p>
                      <a:r>
                        <a:rPr lang="en-US" dirty="0" smtClean="0"/>
                        <a:t>Age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School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Activities/School subjects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Exams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r>
                        <a:rPr lang="en-US" baseline="0" dirty="0" smtClean="0"/>
                        <a:t> – 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5 – 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8 – 11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11 – 16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16 – 18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066800"/>
          </a:xfrm>
        </p:spPr>
        <p:txBody>
          <a:bodyPr>
            <a:normAutofit/>
          </a:bodyPr>
          <a:lstStyle/>
          <a:p>
            <a:r>
              <a:rPr lang="en-US" sz="2000" dirty="0" smtClean="0"/>
              <a:t>Read this leaflet giving advice on doing your homework. Match headings to paragraphs. There is one heading you will not need to use.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285860"/>
            <a:ext cx="8229600" cy="5357850"/>
          </a:xfrm>
        </p:spPr>
        <p:txBody>
          <a:bodyPr>
            <a:normAutofit/>
          </a:bodyPr>
          <a:lstStyle/>
          <a:p>
            <a:r>
              <a:rPr lang="en-US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 It is possible to get your homework done even if you have a busy schedule – if you decide in advance what you have to do. On Sunday or Monday, jot down your activities for the upcoming week in a notebook and then include a time for homework for each day.</a:t>
            </a:r>
          </a:p>
          <a:p>
            <a:r>
              <a:rPr lang="en-US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2. Buy a folder for each of your classes. Divide it into three sections</a:t>
            </a:r>
            <a:r>
              <a:rPr lang="en-US" sz="14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: notes, homework, and tests. Always put  papers in the correct section.</a:t>
            </a:r>
          </a:p>
          <a:p>
            <a:r>
              <a:rPr lang="en-US" sz="14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3. Forget about doing your homework in front of the TV. Find a quiet place that’s well – lit, where you can concentrate without getting distracted.</a:t>
            </a:r>
          </a:p>
          <a:p>
            <a:r>
              <a:rPr lang="en-US" sz="14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4. You  won’t get any</a:t>
            </a:r>
            <a:r>
              <a:rPr lang="en-US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work done if you</a:t>
            </a:r>
            <a:r>
              <a:rPr lang="en-US" sz="14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’re hungry. Your brain needs energy to work effectively! Drink plenty of water, and snack on some fruit or cookies to get more strength.</a:t>
            </a:r>
          </a:p>
          <a:p>
            <a:r>
              <a:rPr lang="en-US" sz="14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5. Begin with your best subject. Your success will give you a feeling of satisfaction that will help you deal with your weaker subjects later.</a:t>
            </a:r>
          </a:p>
          <a:p>
            <a:r>
              <a:rPr lang="en-US" sz="14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6. If you’ve started your Science homework, finish it! Don’t leave one part of your homework unfinished to start another – you may not remember all those Chemistry formulas when you come back.</a:t>
            </a:r>
          </a:p>
          <a:p>
            <a:r>
              <a:rPr lang="en-US" sz="14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7. Take at least a five – minute break when you feel tired. The rest will re – </a:t>
            </a:r>
            <a:r>
              <a:rPr lang="en-US" sz="1400" dirty="0" err="1" smtClean="0">
                <a:solidFill>
                  <a:srgbClr val="000000"/>
                </a:solidFill>
                <a:latin typeface="Times New Roman"/>
                <a:cs typeface="Times New Roman"/>
              </a:rPr>
              <a:t>energise</a:t>
            </a:r>
            <a:r>
              <a:rPr lang="en-US" sz="14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 you so you'll be able to finish your work.</a:t>
            </a:r>
          </a:p>
          <a:p>
            <a:r>
              <a:rPr lang="en-US" sz="14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8. Homework is rarely an exciting thing to do. But it’s your top priority, and you have to get it done. Accepting this fact will help you deal with homework effectively.</a:t>
            </a:r>
          </a:p>
          <a:p>
            <a:endParaRPr lang="en-US" sz="1400" dirty="0" smtClean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>
              <a:buNone/>
            </a:pPr>
            <a:r>
              <a:rPr lang="en-US" sz="14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      A  Start strong                                      D  Eat for energy                                    G   Talk to an expert</a:t>
            </a:r>
          </a:p>
          <a:p>
            <a:pPr>
              <a:buNone/>
            </a:pPr>
            <a:r>
              <a:rPr lang="en-US" sz="14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      B  Complete each task                         E  Just do it                                             H   Take a break</a:t>
            </a:r>
          </a:p>
          <a:p>
            <a:pPr>
              <a:buNone/>
            </a:pPr>
            <a:r>
              <a:rPr lang="en-US" sz="14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      C  Plan ahead                                       F  Keep things in order                            I    Find the right place</a:t>
            </a:r>
          </a:p>
          <a:p>
            <a:pPr>
              <a:buNone/>
            </a:pPr>
            <a:endParaRPr lang="en-US" sz="1400" dirty="0" smtClean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endParaRPr lang="ru-RU" sz="1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428604"/>
            <a:ext cx="8643998" cy="928694"/>
          </a:xfrm>
        </p:spPr>
        <p:txBody>
          <a:bodyPr>
            <a:normAutofit fontScale="90000"/>
          </a:bodyPr>
          <a:lstStyle/>
          <a:p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smtClean="0"/>
              <a:t>  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Let's make two groups. Students from the first group are great sport lovers. Students from the second group are against having too many lessons of PE at school.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428736"/>
            <a:ext cx="8229600" cy="2679774"/>
          </a:xfrm>
        </p:spPr>
        <p:txBody>
          <a:bodyPr/>
          <a:lstStyle/>
          <a:p>
            <a:r>
              <a:rPr lang="en-US" dirty="0" smtClean="0"/>
              <a:t>Physical Education should be optional.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42910" y="2000240"/>
          <a:ext cx="6096000" cy="13131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656592">
                <a:tc>
                  <a:txBody>
                    <a:bodyPr/>
                    <a:lstStyle/>
                    <a:p>
                      <a:r>
                        <a:rPr lang="en-US" dirty="0" smtClean="0"/>
                        <a:t>For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Against</a:t>
                      </a:r>
                      <a:endParaRPr lang="ru-RU" dirty="0"/>
                    </a:p>
                  </a:txBody>
                  <a:tcPr/>
                </a:tc>
              </a:tr>
              <a:tr h="65659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122" name="Picture 2" descr="C:\Users\Admin\Downloads\картинки на англ.м. 2014\131668066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3500438"/>
            <a:ext cx="4762500" cy="31718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1500198"/>
          </a:xfrm>
        </p:spPr>
        <p:txBody>
          <a:bodyPr>
            <a:no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What can you see in the picture?</a:t>
            </a:r>
            <a:r>
              <a:rPr lang="en-US" sz="2800" dirty="0" smtClean="0">
                <a:latin typeface="Times New Roman"/>
                <a:cs typeface="Times New Roman"/>
              </a:rPr>
              <a:t/>
            </a:r>
            <a:br>
              <a:rPr lang="en-US" sz="2800" dirty="0" smtClean="0">
                <a:latin typeface="Times New Roman"/>
                <a:cs typeface="Times New Roman"/>
              </a:rPr>
            </a:br>
            <a:r>
              <a:rPr lang="en-US" sz="2800" dirty="0" smtClean="0">
                <a:latin typeface="Times New Roman"/>
                <a:cs typeface="Times New Roman"/>
              </a:rPr>
              <a:t>What is the student doing?</a:t>
            </a:r>
            <a:br>
              <a:rPr lang="en-US" sz="2800" dirty="0" smtClean="0">
                <a:latin typeface="Times New Roman"/>
                <a:cs typeface="Times New Roman"/>
              </a:rPr>
            </a:br>
            <a:r>
              <a:rPr lang="en-US" sz="2800" dirty="0" smtClean="0">
                <a:latin typeface="Times New Roman"/>
                <a:cs typeface="Times New Roman"/>
              </a:rPr>
              <a:t>What lesson is she at ?</a:t>
            </a:r>
            <a:br>
              <a:rPr lang="en-US" sz="2800" dirty="0" smtClean="0">
                <a:latin typeface="Times New Roman"/>
                <a:cs typeface="Times New Roman"/>
              </a:rPr>
            </a:br>
            <a:r>
              <a:rPr lang="en-US" sz="2800" dirty="0" smtClean="0">
                <a:latin typeface="Times New Roman"/>
                <a:cs typeface="Times New Roman"/>
              </a:rPr>
              <a:t>Is she bored?  Why?</a:t>
            </a:r>
            <a:endParaRPr lang="ru-RU" sz="2800" dirty="0"/>
          </a:p>
        </p:txBody>
      </p:sp>
      <p:pic>
        <p:nvPicPr>
          <p:cNvPr id="1026" name="Picture 2" descr="C:\Users\Admin\Downloads\картинки на англ.м. 2014\50b8782ec46c2.jpe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00166" y="2285992"/>
            <a:ext cx="6299065" cy="41959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8229600" cy="1066800"/>
          </a:xfrm>
        </p:spPr>
        <p:txBody>
          <a:bodyPr>
            <a:no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What can you see in the picture</a:t>
            </a:r>
            <a:r>
              <a:rPr lang="en-US" sz="2800" dirty="0" smtClean="0">
                <a:latin typeface="Times New Roman"/>
                <a:cs typeface="Times New Roman"/>
              </a:rPr>
              <a:t>?</a:t>
            </a:r>
            <a:br>
              <a:rPr lang="en-US" sz="2800" dirty="0" smtClean="0">
                <a:latin typeface="Times New Roman"/>
                <a:cs typeface="Times New Roman"/>
              </a:rPr>
            </a:br>
            <a:r>
              <a:rPr lang="en-US" sz="2800" dirty="0" smtClean="0">
                <a:latin typeface="Times New Roman"/>
                <a:cs typeface="Times New Roman"/>
              </a:rPr>
              <a:t>What is his </a:t>
            </a:r>
            <a:r>
              <a:rPr lang="en-US" sz="2800" dirty="0" err="1" smtClean="0">
                <a:latin typeface="Times New Roman"/>
                <a:cs typeface="Times New Roman"/>
              </a:rPr>
              <a:t>favourite</a:t>
            </a:r>
            <a:r>
              <a:rPr lang="en-US" sz="2800" dirty="0" smtClean="0">
                <a:latin typeface="Times New Roman"/>
                <a:cs typeface="Times New Roman"/>
              </a:rPr>
              <a:t> school subject?</a:t>
            </a:r>
            <a:br>
              <a:rPr lang="en-US" sz="2800" dirty="0" smtClean="0">
                <a:latin typeface="Times New Roman"/>
                <a:cs typeface="Times New Roman"/>
              </a:rPr>
            </a:br>
            <a:r>
              <a:rPr lang="en-US" sz="2800" dirty="0" smtClean="0">
                <a:latin typeface="Times New Roman"/>
                <a:cs typeface="Times New Roman"/>
              </a:rPr>
              <a:t>Does he like going to school?  Why?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dmin\Downloads\картинки на англ.м. 2014\1303939827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357290" y="2071678"/>
            <a:ext cx="6546093" cy="436406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\Downloads\картинки на англ.м. 2014\leto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3357562"/>
            <a:ext cx="4268871" cy="3174973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</a:t>
            </a:r>
            <a:r>
              <a:rPr lang="en-US" baseline="30000" dirty="0" smtClean="0"/>
              <a:t>st</a:t>
            </a:r>
            <a:r>
              <a:rPr lang="en-US" dirty="0" smtClean="0"/>
              <a:t> type of Conditional sentences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58" y="2535875"/>
          <a:ext cx="8229600" cy="110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Conditional</a:t>
                      </a:r>
                      <a:r>
                        <a:rPr lang="en-US" baseline="0" dirty="0" smtClean="0"/>
                        <a:t>  clause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Main clause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If Present Simple</a:t>
                      </a:r>
                      <a:r>
                        <a:rPr lang="en-US" baseline="0" dirty="0" smtClean="0"/>
                        <a:t> ( V1)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Future Simple</a:t>
                      </a:r>
                      <a:endParaRPr lang="ru-RU" dirty="0"/>
                    </a:p>
                  </a:txBody>
                  <a:tcPr/>
                </a:tc>
              </a:tr>
              <a:tr h="329890">
                <a:tc>
                  <a:txBody>
                    <a:bodyPr/>
                    <a:lstStyle/>
                    <a:p>
                      <a:r>
                        <a:rPr lang="en-US" dirty="0" smtClean="0"/>
                        <a:t>( am,</a:t>
                      </a:r>
                      <a:r>
                        <a:rPr lang="en-US" baseline="0" dirty="0" smtClean="0"/>
                        <a:t> is, are 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Shall/will + V1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Complete my sentences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If I fail my exams …</a:t>
            </a:r>
          </a:p>
          <a:p>
            <a:r>
              <a:rPr lang="en-US" dirty="0" smtClean="0"/>
              <a:t>If I do well at school …</a:t>
            </a:r>
          </a:p>
          <a:p>
            <a:r>
              <a:rPr lang="en-US" dirty="0" smtClean="0"/>
              <a:t>If I learn English hard …</a:t>
            </a:r>
          </a:p>
          <a:p>
            <a:r>
              <a:rPr lang="en-US" dirty="0" smtClean="0"/>
              <a:t>If … I will come to school in time.</a:t>
            </a:r>
          </a:p>
          <a:p>
            <a:r>
              <a:rPr lang="en-US" dirty="0" smtClean="0"/>
              <a:t>If … I will get a good mark.</a:t>
            </a:r>
          </a:p>
          <a:p>
            <a:r>
              <a:rPr lang="en-US" dirty="0" smtClean="0"/>
              <a:t>If … I will be excluded from school.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28596" y="714356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Make up as many sentences as possible in the 1</a:t>
            </a:r>
            <a:r>
              <a:rPr lang="en-US" baseline="30000" dirty="0" smtClean="0"/>
              <a:t>st</a:t>
            </a:r>
            <a:r>
              <a:rPr lang="en-US" dirty="0" smtClean="0"/>
              <a:t> conditional using these words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28596" y="1857364"/>
            <a:ext cx="8229600" cy="485778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7" name="Овал 6"/>
          <p:cNvSpPr/>
          <p:nvPr/>
        </p:nvSpPr>
        <p:spPr>
          <a:xfrm rot="708685">
            <a:off x="60992" y="2586580"/>
            <a:ext cx="914400" cy="69051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If</a:t>
            </a:r>
            <a:endParaRPr lang="ru-RU" dirty="0"/>
          </a:p>
        </p:txBody>
      </p:sp>
      <p:sp>
        <p:nvSpPr>
          <p:cNvPr id="8" name="Овал 7"/>
          <p:cNvSpPr/>
          <p:nvPr/>
        </p:nvSpPr>
        <p:spPr>
          <a:xfrm rot="20156026">
            <a:off x="8241392" y="1699269"/>
            <a:ext cx="784855" cy="7448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at</a:t>
            </a:r>
            <a:endParaRPr lang="ru-RU" dirty="0"/>
          </a:p>
        </p:txBody>
      </p:sp>
      <p:sp>
        <p:nvSpPr>
          <p:cNvPr id="9" name="Овал 8"/>
          <p:cNvSpPr/>
          <p:nvPr/>
        </p:nvSpPr>
        <p:spPr>
          <a:xfrm>
            <a:off x="2357422" y="5857892"/>
            <a:ext cx="914400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She</a:t>
            </a:r>
            <a:endParaRPr lang="ru-RU" dirty="0"/>
          </a:p>
        </p:txBody>
      </p:sp>
      <p:sp>
        <p:nvSpPr>
          <p:cNvPr id="10" name="Овал 9"/>
          <p:cNvSpPr/>
          <p:nvPr/>
        </p:nvSpPr>
        <p:spPr>
          <a:xfrm rot="1735937">
            <a:off x="3907453" y="2159998"/>
            <a:ext cx="1305107" cy="92533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teacher</a:t>
            </a:r>
            <a:endParaRPr lang="ru-RU" sz="1400" dirty="0"/>
          </a:p>
        </p:txBody>
      </p:sp>
      <p:sp>
        <p:nvSpPr>
          <p:cNvPr id="11" name="Овал 10"/>
          <p:cNvSpPr/>
          <p:nvPr/>
        </p:nvSpPr>
        <p:spPr>
          <a:xfrm rot="20088287">
            <a:off x="6009019" y="5792465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pass</a:t>
            </a:r>
            <a:endParaRPr lang="ru-RU" dirty="0"/>
          </a:p>
        </p:txBody>
      </p:sp>
      <p:sp>
        <p:nvSpPr>
          <p:cNvPr id="12" name="Овал 11"/>
          <p:cNvSpPr/>
          <p:nvPr/>
        </p:nvSpPr>
        <p:spPr>
          <a:xfrm>
            <a:off x="6500826" y="4214818"/>
            <a:ext cx="1271590" cy="10715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Learn</a:t>
            </a:r>
            <a:endParaRPr lang="ru-RU" dirty="0"/>
          </a:p>
        </p:txBody>
      </p:sp>
      <p:sp>
        <p:nvSpPr>
          <p:cNvPr id="13" name="Овал 12"/>
          <p:cNvSpPr/>
          <p:nvPr/>
        </p:nvSpPr>
        <p:spPr>
          <a:xfrm rot="20534827">
            <a:off x="104032" y="5849241"/>
            <a:ext cx="1123723" cy="8578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/>
              <a:t>English</a:t>
            </a:r>
            <a:endParaRPr lang="ru-RU" sz="1200" dirty="0"/>
          </a:p>
        </p:txBody>
      </p:sp>
      <p:sp>
        <p:nvSpPr>
          <p:cNvPr id="14" name="Овал 13"/>
          <p:cNvSpPr/>
          <p:nvPr/>
        </p:nvSpPr>
        <p:spPr>
          <a:xfrm>
            <a:off x="2214546" y="1714488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exam</a:t>
            </a:r>
            <a:endParaRPr lang="ru-RU" sz="1400" dirty="0"/>
          </a:p>
        </p:txBody>
      </p:sp>
      <p:sp>
        <p:nvSpPr>
          <p:cNvPr id="15" name="Овал 14"/>
          <p:cNvSpPr/>
          <p:nvPr/>
        </p:nvSpPr>
        <p:spPr>
          <a:xfrm>
            <a:off x="5500694" y="2714620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of</a:t>
            </a:r>
            <a:endParaRPr lang="ru-RU" dirty="0"/>
          </a:p>
        </p:txBody>
      </p:sp>
      <p:sp>
        <p:nvSpPr>
          <p:cNvPr id="16" name="Овал 15"/>
          <p:cNvSpPr/>
          <p:nvPr/>
        </p:nvSpPr>
        <p:spPr>
          <a:xfrm>
            <a:off x="1500166" y="2500306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/>
              <a:t>have</a:t>
            </a:r>
            <a:endParaRPr lang="ru-RU" sz="1600" dirty="0"/>
          </a:p>
        </p:txBody>
      </p:sp>
      <p:sp>
        <p:nvSpPr>
          <p:cNvPr id="17" name="Овал 16"/>
          <p:cNvSpPr/>
          <p:nvPr/>
        </p:nvSpPr>
        <p:spPr>
          <a:xfrm>
            <a:off x="7786710" y="3643314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get</a:t>
            </a:r>
            <a:endParaRPr lang="ru-RU" dirty="0"/>
          </a:p>
        </p:txBody>
      </p:sp>
      <p:sp>
        <p:nvSpPr>
          <p:cNvPr id="18" name="Овал 17"/>
          <p:cNvSpPr/>
          <p:nvPr/>
        </p:nvSpPr>
        <p:spPr>
          <a:xfrm rot="20402322">
            <a:off x="3286116" y="1714488"/>
            <a:ext cx="628648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 smtClean="0"/>
              <a:t>the</a:t>
            </a:r>
            <a:endParaRPr lang="ru-RU" sz="1100" dirty="0"/>
          </a:p>
        </p:txBody>
      </p:sp>
      <p:sp>
        <p:nvSpPr>
          <p:cNvPr id="19" name="Овал 18"/>
          <p:cNvSpPr/>
          <p:nvPr/>
        </p:nvSpPr>
        <p:spPr>
          <a:xfrm rot="20675147">
            <a:off x="756837" y="1811225"/>
            <a:ext cx="1378951" cy="8386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/>
              <a:t>homework</a:t>
            </a:r>
            <a:endParaRPr lang="ru-RU" sz="1200" dirty="0"/>
          </a:p>
        </p:txBody>
      </p:sp>
      <p:sp>
        <p:nvSpPr>
          <p:cNvPr id="20" name="Овал 19"/>
          <p:cNvSpPr/>
          <p:nvPr/>
        </p:nvSpPr>
        <p:spPr>
          <a:xfrm>
            <a:off x="1000100" y="4071942"/>
            <a:ext cx="857256" cy="7143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buy</a:t>
            </a:r>
            <a:endParaRPr lang="ru-RU" dirty="0"/>
          </a:p>
        </p:txBody>
      </p:sp>
      <p:sp>
        <p:nvSpPr>
          <p:cNvPr id="21" name="Овал 20"/>
          <p:cNvSpPr/>
          <p:nvPr/>
        </p:nvSpPr>
        <p:spPr>
          <a:xfrm>
            <a:off x="1285852" y="5715016"/>
            <a:ext cx="914400" cy="7143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in</a:t>
            </a:r>
            <a:endParaRPr lang="ru-RU" dirty="0"/>
          </a:p>
        </p:txBody>
      </p:sp>
      <p:sp>
        <p:nvSpPr>
          <p:cNvPr id="22" name="Овал 21"/>
          <p:cNvSpPr/>
          <p:nvPr/>
        </p:nvSpPr>
        <p:spPr>
          <a:xfrm>
            <a:off x="642910" y="3143248"/>
            <a:ext cx="914400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some</a:t>
            </a:r>
            <a:endParaRPr lang="ru-RU" sz="1400" dirty="0"/>
          </a:p>
        </p:txBody>
      </p:sp>
      <p:sp>
        <p:nvSpPr>
          <p:cNvPr id="23" name="Овал 22"/>
          <p:cNvSpPr/>
          <p:nvPr/>
        </p:nvSpPr>
        <p:spPr>
          <a:xfrm>
            <a:off x="5143504" y="4357694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he</a:t>
            </a:r>
            <a:endParaRPr lang="ru-RU" dirty="0"/>
          </a:p>
        </p:txBody>
      </p:sp>
      <p:sp>
        <p:nvSpPr>
          <p:cNvPr id="24" name="Овал 23"/>
          <p:cNvSpPr/>
          <p:nvPr/>
        </p:nvSpPr>
        <p:spPr>
          <a:xfrm rot="1180270">
            <a:off x="4594118" y="6010563"/>
            <a:ext cx="914400" cy="7143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work</a:t>
            </a:r>
            <a:endParaRPr lang="ru-RU" sz="1400" dirty="0"/>
          </a:p>
        </p:txBody>
      </p:sp>
      <p:sp>
        <p:nvSpPr>
          <p:cNvPr id="25" name="Овал 24"/>
          <p:cNvSpPr/>
          <p:nvPr/>
        </p:nvSpPr>
        <p:spPr>
          <a:xfrm rot="19188570">
            <a:off x="1928794" y="5000636"/>
            <a:ext cx="771524" cy="5715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 smtClean="0"/>
              <a:t>come</a:t>
            </a:r>
            <a:endParaRPr lang="ru-RU" sz="1100" dirty="0"/>
          </a:p>
        </p:txBody>
      </p:sp>
      <p:sp>
        <p:nvSpPr>
          <p:cNvPr id="26" name="Овал 25"/>
          <p:cNvSpPr/>
          <p:nvPr/>
        </p:nvSpPr>
        <p:spPr>
          <a:xfrm rot="589780">
            <a:off x="54362" y="3787554"/>
            <a:ext cx="914400" cy="7154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will</a:t>
            </a:r>
            <a:endParaRPr lang="ru-RU" dirty="0"/>
          </a:p>
        </p:txBody>
      </p:sp>
      <p:sp>
        <p:nvSpPr>
          <p:cNvPr id="27" name="Овал 26"/>
          <p:cNvSpPr/>
          <p:nvPr/>
        </p:nvSpPr>
        <p:spPr>
          <a:xfrm rot="20124411">
            <a:off x="6215074" y="1714488"/>
            <a:ext cx="771524" cy="7858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/>
              <a:t>mark</a:t>
            </a:r>
            <a:endParaRPr lang="ru-RU" sz="1200" dirty="0"/>
          </a:p>
        </p:txBody>
      </p:sp>
      <p:sp>
        <p:nvSpPr>
          <p:cNvPr id="28" name="Овал 27"/>
          <p:cNvSpPr/>
          <p:nvPr/>
        </p:nvSpPr>
        <p:spPr>
          <a:xfrm>
            <a:off x="6572264" y="2643182"/>
            <a:ext cx="127159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study</a:t>
            </a:r>
            <a:endParaRPr lang="ru-RU" dirty="0"/>
          </a:p>
        </p:txBody>
      </p:sp>
      <p:sp>
        <p:nvSpPr>
          <p:cNvPr id="29" name="Овал 28"/>
          <p:cNvSpPr/>
          <p:nvPr/>
        </p:nvSpPr>
        <p:spPr>
          <a:xfrm>
            <a:off x="5857884" y="5143512"/>
            <a:ext cx="914400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you</a:t>
            </a:r>
            <a:endParaRPr lang="ru-RU" dirty="0"/>
          </a:p>
        </p:txBody>
      </p:sp>
      <p:sp>
        <p:nvSpPr>
          <p:cNvPr id="30" name="Овал 29"/>
          <p:cNvSpPr/>
          <p:nvPr/>
        </p:nvSpPr>
        <p:spPr>
          <a:xfrm rot="20242695">
            <a:off x="3528465" y="6008961"/>
            <a:ext cx="914400" cy="7001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with</a:t>
            </a:r>
            <a:endParaRPr lang="ru-RU" dirty="0"/>
          </a:p>
        </p:txBody>
      </p:sp>
      <p:sp>
        <p:nvSpPr>
          <p:cNvPr id="31" name="Овал 30"/>
          <p:cNvSpPr/>
          <p:nvPr/>
        </p:nvSpPr>
        <p:spPr>
          <a:xfrm>
            <a:off x="3000364" y="5072074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well</a:t>
            </a:r>
            <a:endParaRPr lang="ru-RU" dirty="0"/>
          </a:p>
        </p:txBody>
      </p:sp>
      <p:sp>
        <p:nvSpPr>
          <p:cNvPr id="32" name="Овал 31"/>
          <p:cNvSpPr/>
          <p:nvPr/>
        </p:nvSpPr>
        <p:spPr>
          <a:xfrm>
            <a:off x="4000496" y="4786322"/>
            <a:ext cx="914400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do</a:t>
            </a:r>
            <a:endParaRPr lang="ru-RU" dirty="0"/>
          </a:p>
        </p:txBody>
      </p:sp>
      <p:sp>
        <p:nvSpPr>
          <p:cNvPr id="33" name="Овал 32"/>
          <p:cNvSpPr/>
          <p:nvPr/>
        </p:nvSpPr>
        <p:spPr>
          <a:xfrm>
            <a:off x="5143504" y="1714488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help</a:t>
            </a:r>
            <a:endParaRPr lang="ru-RU" dirty="0"/>
          </a:p>
        </p:txBody>
      </p:sp>
      <p:sp>
        <p:nvSpPr>
          <p:cNvPr id="34" name="Овал 33"/>
          <p:cNvSpPr/>
          <p:nvPr/>
        </p:nvSpPr>
        <p:spPr>
          <a:xfrm>
            <a:off x="5500694" y="3643314"/>
            <a:ext cx="1485904" cy="7143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book</a:t>
            </a:r>
            <a:endParaRPr lang="ru-RU" dirty="0"/>
          </a:p>
        </p:txBody>
      </p:sp>
      <p:sp>
        <p:nvSpPr>
          <p:cNvPr id="35" name="Овал 34"/>
          <p:cNvSpPr/>
          <p:nvPr/>
        </p:nvSpPr>
        <p:spPr>
          <a:xfrm>
            <a:off x="2500298" y="3643314"/>
            <a:ext cx="914400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/>
              <a:t>smart</a:t>
            </a:r>
            <a:endParaRPr lang="ru-RU" sz="1200" dirty="0"/>
          </a:p>
        </p:txBody>
      </p:sp>
      <p:sp>
        <p:nvSpPr>
          <p:cNvPr id="36" name="Овал 35"/>
          <p:cNvSpPr/>
          <p:nvPr/>
        </p:nvSpPr>
        <p:spPr>
          <a:xfrm>
            <a:off x="1928794" y="4214818"/>
            <a:ext cx="700086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/>
              <a:t>time</a:t>
            </a:r>
            <a:endParaRPr lang="ru-RU" sz="1200" dirty="0"/>
          </a:p>
        </p:txBody>
      </p:sp>
      <p:sp>
        <p:nvSpPr>
          <p:cNvPr id="37" name="Овал 36"/>
          <p:cNvSpPr/>
          <p:nvPr/>
        </p:nvSpPr>
        <p:spPr>
          <a:xfrm rot="2357913">
            <a:off x="7066837" y="1723516"/>
            <a:ext cx="985838" cy="7858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/>
              <a:t>pupils</a:t>
            </a:r>
            <a:endParaRPr lang="ru-RU" sz="1200" dirty="0"/>
          </a:p>
        </p:txBody>
      </p:sp>
      <p:sp>
        <p:nvSpPr>
          <p:cNvPr id="38" name="Овал 37"/>
          <p:cNvSpPr/>
          <p:nvPr/>
        </p:nvSpPr>
        <p:spPr>
          <a:xfrm rot="20216827">
            <a:off x="7929586" y="4714884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/>
              <a:t>good</a:t>
            </a:r>
            <a:endParaRPr lang="ru-RU" sz="1600" dirty="0"/>
          </a:p>
        </p:txBody>
      </p:sp>
      <p:sp>
        <p:nvSpPr>
          <p:cNvPr id="39" name="Овал 38"/>
          <p:cNvSpPr/>
          <p:nvPr/>
        </p:nvSpPr>
        <p:spPr>
          <a:xfrm>
            <a:off x="4714876" y="5429264"/>
            <a:ext cx="914400" cy="5715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go</a:t>
            </a:r>
            <a:endParaRPr lang="ru-RU" dirty="0"/>
          </a:p>
        </p:txBody>
      </p:sp>
      <p:sp>
        <p:nvSpPr>
          <p:cNvPr id="40" name="Овал 39"/>
          <p:cNvSpPr/>
          <p:nvPr/>
        </p:nvSpPr>
        <p:spPr>
          <a:xfrm>
            <a:off x="8229600" y="2500306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on</a:t>
            </a:r>
            <a:endParaRPr lang="ru-RU" dirty="0"/>
          </a:p>
        </p:txBody>
      </p:sp>
      <p:sp>
        <p:nvSpPr>
          <p:cNvPr id="41" name="Овал 40"/>
          <p:cNvSpPr/>
          <p:nvPr/>
        </p:nvSpPr>
        <p:spPr>
          <a:xfrm rot="19062077">
            <a:off x="2723197" y="2570807"/>
            <a:ext cx="1200152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enter</a:t>
            </a:r>
            <a:endParaRPr lang="ru-RU" dirty="0"/>
          </a:p>
        </p:txBody>
      </p:sp>
      <p:sp>
        <p:nvSpPr>
          <p:cNvPr id="42" name="Овал 41"/>
          <p:cNvSpPr/>
          <p:nvPr/>
        </p:nvSpPr>
        <p:spPr>
          <a:xfrm>
            <a:off x="3071802" y="4286256"/>
            <a:ext cx="571504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</a:t>
            </a:r>
            <a:endParaRPr lang="ru-RU" dirty="0"/>
          </a:p>
        </p:txBody>
      </p:sp>
      <p:sp>
        <p:nvSpPr>
          <p:cNvPr id="43" name="Овал 42"/>
          <p:cNvSpPr/>
          <p:nvPr/>
        </p:nvSpPr>
        <p:spPr>
          <a:xfrm>
            <a:off x="214282" y="4643446"/>
            <a:ext cx="785818" cy="7143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I</a:t>
            </a:r>
            <a:endParaRPr lang="ru-RU" dirty="0"/>
          </a:p>
        </p:txBody>
      </p:sp>
      <p:sp>
        <p:nvSpPr>
          <p:cNvPr id="44" name="Овал 43"/>
          <p:cNvSpPr/>
          <p:nvPr/>
        </p:nvSpPr>
        <p:spPr>
          <a:xfrm rot="1148444">
            <a:off x="1022476" y="4976213"/>
            <a:ext cx="842962" cy="7143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we</a:t>
            </a:r>
            <a:endParaRPr lang="ru-RU" dirty="0"/>
          </a:p>
        </p:txBody>
      </p:sp>
      <p:sp>
        <p:nvSpPr>
          <p:cNvPr id="45" name="Овал 44"/>
          <p:cNvSpPr/>
          <p:nvPr/>
        </p:nvSpPr>
        <p:spPr>
          <a:xfrm rot="1296474">
            <a:off x="7286644" y="5786454"/>
            <a:ext cx="1643074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university</a:t>
            </a:r>
            <a:endParaRPr lang="ru-RU" sz="1400" dirty="0"/>
          </a:p>
        </p:txBody>
      </p:sp>
      <p:sp>
        <p:nvSpPr>
          <p:cNvPr id="46" name="Овал 45"/>
          <p:cNvSpPr/>
          <p:nvPr/>
        </p:nvSpPr>
        <p:spPr>
          <a:xfrm>
            <a:off x="1571604" y="3500438"/>
            <a:ext cx="914400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be</a:t>
            </a:r>
            <a:endParaRPr lang="ru-RU" dirty="0"/>
          </a:p>
        </p:txBody>
      </p:sp>
      <p:sp>
        <p:nvSpPr>
          <p:cNvPr id="47" name="Блок-схема: альтернативный процесс 46"/>
          <p:cNvSpPr/>
          <p:nvPr/>
        </p:nvSpPr>
        <p:spPr>
          <a:xfrm>
            <a:off x="3643306" y="3286124"/>
            <a:ext cx="1700218" cy="114300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dirty="0" smtClean="0">
                <a:solidFill>
                  <a:srgbClr val="C00000"/>
                </a:solidFill>
              </a:rPr>
              <a:t>school</a:t>
            </a:r>
            <a:endParaRPr lang="ru-RU" sz="2800" b="1" i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Admin\Downloads\картинки на англ.м. 2014\83876335_1_644x461_anglyska-mova-uzhgoro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1934" y="3000372"/>
            <a:ext cx="4786346" cy="363623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229600" cy="1066800"/>
          </a:xfrm>
        </p:spPr>
        <p:txBody>
          <a:bodyPr/>
          <a:lstStyle/>
          <a:p>
            <a:r>
              <a:rPr lang="en-US" dirty="0" smtClean="0"/>
              <a:t>Home assignment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2214554"/>
            <a:ext cx="8229600" cy="4325112"/>
          </a:xfrm>
        </p:spPr>
        <p:txBody>
          <a:bodyPr/>
          <a:lstStyle/>
          <a:p>
            <a:r>
              <a:rPr lang="en-US" dirty="0" smtClean="0"/>
              <a:t>Be ready to speak on the topics</a:t>
            </a:r>
            <a:r>
              <a:rPr lang="en-US" dirty="0" smtClean="0">
                <a:latin typeface="Times New Roman"/>
                <a:cs typeface="Times New Roman"/>
              </a:rPr>
              <a:t>:</a:t>
            </a:r>
          </a:p>
          <a:p>
            <a:pPr marL="624078" indent="-514350">
              <a:buAutoNum type="arabicPeriod"/>
            </a:pPr>
            <a:r>
              <a:rPr lang="en-US" dirty="0" smtClean="0">
                <a:latin typeface="Times New Roman"/>
                <a:cs typeface="Times New Roman"/>
              </a:rPr>
              <a:t>School life.</a:t>
            </a:r>
          </a:p>
          <a:p>
            <a:pPr marL="624078" indent="-514350">
              <a:buAutoNum type="arabicPeriod"/>
            </a:pPr>
            <a:r>
              <a:rPr lang="en-US" dirty="0" smtClean="0">
                <a:latin typeface="Times New Roman"/>
                <a:cs typeface="Times New Roman"/>
              </a:rPr>
              <a:t>My </a:t>
            </a:r>
            <a:r>
              <a:rPr lang="en-US" dirty="0" err="1" smtClean="0">
                <a:latin typeface="Times New Roman"/>
                <a:cs typeface="Times New Roman"/>
              </a:rPr>
              <a:t>favourite</a:t>
            </a:r>
            <a:r>
              <a:rPr lang="en-US" dirty="0" smtClean="0">
                <a:latin typeface="Times New Roman"/>
                <a:cs typeface="Times New Roman"/>
              </a:rPr>
              <a:t>  school subject.</a:t>
            </a:r>
          </a:p>
          <a:p>
            <a:pPr marL="624078" indent="-514350">
              <a:buAutoNum type="arabicPeriod"/>
            </a:pPr>
            <a:r>
              <a:rPr lang="en-US" dirty="0" smtClean="0">
                <a:latin typeface="Times New Roman"/>
                <a:cs typeface="Times New Roman"/>
              </a:rPr>
              <a:t>My school.</a:t>
            </a:r>
            <a:r>
              <a:rPr lang="en-US" dirty="0" smtClean="0"/>
              <a:t>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Другая 3">
      <a:dk1>
        <a:srgbClr val="00B0F0"/>
      </a:dk1>
      <a:lt1>
        <a:sysClr val="window" lastClr="FFFFFF"/>
      </a:lt1>
      <a:dk2>
        <a:srgbClr val="002060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7030A0"/>
      </a:accent4>
      <a:accent5>
        <a:srgbClr val="FFFF00"/>
      </a:accent5>
      <a:accent6>
        <a:srgbClr val="FF0000"/>
      </a:accent6>
      <a:hlink>
        <a:srgbClr val="E2D700"/>
      </a:hlink>
      <a:folHlink>
        <a:srgbClr val="85DFD0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160</TotalTime>
  <Words>600</Words>
  <Application>Microsoft Office PowerPoint</Application>
  <PresentationFormat>Экран (4:3)</PresentationFormat>
  <Paragraphs>97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Городская</vt:lpstr>
      <vt:lpstr>School life</vt:lpstr>
      <vt:lpstr>School is the place where we spend a lot of time…</vt:lpstr>
      <vt:lpstr>Listen to the text and match school and activities to the age group                    At the age of … pupils go to … At … school they learn … At the age of … pupils take … exam.</vt:lpstr>
      <vt:lpstr>Read this leaflet giving advice on doing your homework. Match headings to paragraphs. There is one heading you will not need to use.</vt:lpstr>
      <vt:lpstr>    Let's make two groups. Students from the first group are great sport lovers. Students from the second group are against having too many lessons of PE at school.</vt:lpstr>
      <vt:lpstr>What can you see in the picture? What is the student doing? What lesson is she at ? Is she bored?  Why?</vt:lpstr>
      <vt:lpstr>What can you see in the picture? What is his favourite school subject? Does he like going to school?  Why?</vt:lpstr>
      <vt:lpstr>1st type of Conditional sentences</vt:lpstr>
      <vt:lpstr>Complete my sentences</vt:lpstr>
      <vt:lpstr>Make up as many sentences as possible in the 1st conditional using these words</vt:lpstr>
      <vt:lpstr>Home assignment 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School life</dc:title>
  <dc:creator>Admin</dc:creator>
  <cp:lastModifiedBy>Admin</cp:lastModifiedBy>
  <cp:revision>18</cp:revision>
  <dcterms:created xsi:type="dcterms:W3CDTF">2015-11-30T15:01:53Z</dcterms:created>
  <dcterms:modified xsi:type="dcterms:W3CDTF">2021-11-18T17:12:28Z</dcterms:modified>
</cp:coreProperties>
</file>