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7" r:id="rId5"/>
    <p:sldId id="273" r:id="rId6"/>
    <p:sldId id="268" r:id="rId7"/>
    <p:sldId id="274" r:id="rId8"/>
    <p:sldId id="272" r:id="rId9"/>
    <p:sldId id="269" r:id="rId10"/>
    <p:sldId id="271" r:id="rId11"/>
    <p:sldId id="270" r:id="rId12"/>
    <p:sldId id="275" r:id="rId13"/>
    <p:sldId id="279" r:id="rId14"/>
    <p:sldId id="278" r:id="rId15"/>
    <p:sldId id="281" r:id="rId16"/>
    <p:sldId id="277" r:id="rId17"/>
    <p:sldId id="282" r:id="rId18"/>
    <p:sldId id="276" r:id="rId19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615E"/>
    <a:srgbClr val="C08500"/>
    <a:srgbClr val="4A7672"/>
    <a:srgbClr val="92BBB7"/>
    <a:srgbClr val="AC7700"/>
    <a:srgbClr val="F2A700"/>
    <a:srgbClr val="FFCE65"/>
    <a:srgbClr val="FF562F"/>
    <a:srgbClr val="FF3809"/>
    <a:srgbClr val="FF562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1"/>
  </p:normalViewPr>
  <p:slideViewPr>
    <p:cSldViewPr snapToGrid="0">
      <p:cViewPr varScale="1">
        <p:scale>
          <a:sx n="72" d="100"/>
          <a:sy n="72" d="100"/>
        </p:scale>
        <p:origin x="-41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BD25A9A-4588-F950-15AF-937F795ACB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C0F4C0-E091-A02A-D498-287575D9B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50428"/>
            <a:ext cx="9144000" cy="2387600"/>
          </a:xfrm>
        </p:spPr>
        <p:txBody>
          <a:bodyPr anchor="b">
            <a:normAutofit/>
          </a:bodyPr>
          <a:lstStyle>
            <a:lvl1pPr algn="ctr">
              <a:defRPr sz="8000" b="1">
                <a:solidFill>
                  <a:srgbClr val="3D615E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22FF636-EAE4-BB90-6DAC-F208C86AC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49351"/>
            <a:ext cx="9144000" cy="770865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C085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x-none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A49DEA6-0D43-EAA5-9772-F327A1650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337A9CA-7EE9-FDBD-18C5-789F95224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EAED3E4-7070-60FA-BE9D-154D14E48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85298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4E9FD6-471F-7AB8-0AE8-82B25BB8E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5885101-1B29-3AD7-901C-A00DD8333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3C61163-4E90-987D-5F9C-A480D6C7A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152BA18-474E-BCBB-034E-7865B7F1C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2824B9E-A8C2-3562-1A8F-0E5346A1A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106941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690D2A3-3F6C-6939-2878-0EAE4B287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2DBBCE6-69E4-A973-E95E-6D82130EF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B8DE9A9-84C5-5FDB-6F71-1926140C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8F8C557-803E-78D5-67EE-C47E8DE4A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805E29A-7F00-A7F2-D3FD-72C6846FF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583055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37ACDF-AABE-1E29-7CA1-4181F4652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CAE7B99-9866-765E-51B5-A160D072F2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1EFC735-9C92-33C4-CB27-28192C19E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C90C563-D8D3-4A61-99B0-762911310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3BEDDF3-CE4A-ED6D-97BA-DDD50E331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5E49543-9736-8E7D-49C9-CBF2EE07A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828939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0D07B37-EFC5-016D-E633-F8D4145FA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F4A2552-4E03-4F13-C57D-183534490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66F37C0-B8A2-5FDB-65F3-3037643D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28CC84B-14B8-6224-6865-B54FC32FAB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411F1BB-5D1D-7C41-A3F9-0BE3649AE7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9135937-DE84-D594-266C-F2327F922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EA01070-3C01-F0D8-1B99-1C82E2761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B4BB968-51C7-D0F3-E8DF-4896C9D7B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013344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AA0F14-3B6F-2216-BD66-A58F45587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3D3BED4-F4B4-CAC5-B220-9109229CE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348B434-CAEE-C91F-E1F7-28A555C2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3B469EE-F053-0AD2-2716-97837215F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443852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8DE3E20-4CBE-56E2-4155-AD0311619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3546CAF5-BC96-9D37-926C-697F710EA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AA3200E-13FF-E654-CF5E-6D4DBE598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28403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A62C23-9938-47AC-347B-2F955301F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8010739-720D-60CE-4B14-8ED9E1E49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25B897A-A13E-BEB4-72C0-7707CB0720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79837B4-C988-E07B-E3F4-89FDB12E1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6A46F2C-43D2-F901-6E8E-DCEF64363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66B9DB4-8B25-ADC6-8FA0-9A7DB73FB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555804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64C891-7065-88A8-43A8-96D9D0209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CC24D8D8-539A-706E-339B-4A981AF18F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4242E42-4474-8264-6B5C-77BE8C768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AF29A36-0C66-5B35-424B-99AE88980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BB1A4CB-776E-ECA2-15C5-5421DDB86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1A049A5-218E-4FD0-D648-9991B8614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493764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6BB08A7-43AF-E76D-8BA8-858295195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256426A-677C-E18E-047B-E1407D8380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981C7E2-0ECF-266C-6645-666A7DDFB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2B63812-BBDB-1132-77E9-18DCB9268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32A74AB-F6B9-D610-E9B2-186A78AB5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2542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9FCF4AF-A827-0D51-17F4-89774A9D5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80E2A35-41BA-F516-C251-EA551E2F2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39872F5-BC5D-D839-E315-5CFB72BE1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1C74A1E-333E-7E3C-F452-D7D94E36D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07CA703-AD0A-1741-02BC-3F9D5CE42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31679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4F4D78A-B50F-94B9-8230-DEB2A9DF2FE2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7EFCD6-5BC6-6749-8FAA-9E8DA50E9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637" y="594592"/>
            <a:ext cx="10515600" cy="5499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x-none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E69D9BB-4AD5-71FB-6382-1AF1D448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4608568-69F3-FE8F-4490-7FEA508254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71D1A-1E00-4F00-9601-127C15B7BBB5}" type="datetimeFigureOut">
              <a:rPr lang="x-none" smtClean="0"/>
              <a:pPr/>
              <a:t>25.10.2024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A196CBD-027C-1CAC-0387-63E908E5D0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8EFBBCB-ABF7-6E53-505E-FC5EDC84A9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E06B0-1090-416B-897D-0C6E44530F4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592158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562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8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7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0E4111-9633-9AD3-ED69-D2F3150F1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217" y="583096"/>
            <a:ext cx="8428383" cy="306125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Do </a:t>
            </a:r>
            <a:r>
              <a:rPr lang="en-US" dirty="0" smtClean="0"/>
              <a:t>You Know </a:t>
            </a:r>
            <a:r>
              <a:rPr lang="en-US" dirty="0" smtClean="0"/>
              <a:t>About </a:t>
            </a:r>
            <a:r>
              <a:rPr lang="en-US" dirty="0" smtClean="0"/>
              <a:t>Europe?</a:t>
            </a:r>
            <a:endParaRPr lang="x-none" dirty="0"/>
          </a:p>
        </p:txBody>
      </p:sp>
      <p:pic>
        <p:nvPicPr>
          <p:cNvPr id="4" name="Рисунок 3" descr="europe map1.jfif"/>
          <p:cNvPicPr>
            <a:picLocks noChangeAspect="1"/>
          </p:cNvPicPr>
          <p:nvPr/>
        </p:nvPicPr>
        <p:blipFill>
          <a:blip r:embed="rId2" cstate="print"/>
          <a:srcRect l="31682" t="5283" r="10841" b="4630"/>
          <a:stretch>
            <a:fillRect/>
          </a:stretch>
        </p:blipFill>
        <p:spPr>
          <a:xfrm>
            <a:off x="7898296" y="2379693"/>
            <a:ext cx="4293704" cy="4478307"/>
          </a:xfrm>
          <a:prstGeom prst="rect">
            <a:avLst/>
          </a:prstGeom>
        </p:spPr>
      </p:pic>
      <p:pic>
        <p:nvPicPr>
          <p:cNvPr id="6" name="Рисунок 5" descr="norway-flag.png"/>
          <p:cNvPicPr>
            <a:picLocks noChangeAspect="1"/>
          </p:cNvPicPr>
          <p:nvPr/>
        </p:nvPicPr>
        <p:blipFill>
          <a:blip r:embed="rId3" cstate="print"/>
          <a:srcRect l="9188" t="25015" r="11043" b="26601"/>
          <a:stretch>
            <a:fillRect/>
          </a:stretch>
        </p:blipFill>
        <p:spPr>
          <a:xfrm rot="21122322">
            <a:off x="4003072" y="4634914"/>
            <a:ext cx="928679" cy="563297"/>
          </a:xfrm>
          <a:prstGeom prst="rect">
            <a:avLst/>
          </a:prstGeom>
        </p:spPr>
      </p:pic>
      <p:pic>
        <p:nvPicPr>
          <p:cNvPr id="7" name="Рисунок 6" descr="gbr-flag.png"/>
          <p:cNvPicPr>
            <a:picLocks noChangeAspect="1"/>
          </p:cNvPicPr>
          <p:nvPr/>
        </p:nvPicPr>
        <p:blipFill>
          <a:blip r:embed="rId4" cstate="print"/>
          <a:srcRect t="24261" b="21942"/>
          <a:stretch>
            <a:fillRect/>
          </a:stretch>
        </p:blipFill>
        <p:spPr>
          <a:xfrm rot="20694577">
            <a:off x="1440355" y="5988540"/>
            <a:ext cx="1051423" cy="565635"/>
          </a:xfrm>
          <a:prstGeom prst="rect">
            <a:avLst/>
          </a:prstGeom>
        </p:spPr>
      </p:pic>
      <p:pic>
        <p:nvPicPr>
          <p:cNvPr id="8" name="Рисунок 7" descr="Lithuanian-Flag.png"/>
          <p:cNvPicPr>
            <a:picLocks noChangeAspect="1"/>
          </p:cNvPicPr>
          <p:nvPr/>
        </p:nvPicPr>
        <p:blipFill>
          <a:blip r:embed="rId5" cstate="print"/>
          <a:srcRect t="20525" b="22449"/>
          <a:stretch>
            <a:fillRect/>
          </a:stretch>
        </p:blipFill>
        <p:spPr>
          <a:xfrm>
            <a:off x="2534477" y="4850294"/>
            <a:ext cx="884584" cy="504446"/>
          </a:xfrm>
          <a:prstGeom prst="rect">
            <a:avLst/>
          </a:prstGeom>
        </p:spPr>
      </p:pic>
      <p:pic>
        <p:nvPicPr>
          <p:cNvPr id="9" name="Рисунок 8" descr="belgium-flag.png"/>
          <p:cNvPicPr>
            <a:picLocks noChangeAspect="1"/>
          </p:cNvPicPr>
          <p:nvPr/>
        </p:nvPicPr>
        <p:blipFill>
          <a:blip r:embed="rId6" cstate="print"/>
          <a:srcRect l="15372" t="24802" r="15990" b="30058"/>
          <a:stretch>
            <a:fillRect/>
          </a:stretch>
        </p:blipFill>
        <p:spPr>
          <a:xfrm rot="21388996">
            <a:off x="4558813" y="5566679"/>
            <a:ext cx="945961" cy="622118"/>
          </a:xfrm>
          <a:prstGeom prst="rect">
            <a:avLst/>
          </a:prstGeom>
        </p:spPr>
      </p:pic>
      <p:pic>
        <p:nvPicPr>
          <p:cNvPr id="10" name="Рисунок 9" descr="sweden-flag.png"/>
          <p:cNvPicPr>
            <a:picLocks noChangeAspect="1"/>
          </p:cNvPicPr>
          <p:nvPr/>
        </p:nvPicPr>
        <p:blipFill>
          <a:blip r:embed="rId7" cstate="print"/>
          <a:srcRect t="16640" b="18854"/>
          <a:stretch>
            <a:fillRect/>
          </a:stretch>
        </p:blipFill>
        <p:spPr>
          <a:xfrm rot="20675709">
            <a:off x="1071182" y="4180076"/>
            <a:ext cx="1042401" cy="645984"/>
          </a:xfrm>
          <a:prstGeom prst="rect">
            <a:avLst/>
          </a:prstGeom>
        </p:spPr>
      </p:pic>
      <p:pic>
        <p:nvPicPr>
          <p:cNvPr id="11" name="Рисунок 10" descr="ukraine-flag.png"/>
          <p:cNvPicPr>
            <a:picLocks noChangeAspect="1"/>
          </p:cNvPicPr>
          <p:nvPr/>
        </p:nvPicPr>
        <p:blipFill>
          <a:blip r:embed="rId8" cstate="print"/>
          <a:srcRect l="3108" t="4057" r="4138" b="5173"/>
          <a:stretch>
            <a:fillRect/>
          </a:stretch>
        </p:blipFill>
        <p:spPr>
          <a:xfrm rot="21208081">
            <a:off x="3158266" y="5934464"/>
            <a:ext cx="959823" cy="650547"/>
          </a:xfrm>
          <a:prstGeom prst="rect">
            <a:avLst/>
          </a:prstGeom>
        </p:spPr>
      </p:pic>
      <p:pic>
        <p:nvPicPr>
          <p:cNvPr id="12" name="Рисунок 11" descr="germany-flag.png"/>
          <p:cNvPicPr>
            <a:picLocks noChangeAspect="1"/>
          </p:cNvPicPr>
          <p:nvPr/>
        </p:nvPicPr>
        <p:blipFill>
          <a:blip r:embed="rId9" cstate="print"/>
          <a:srcRect l="14018" t="26546" r="13418" b="24312"/>
          <a:stretch>
            <a:fillRect/>
          </a:stretch>
        </p:blipFill>
        <p:spPr>
          <a:xfrm>
            <a:off x="1060175" y="5221358"/>
            <a:ext cx="980660" cy="62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C00E4111-9633-9AD3-ED69-D2F3150F1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78227"/>
            <a:ext cx="9144000" cy="3101008"/>
          </a:xfrm>
        </p:spPr>
        <p:txBody>
          <a:bodyPr>
            <a:noAutofit/>
          </a:bodyPr>
          <a:lstStyle/>
          <a:p>
            <a:pPr lvl="0" fontAlgn="base">
              <a:lnSpc>
                <a:spcPct val="100000"/>
              </a:lnSpc>
              <a:spcAft>
                <a:spcPct val="0"/>
              </a:spcAft>
            </a:pPr>
            <a:r>
              <a:rPr lang="en-US" sz="4800" dirty="0" smtClean="0">
                <a:solidFill>
                  <a:srgbClr val="4A767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lang="en-US" sz="4800" dirty="0" smtClean="0">
                <a:solidFill>
                  <a:srgbClr val="4A7672"/>
                </a:solidFill>
                <a:latin typeface="+mn-lt"/>
                <a:ea typeface="Times New Roman" pitchFamily="18" charset="0"/>
                <a:cs typeface="Arial" pitchFamily="34" charset="0"/>
              </a:rPr>
              <a:t>.     How many words can you make up using   ‘Ukraine’ ?</a:t>
            </a:r>
            <a:r>
              <a:rPr lang="uk-UA" sz="4800" b="0" dirty="0" smtClean="0">
                <a:solidFill>
                  <a:srgbClr val="4A7672"/>
                </a:solidFill>
                <a:latin typeface="+mn-lt"/>
                <a:cs typeface="Arial" pitchFamily="34" charset="0"/>
              </a:rPr>
              <a:t/>
            </a:r>
            <a:br>
              <a:rPr lang="uk-UA" sz="4800" b="0" dirty="0" smtClean="0">
                <a:solidFill>
                  <a:srgbClr val="4A7672"/>
                </a:solidFill>
                <a:latin typeface="+mn-lt"/>
                <a:cs typeface="Arial" pitchFamily="34" charset="0"/>
              </a:rPr>
            </a:br>
            <a:r>
              <a:rPr lang="en-US" sz="4800" dirty="0" smtClean="0">
                <a:solidFill>
                  <a:srgbClr val="4A7672"/>
                </a:solidFill>
                <a:latin typeface="+mn-lt"/>
                <a:ea typeface="Times New Roman" pitchFamily="18" charset="0"/>
                <a:cs typeface="Arial" pitchFamily="34" charset="0"/>
              </a:rPr>
              <a:t>Use  * for  the only one letter you need.</a:t>
            </a:r>
            <a:endParaRPr lang="x-none" sz="4800" dirty="0"/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0E4111-9633-9AD3-ED69-D2F3150F1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96348"/>
            <a:ext cx="9144000" cy="2027582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4A767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lang="en-US" sz="4000" dirty="0" smtClean="0">
                <a:solidFill>
                  <a:srgbClr val="4A7672"/>
                </a:solidFill>
                <a:ea typeface="Times New Roman" pitchFamily="18" charset="0"/>
                <a:cs typeface="Arial" pitchFamily="34" charset="0"/>
              </a:rPr>
              <a:t>.      </a:t>
            </a:r>
            <a:r>
              <a:rPr lang="en-US" sz="4000" dirty="0" smtClean="0">
                <a:solidFill>
                  <a:srgbClr val="4A7672"/>
                </a:solidFill>
                <a:ea typeface="Times New Roman" pitchFamily="18" charset="0"/>
                <a:cs typeface="Arial" pitchFamily="34" charset="0"/>
              </a:rPr>
              <a:t>How many words can you make up using   ‘Ukraine’ ?</a:t>
            </a:r>
            <a:r>
              <a:rPr lang="uk-UA" sz="4000" b="0" dirty="0" smtClean="0">
                <a:solidFill>
                  <a:srgbClr val="4A7672"/>
                </a:solidFill>
                <a:cs typeface="Arial" pitchFamily="34" charset="0"/>
              </a:rPr>
              <a:t/>
            </a:r>
            <a:br>
              <a:rPr lang="uk-UA" sz="4000" b="0" dirty="0" smtClean="0">
                <a:solidFill>
                  <a:srgbClr val="4A7672"/>
                </a:solidFill>
                <a:cs typeface="Arial" pitchFamily="34" charset="0"/>
              </a:rPr>
            </a:br>
            <a:r>
              <a:rPr lang="en-US" sz="4000" dirty="0" smtClean="0">
                <a:solidFill>
                  <a:srgbClr val="4A7672"/>
                </a:solidFill>
                <a:ea typeface="Times New Roman" pitchFamily="18" charset="0"/>
                <a:cs typeface="Arial" pitchFamily="34" charset="0"/>
              </a:rPr>
              <a:t>Use  * for  the only one letter you need</a:t>
            </a:r>
            <a:endParaRPr lang="x-none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EC0119D-2D61-9B4D-4D92-BA8C036814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2209" y="3233530"/>
            <a:ext cx="8123582" cy="3339548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                  rain                                          are</a:t>
            </a:r>
          </a:p>
          <a:p>
            <a:pPr algn="l"/>
            <a:r>
              <a:rPr lang="en-US" sz="3600" dirty="0" smtClean="0"/>
              <a:t>                  in                                              a</a:t>
            </a:r>
          </a:p>
          <a:p>
            <a:pPr algn="l"/>
            <a:r>
              <a:rPr lang="en-US" sz="3600" dirty="0" smtClean="0"/>
              <a:t>                  run                                           an</a:t>
            </a:r>
          </a:p>
          <a:p>
            <a:pPr algn="l"/>
            <a:r>
              <a:rPr lang="en-US" sz="3600" dirty="0" smtClean="0"/>
              <a:t>                  ran                                           air</a:t>
            </a:r>
          </a:p>
          <a:p>
            <a:pPr algn="l"/>
            <a:r>
              <a:rPr lang="en-US" sz="3600" dirty="0" smtClean="0"/>
              <a:t>                  .  .  .                                         .  .  .</a:t>
            </a:r>
          </a:p>
          <a:p>
            <a:endParaRPr lang="en-US" sz="3600" dirty="0" smtClean="0"/>
          </a:p>
          <a:p>
            <a:endParaRPr lang="x-none" sz="3600" dirty="0"/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36035" y="265044"/>
            <a:ext cx="98861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II.</a:t>
            </a:r>
            <a:r>
              <a:rPr lang="en-US" sz="40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en-US" sz="48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Some European countries ends with   ‘land’. What are they?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94990" y="1842053"/>
            <a:ext cx="64405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08500"/>
                </a:solidFill>
              </a:rPr>
              <a:t>_ _ _ _ </a:t>
            </a:r>
            <a:r>
              <a:rPr lang="en-US" sz="3600" b="1" dirty="0" smtClean="0">
                <a:solidFill>
                  <a:srgbClr val="C08500"/>
                </a:solidFill>
              </a:rPr>
              <a:t>_ _ </a:t>
            </a:r>
            <a:r>
              <a:rPr lang="en-US" sz="3600" b="1" dirty="0" smtClean="0">
                <a:solidFill>
                  <a:srgbClr val="C08500"/>
                </a:solidFill>
              </a:rPr>
              <a:t>_</a:t>
            </a:r>
            <a:endParaRPr lang="en-US" sz="2400" b="1" dirty="0" smtClean="0">
              <a:solidFill>
                <a:srgbClr val="C08500"/>
              </a:solidFill>
            </a:endParaRPr>
          </a:p>
          <a:p>
            <a:r>
              <a:rPr lang="en-US" sz="3600" b="1" dirty="0" smtClean="0">
                <a:solidFill>
                  <a:srgbClr val="C08500"/>
                </a:solidFill>
              </a:rPr>
              <a:t>    _ _ </a:t>
            </a:r>
          </a:p>
          <a:p>
            <a:endParaRPr lang="en-US" sz="2400" b="1" dirty="0" smtClean="0">
              <a:solidFill>
                <a:srgbClr val="C08500"/>
              </a:solidFill>
            </a:endParaRPr>
          </a:p>
          <a:p>
            <a:r>
              <a:rPr lang="en-US" sz="3600" b="1" dirty="0" smtClean="0">
                <a:solidFill>
                  <a:srgbClr val="C08500"/>
                </a:solidFill>
              </a:rPr>
              <a:t>_ </a:t>
            </a:r>
            <a:r>
              <a:rPr lang="en-US" sz="3600" b="1" u="sng" dirty="0" smtClean="0">
                <a:solidFill>
                  <a:srgbClr val="C08500"/>
                </a:solidFill>
              </a:rPr>
              <a:t>i</a:t>
            </a:r>
            <a:r>
              <a:rPr lang="en-US" sz="3600" b="1" dirty="0" smtClean="0">
                <a:solidFill>
                  <a:srgbClr val="C08500"/>
                </a:solidFill>
              </a:rPr>
              <a:t> _                                      l a n d</a:t>
            </a:r>
          </a:p>
          <a:p>
            <a:endParaRPr lang="en-US" sz="2400" b="1" dirty="0" smtClean="0">
              <a:solidFill>
                <a:srgbClr val="C08500"/>
              </a:solidFill>
            </a:endParaRPr>
          </a:p>
          <a:p>
            <a:r>
              <a:rPr lang="en-US" sz="3600" b="1" dirty="0" smtClean="0">
                <a:solidFill>
                  <a:srgbClr val="C08500"/>
                </a:solidFill>
              </a:rPr>
              <a:t>_ _ _ </a:t>
            </a:r>
          </a:p>
          <a:p>
            <a:endParaRPr lang="en-US" sz="2400" b="1" dirty="0" smtClean="0">
              <a:solidFill>
                <a:srgbClr val="C08500"/>
              </a:solidFill>
            </a:endParaRPr>
          </a:p>
          <a:p>
            <a:r>
              <a:rPr lang="en-US" sz="3600" b="1" dirty="0" smtClean="0">
                <a:solidFill>
                  <a:srgbClr val="C08500"/>
                </a:solidFill>
              </a:rPr>
              <a:t>_ _ </a:t>
            </a:r>
            <a:r>
              <a:rPr lang="en-US" sz="3600" b="1" u="sng" dirty="0" smtClean="0">
                <a:solidFill>
                  <a:srgbClr val="C08500"/>
                </a:solidFill>
              </a:rPr>
              <a:t>g  </a:t>
            </a: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84174" y="463826"/>
            <a:ext cx="9037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II. Some European countries ends with   ‘land’. What are they?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94990" y="1828800"/>
            <a:ext cx="64405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8500"/>
                </a:solidFill>
              </a:rPr>
              <a:t>    S </a:t>
            </a:r>
            <a:r>
              <a:rPr lang="en-US" sz="3600" b="1" dirty="0" smtClean="0">
                <a:solidFill>
                  <a:srgbClr val="C08500"/>
                </a:solidFill>
              </a:rPr>
              <a:t>w </a:t>
            </a:r>
            <a:r>
              <a:rPr lang="en-US" sz="3600" b="1" dirty="0" err="1" smtClean="0">
                <a:solidFill>
                  <a:srgbClr val="C08500"/>
                </a:solidFill>
              </a:rPr>
              <a:t>i</a:t>
            </a:r>
            <a:r>
              <a:rPr lang="en-US" sz="3600" b="1" dirty="0" smtClean="0">
                <a:solidFill>
                  <a:srgbClr val="C08500"/>
                </a:solidFill>
              </a:rPr>
              <a:t> t z e r</a:t>
            </a:r>
            <a:r>
              <a:rPr lang="en-US" sz="3600" b="1" dirty="0" smtClean="0">
                <a:solidFill>
                  <a:srgbClr val="C08500"/>
                </a:solidFill>
              </a:rPr>
              <a:t> </a:t>
            </a:r>
            <a:r>
              <a:rPr lang="en-US" sz="3600" b="1" dirty="0" smtClean="0">
                <a:solidFill>
                  <a:srgbClr val="C08500"/>
                </a:solidFill>
              </a:rPr>
              <a:t>l a n d   </a:t>
            </a:r>
          </a:p>
          <a:p>
            <a:pPr algn="ctr"/>
            <a:endParaRPr lang="en-US" b="1" dirty="0" smtClean="0">
              <a:solidFill>
                <a:srgbClr val="C08500"/>
              </a:solidFill>
            </a:endParaRPr>
          </a:p>
          <a:p>
            <a:pPr algn="ctr"/>
            <a:r>
              <a:rPr lang="en-US" sz="3600" b="1" dirty="0" smtClean="0">
                <a:solidFill>
                  <a:srgbClr val="C08500"/>
                </a:solidFill>
              </a:rPr>
              <a:t>    P o l a n d</a:t>
            </a:r>
          </a:p>
          <a:p>
            <a:pPr algn="ctr"/>
            <a:endParaRPr lang="en-US" b="1" dirty="0" smtClean="0">
              <a:solidFill>
                <a:srgbClr val="C08500"/>
              </a:solidFill>
            </a:endParaRPr>
          </a:p>
          <a:p>
            <a:pPr algn="ctr"/>
            <a:r>
              <a:rPr lang="en-US" sz="3600" b="1" dirty="0" smtClean="0">
                <a:solidFill>
                  <a:srgbClr val="C08500"/>
                </a:solidFill>
              </a:rPr>
              <a:t>    F </a:t>
            </a:r>
            <a:r>
              <a:rPr lang="en-US" sz="3600" b="1" dirty="0" err="1" smtClean="0">
                <a:solidFill>
                  <a:srgbClr val="C08500"/>
                </a:solidFill>
              </a:rPr>
              <a:t>i</a:t>
            </a:r>
            <a:r>
              <a:rPr lang="en-US" sz="3600" b="1" dirty="0" smtClean="0">
                <a:solidFill>
                  <a:srgbClr val="C08500"/>
                </a:solidFill>
              </a:rPr>
              <a:t> n l a n d</a:t>
            </a:r>
          </a:p>
          <a:p>
            <a:pPr algn="ctr"/>
            <a:endParaRPr lang="en-US" b="1" dirty="0" smtClean="0">
              <a:solidFill>
                <a:srgbClr val="C08500"/>
              </a:solidFill>
            </a:endParaRPr>
          </a:p>
          <a:p>
            <a:pPr algn="ctr"/>
            <a:r>
              <a:rPr lang="en-US" sz="3600" b="1" dirty="0" smtClean="0">
                <a:solidFill>
                  <a:srgbClr val="C08500"/>
                </a:solidFill>
              </a:rPr>
              <a:t>    I r e l a n d </a:t>
            </a:r>
          </a:p>
          <a:p>
            <a:pPr algn="ctr"/>
            <a:endParaRPr lang="en-US" b="1" dirty="0" smtClean="0">
              <a:solidFill>
                <a:srgbClr val="C08500"/>
              </a:solidFill>
            </a:endParaRPr>
          </a:p>
          <a:p>
            <a:pPr algn="ctr"/>
            <a:r>
              <a:rPr lang="en-US" sz="3600" b="1" dirty="0" smtClean="0">
                <a:solidFill>
                  <a:srgbClr val="C08500"/>
                </a:solidFill>
              </a:rPr>
              <a:t>    E n g l a n d </a:t>
            </a: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0748" y="251791"/>
            <a:ext cx="1042946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III. Complete the sentences using the first one as the example.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4A7672"/>
              </a:solidFill>
              <a:latin typeface="+mj-lt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dirty="0" smtClean="0">
              <a:latin typeface="+mj-lt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Ukrainians   live  in   Ukraine.</a:t>
            </a:r>
            <a:endParaRPr lang="en-US" sz="40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.  .   .                        in Italy.</a:t>
            </a:r>
            <a:endParaRPr lang="uk-UA" sz="40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.   .   </a:t>
            </a:r>
            <a:r>
              <a:rPr lang="en-US" sz="4000" b="1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.             </a:t>
            </a:r>
            <a:r>
              <a:rPr lang="en-US" sz="40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Great Britain.</a:t>
            </a:r>
            <a:endParaRPr lang="uk-UA" sz="40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.   .   .                          Spain.</a:t>
            </a:r>
            <a:endParaRPr lang="uk-UA" sz="40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.   .   .                        France.</a:t>
            </a:r>
            <a:endParaRPr lang="uk-UA" sz="40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.   .   .                  Germany.</a:t>
            </a:r>
            <a:endParaRPr lang="uk-UA" sz="40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896" y="251791"/>
            <a:ext cx="9554816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III. Complete the sentences using the first one as the example</a:t>
            </a:r>
            <a:r>
              <a:rPr lang="en-US" sz="40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lang="uk-UA" dirty="0" smtClean="0">
              <a:latin typeface="+mj-lt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Ukrainians   live  in   Ukraine.</a:t>
            </a:r>
            <a:endParaRPr lang="en-US" sz="36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Italians  live   in   Italy.</a:t>
            </a:r>
            <a:endParaRPr lang="uk-UA" sz="36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British  live  in Great Britain.</a:t>
            </a:r>
            <a:endParaRPr lang="uk-UA" sz="36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Spaniards  live  in  Spain.</a:t>
            </a:r>
            <a:endParaRPr lang="en-US" sz="36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The  French  live  in  France.</a:t>
            </a:r>
            <a:endParaRPr lang="uk-UA" sz="36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6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Germans  live  in  Germany.</a:t>
            </a:r>
            <a:endParaRPr lang="uk-UA" sz="36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4330" y="357809"/>
            <a:ext cx="91572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4A7672"/>
                </a:solidFill>
                <a:latin typeface="+mj-lt"/>
              </a:rPr>
              <a:t>IV   Can you guess the country ?</a:t>
            </a:r>
            <a:endParaRPr lang="uk-UA" sz="4800" b="1" dirty="0">
              <a:solidFill>
                <a:srgbClr val="4A7672"/>
              </a:solidFill>
              <a:latin typeface="+mj-lt"/>
            </a:endParaRPr>
          </a:p>
        </p:txBody>
      </p:sp>
      <p:pic>
        <p:nvPicPr>
          <p:cNvPr id="3" name="Рисунок 2" descr="France map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8785" y="1325284"/>
            <a:ext cx="1943100" cy="1828800"/>
          </a:xfrm>
          <a:prstGeom prst="rect">
            <a:avLst/>
          </a:prstGeom>
        </p:spPr>
      </p:pic>
      <p:pic>
        <p:nvPicPr>
          <p:cNvPr id="4" name="Рисунок 3" descr="German map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2882" y="4163008"/>
            <a:ext cx="1943100" cy="1828800"/>
          </a:xfrm>
          <a:prstGeom prst="rect">
            <a:avLst/>
          </a:prstGeom>
        </p:spPr>
      </p:pic>
      <p:pic>
        <p:nvPicPr>
          <p:cNvPr id="5" name="Рисунок 4" descr="Poland ma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437442" y="1571329"/>
            <a:ext cx="1800000" cy="1694119"/>
          </a:xfrm>
          <a:prstGeom prst="rect">
            <a:avLst/>
          </a:prstGeom>
        </p:spPr>
      </p:pic>
      <p:pic>
        <p:nvPicPr>
          <p:cNvPr id="6" name="Рисунок 5" descr="Great Britain map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30962" y="3204525"/>
            <a:ext cx="2973559" cy="2973559"/>
          </a:xfrm>
          <a:prstGeom prst="rect">
            <a:avLst/>
          </a:prstGeom>
        </p:spPr>
      </p:pic>
      <p:pic>
        <p:nvPicPr>
          <p:cNvPr id="7" name="Рисунок 6" descr="Norway map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90456" y="1422174"/>
            <a:ext cx="1943100" cy="1828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62539" y="2584174"/>
            <a:ext cx="543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8500"/>
                </a:solidFill>
              </a:rPr>
              <a:t>1</a:t>
            </a:r>
            <a:endParaRPr lang="uk-UA" sz="2400" b="1" dirty="0">
              <a:solidFill>
                <a:srgbClr val="C085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99651" y="2504661"/>
            <a:ext cx="530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8500"/>
                </a:solidFill>
              </a:rPr>
              <a:t>2</a:t>
            </a:r>
            <a:endParaRPr lang="uk-UA" sz="2400" b="1" dirty="0">
              <a:solidFill>
                <a:srgbClr val="C085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8225" y="2570922"/>
            <a:ext cx="543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8500"/>
                </a:solidFill>
              </a:rPr>
              <a:t>3</a:t>
            </a:r>
            <a:endParaRPr lang="uk-UA" sz="2400" b="1" dirty="0">
              <a:solidFill>
                <a:srgbClr val="C085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7913" y="5632174"/>
            <a:ext cx="556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8500"/>
                </a:solidFill>
              </a:rPr>
              <a:t>4</a:t>
            </a:r>
            <a:endParaRPr lang="uk-UA" sz="2400" b="1" dirty="0">
              <a:solidFill>
                <a:srgbClr val="C085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4296" y="5645426"/>
            <a:ext cx="463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8500"/>
                </a:solidFill>
              </a:rPr>
              <a:t>5</a:t>
            </a:r>
            <a:endParaRPr lang="uk-UA" sz="24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90191" y="768626"/>
            <a:ext cx="75139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4A7672"/>
                </a:solidFill>
              </a:rPr>
              <a:t>IV   Can you guess the country ?</a:t>
            </a:r>
            <a:endParaRPr lang="uk-UA" sz="4000" b="1" dirty="0">
              <a:solidFill>
                <a:srgbClr val="4A767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61183" y="2001078"/>
            <a:ext cx="44792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b="1" dirty="0" smtClean="0">
                <a:solidFill>
                  <a:srgbClr val="C08500"/>
                </a:solidFill>
              </a:rPr>
              <a:t>1  France</a:t>
            </a:r>
          </a:p>
          <a:p>
            <a:pPr>
              <a:lnSpc>
                <a:spcPct val="150000"/>
              </a:lnSpc>
            </a:pPr>
            <a:r>
              <a:rPr lang="en-US" sz="3600" b="1" dirty="0" smtClean="0">
                <a:solidFill>
                  <a:srgbClr val="C08500"/>
                </a:solidFill>
              </a:rPr>
              <a:t>2  Norway</a:t>
            </a:r>
          </a:p>
          <a:p>
            <a:pPr>
              <a:lnSpc>
                <a:spcPct val="150000"/>
              </a:lnSpc>
            </a:pPr>
            <a:r>
              <a:rPr lang="en-US" sz="3600" b="1" dirty="0" smtClean="0">
                <a:solidFill>
                  <a:srgbClr val="C08500"/>
                </a:solidFill>
              </a:rPr>
              <a:t>3  Poland</a:t>
            </a:r>
          </a:p>
          <a:p>
            <a:pPr>
              <a:lnSpc>
                <a:spcPct val="150000"/>
              </a:lnSpc>
            </a:pPr>
            <a:r>
              <a:rPr lang="en-US" sz="3600" b="1" dirty="0" smtClean="0">
                <a:solidFill>
                  <a:srgbClr val="C08500"/>
                </a:solidFill>
              </a:rPr>
              <a:t>4  Great  Britain</a:t>
            </a:r>
          </a:p>
          <a:p>
            <a:pPr>
              <a:lnSpc>
                <a:spcPct val="150000"/>
              </a:lnSpc>
            </a:pPr>
            <a:r>
              <a:rPr lang="en-US" sz="3600" b="1" dirty="0" smtClean="0">
                <a:solidFill>
                  <a:srgbClr val="C08500"/>
                </a:solidFill>
              </a:rPr>
              <a:t>5   Germany</a:t>
            </a:r>
            <a:endParaRPr lang="uk-UA" sz="36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5548" y="490330"/>
            <a:ext cx="98463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AutoNum type="romanUcPeriod" startAt="5"/>
            </a:pPr>
            <a:r>
              <a:rPr lang="en-US" sz="48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Flags of which countries have such </a:t>
            </a:r>
            <a:r>
              <a:rPr lang="en-US" sz="4800" b="1" dirty="0" err="1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colours</a:t>
            </a:r>
            <a:r>
              <a:rPr lang="en-US" sz="4800" b="1" dirty="0" smtClean="0">
                <a:solidFill>
                  <a:srgbClr val="4A7672"/>
                </a:solidFill>
                <a:latin typeface="+mj-lt"/>
                <a:ea typeface="Times New Roman" pitchFamily="18" charset="0"/>
                <a:cs typeface="Arial" pitchFamily="34" charset="0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92557" y="2610676"/>
            <a:ext cx="4770782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BLUE, WHITE -     .   .   .   .</a:t>
            </a:r>
            <a:endParaRPr lang="uk-UA" sz="28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BLUE, YELLOW - .   .   .   .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BLUE, WHITE, RED - .  .  .  .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BLACK, YELLOW, RED - .  .  .  .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RED, WHITE - .  .  .  .</a:t>
            </a:r>
            <a:endParaRPr lang="uk-UA" sz="28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9287" y="410817"/>
            <a:ext cx="95283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 fontAlgn="base">
              <a:spcBef>
                <a:spcPct val="0"/>
              </a:spcBef>
              <a:spcAft>
                <a:spcPct val="0"/>
              </a:spcAft>
              <a:buFontTx/>
              <a:buAutoNum type="romanUcPeriod" startAt="5"/>
            </a:pPr>
            <a:r>
              <a:rPr lang="en-US" sz="4000" b="1" dirty="0" smtClean="0">
                <a:solidFill>
                  <a:srgbClr val="4A7672"/>
                </a:solidFill>
                <a:ea typeface="Times New Roman" pitchFamily="18" charset="0"/>
                <a:cs typeface="Arial" pitchFamily="34" charset="0"/>
              </a:rPr>
              <a:t>Flags of which countries have such </a:t>
            </a:r>
            <a:r>
              <a:rPr lang="en-US" sz="4000" b="1" dirty="0" err="1" smtClean="0">
                <a:solidFill>
                  <a:srgbClr val="4A7672"/>
                </a:solidFill>
                <a:ea typeface="Times New Roman" pitchFamily="18" charset="0"/>
                <a:cs typeface="Arial" pitchFamily="34" charset="0"/>
              </a:rPr>
              <a:t>colours</a:t>
            </a:r>
            <a:r>
              <a:rPr lang="en-US" sz="4000" b="1" dirty="0" smtClean="0">
                <a:solidFill>
                  <a:srgbClr val="4A7672"/>
                </a:solidFill>
                <a:ea typeface="Times New Roman" pitchFamily="18" charset="0"/>
                <a:cs typeface="Arial" pitchFamily="34" charset="0"/>
              </a:rPr>
              <a:t>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32453" y="1510748"/>
            <a:ext cx="1013791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BLUE, WHITE --      </a:t>
            </a:r>
            <a:r>
              <a:rPr lang="en-US" sz="28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Scotland, Greece, Finland</a:t>
            </a:r>
            <a:endParaRPr lang="uk-UA" sz="2800" b="1" dirty="0" smtClean="0">
              <a:solidFill>
                <a:srgbClr val="C08500"/>
              </a:solidFill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BLUE, YELLOW –       </a:t>
            </a:r>
            <a:r>
              <a:rPr lang="en-US" sz="28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Sweden, Ukraine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BLUE, WHITE, RED –       </a:t>
            </a:r>
            <a:r>
              <a:rPr lang="en-US" sz="28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Check Republic, France, Croatia, Iceland, 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08500"/>
                </a:solidFill>
                <a:ea typeface="Times New Roman" pitchFamily="18" charset="0"/>
                <a:cs typeface="Arial" pitchFamily="34" charset="0"/>
              </a:rPr>
              <a:t>                                     Luxemburg, Netherlands  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8500"/>
                </a:solidFill>
                <a:cs typeface="Arial" pitchFamily="34" charset="0"/>
              </a:rPr>
              <a:t>BLACK, YELLOW, RED –   </a:t>
            </a: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Belgium, Germany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8500"/>
                </a:solidFill>
                <a:cs typeface="Arial" pitchFamily="34" charset="0"/>
              </a:rPr>
              <a:t>RED, WHITE –     </a:t>
            </a: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England, Austria, Poland, </a:t>
            </a:r>
            <a:r>
              <a:rPr lang="en-US" sz="2800" b="1" dirty="0" err="1" smtClean="0">
                <a:solidFill>
                  <a:srgbClr val="C08500"/>
                </a:solidFill>
                <a:cs typeface="Arial" pitchFamily="34" charset="0"/>
              </a:rPr>
              <a:t>Monako</a:t>
            </a: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,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                       </a:t>
            </a: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C08500"/>
                </a:solidFill>
                <a:cs typeface="Arial" pitchFamily="34" charset="0"/>
              </a:rPr>
              <a:t>Denmark, Malta</a:t>
            </a:r>
            <a:endParaRPr lang="uk-UA" sz="28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921565" y="1370461"/>
            <a:ext cx="943554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800" b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VI. What countries’ flags have crosses?</a:t>
            </a:r>
            <a:endParaRPr kumimoji="0" lang="en-US" sz="4800" b="0" u="none" strike="noStrike" cap="none" normalizeH="0" baseline="0" dirty="0" smtClean="0">
              <a:ln>
                <a:noFill/>
              </a:ln>
              <a:solidFill>
                <a:srgbClr val="4A7672"/>
              </a:solidFill>
              <a:effectLst/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921565" y="710672"/>
            <a:ext cx="943554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VI. What countries’ flags have crosses?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rgbClr val="4A7672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14261" y="1577010"/>
            <a:ext cx="621526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sz="3200" b="1" dirty="0" smtClean="0">
                <a:solidFill>
                  <a:srgbClr val="C08500"/>
                </a:solidFill>
              </a:rPr>
              <a:t>Finland                  United </a:t>
            </a:r>
            <a:r>
              <a:rPr lang="en-US" sz="3200" b="1" dirty="0" smtClean="0">
                <a:solidFill>
                  <a:srgbClr val="C08500"/>
                </a:solidFill>
              </a:rPr>
              <a:t>Kingdom</a:t>
            </a:r>
          </a:p>
          <a:p>
            <a:pPr>
              <a:lnSpc>
                <a:spcPct val="250000"/>
              </a:lnSpc>
            </a:pPr>
            <a:r>
              <a:rPr lang="en-US" sz="3200" b="1" dirty="0" smtClean="0">
                <a:solidFill>
                  <a:srgbClr val="C08500"/>
                </a:solidFill>
              </a:rPr>
              <a:t>Sweden </a:t>
            </a:r>
            <a:r>
              <a:rPr lang="en-US" sz="3200" b="1" dirty="0" smtClean="0">
                <a:solidFill>
                  <a:srgbClr val="C08500"/>
                </a:solidFill>
              </a:rPr>
              <a:t>                Switzerland</a:t>
            </a:r>
            <a:endParaRPr lang="en-US" sz="3200" b="1" dirty="0" smtClean="0">
              <a:solidFill>
                <a:srgbClr val="C08500"/>
              </a:solidFill>
            </a:endParaRPr>
          </a:p>
          <a:p>
            <a:pPr>
              <a:lnSpc>
                <a:spcPct val="250000"/>
              </a:lnSpc>
            </a:pPr>
            <a:r>
              <a:rPr lang="en-US" sz="3200" b="1" dirty="0" smtClean="0">
                <a:solidFill>
                  <a:srgbClr val="C08500"/>
                </a:solidFill>
              </a:rPr>
              <a:t>Norway                 England</a:t>
            </a:r>
            <a:endParaRPr lang="en-US" sz="3200" b="1" dirty="0" smtClean="0">
              <a:solidFill>
                <a:srgbClr val="C08500"/>
              </a:solidFill>
            </a:endParaRPr>
          </a:p>
          <a:p>
            <a:pPr>
              <a:lnSpc>
                <a:spcPct val="250000"/>
              </a:lnSpc>
            </a:pPr>
            <a:r>
              <a:rPr lang="en-US" sz="3200" b="1" dirty="0" smtClean="0">
                <a:solidFill>
                  <a:srgbClr val="C08500"/>
                </a:solidFill>
              </a:rPr>
              <a:t>Scotland </a:t>
            </a:r>
            <a:r>
              <a:rPr lang="en-US" sz="3200" b="1" dirty="0" smtClean="0">
                <a:solidFill>
                  <a:srgbClr val="C08500"/>
                </a:solidFill>
              </a:rPr>
              <a:t>                Greece</a:t>
            </a:r>
            <a:endParaRPr lang="en-US" sz="3200" b="1" dirty="0" smtClean="0">
              <a:solidFill>
                <a:srgbClr val="C08500"/>
              </a:solidFill>
            </a:endParaRPr>
          </a:p>
        </p:txBody>
      </p:sp>
      <p:pic>
        <p:nvPicPr>
          <p:cNvPr id="4" name="Рисунок 3" descr="finland-flag.png"/>
          <p:cNvPicPr>
            <a:picLocks noChangeAspect="1"/>
          </p:cNvPicPr>
          <p:nvPr/>
        </p:nvPicPr>
        <p:blipFill>
          <a:blip r:embed="rId2" cstate="print"/>
          <a:srcRect l="16129" t="13377" r="17171" b="27732"/>
          <a:stretch>
            <a:fillRect/>
          </a:stretch>
        </p:blipFill>
        <p:spPr>
          <a:xfrm>
            <a:off x="1060175" y="1497494"/>
            <a:ext cx="1616765" cy="1010478"/>
          </a:xfrm>
          <a:prstGeom prst="rect">
            <a:avLst/>
          </a:prstGeom>
        </p:spPr>
      </p:pic>
      <p:pic>
        <p:nvPicPr>
          <p:cNvPr id="5" name="Рисунок 4" descr="gbr-flag.png"/>
          <p:cNvPicPr>
            <a:picLocks noChangeAspect="1"/>
          </p:cNvPicPr>
          <p:nvPr/>
        </p:nvPicPr>
        <p:blipFill>
          <a:blip r:embed="rId3" cstate="print"/>
          <a:srcRect t="24261" b="21942"/>
          <a:stretch>
            <a:fillRect/>
          </a:stretch>
        </p:blipFill>
        <p:spPr>
          <a:xfrm>
            <a:off x="9131990" y="1736034"/>
            <a:ext cx="1655280" cy="890493"/>
          </a:xfrm>
          <a:prstGeom prst="rect">
            <a:avLst/>
          </a:prstGeom>
        </p:spPr>
      </p:pic>
      <p:pic>
        <p:nvPicPr>
          <p:cNvPr id="6" name="Рисунок 5" descr="switzerland-flag.png"/>
          <p:cNvPicPr>
            <a:picLocks noChangeAspect="1"/>
          </p:cNvPicPr>
          <p:nvPr/>
        </p:nvPicPr>
        <p:blipFill>
          <a:blip r:embed="rId4" cstate="print"/>
          <a:srcRect t="21092" b="22257"/>
          <a:stretch>
            <a:fillRect/>
          </a:stretch>
        </p:blipFill>
        <p:spPr>
          <a:xfrm>
            <a:off x="8814559" y="2849219"/>
            <a:ext cx="1707667" cy="967407"/>
          </a:xfrm>
          <a:prstGeom prst="rect">
            <a:avLst/>
          </a:prstGeom>
        </p:spPr>
      </p:pic>
      <p:pic>
        <p:nvPicPr>
          <p:cNvPr id="7" name="Рисунок 6" descr="sweden-flag.png"/>
          <p:cNvPicPr>
            <a:picLocks noChangeAspect="1"/>
          </p:cNvPicPr>
          <p:nvPr/>
        </p:nvPicPr>
        <p:blipFill>
          <a:blip r:embed="rId5" cstate="print"/>
          <a:srcRect t="16640" b="18854"/>
          <a:stretch>
            <a:fillRect/>
          </a:stretch>
        </p:blipFill>
        <p:spPr>
          <a:xfrm>
            <a:off x="989977" y="2782956"/>
            <a:ext cx="1633954" cy="1012574"/>
          </a:xfrm>
          <a:prstGeom prst="rect">
            <a:avLst/>
          </a:prstGeom>
        </p:spPr>
      </p:pic>
      <p:pic>
        <p:nvPicPr>
          <p:cNvPr id="8" name="Рисунок 7" descr="greece-flag.png"/>
          <p:cNvPicPr>
            <a:picLocks noChangeAspect="1"/>
          </p:cNvPicPr>
          <p:nvPr/>
        </p:nvPicPr>
        <p:blipFill>
          <a:blip r:embed="rId6" cstate="print"/>
          <a:srcRect l="5059" t="20209" r="4444" b="21754"/>
          <a:stretch>
            <a:fillRect/>
          </a:stretch>
        </p:blipFill>
        <p:spPr>
          <a:xfrm>
            <a:off x="8269358" y="5221358"/>
            <a:ext cx="1696278" cy="1073426"/>
          </a:xfrm>
          <a:prstGeom prst="rect">
            <a:avLst/>
          </a:prstGeom>
        </p:spPr>
      </p:pic>
      <p:pic>
        <p:nvPicPr>
          <p:cNvPr id="9" name="Рисунок 8" descr="england-flag.png"/>
          <p:cNvPicPr>
            <a:picLocks noChangeAspect="1"/>
          </p:cNvPicPr>
          <p:nvPr/>
        </p:nvPicPr>
        <p:blipFill>
          <a:blip r:embed="rId7" cstate="print"/>
          <a:srcRect l="14045" t="12641" r="15608" b="26259"/>
          <a:stretch>
            <a:fillRect/>
          </a:stretch>
        </p:blipFill>
        <p:spPr>
          <a:xfrm>
            <a:off x="8534400" y="3909390"/>
            <a:ext cx="1789043" cy="1099931"/>
          </a:xfrm>
          <a:prstGeom prst="rect">
            <a:avLst/>
          </a:prstGeom>
        </p:spPr>
      </p:pic>
      <p:pic>
        <p:nvPicPr>
          <p:cNvPr id="10" name="Рисунок 9" descr="norway-flag.png"/>
          <p:cNvPicPr>
            <a:picLocks noChangeAspect="1"/>
          </p:cNvPicPr>
          <p:nvPr/>
        </p:nvPicPr>
        <p:blipFill>
          <a:blip r:embed="rId8" cstate="print"/>
          <a:srcRect l="9188" t="21092" r="11043" b="21401"/>
          <a:stretch>
            <a:fillRect/>
          </a:stretch>
        </p:blipFill>
        <p:spPr>
          <a:xfrm>
            <a:off x="954157" y="4055165"/>
            <a:ext cx="1616765" cy="1165575"/>
          </a:xfrm>
          <a:prstGeom prst="rect">
            <a:avLst/>
          </a:prstGeom>
        </p:spPr>
      </p:pic>
      <p:pic>
        <p:nvPicPr>
          <p:cNvPr id="11" name="Рисунок 10" descr="scotland-flag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44024" y="5370030"/>
            <a:ext cx="1685925" cy="101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49287" y="531273"/>
            <a:ext cx="1011140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028700" marR="0" lvl="0" indent="-1028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romanUcPeriod" startAt="7"/>
              <a:tabLst/>
            </a:pPr>
            <a:r>
              <a:rPr kumimoji="0" lang="en-US" sz="4800" b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Match country’s name </a:t>
            </a:r>
            <a:r>
              <a:rPr kumimoji="0" lang="en-US" sz="4800" b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to  </a:t>
            </a:r>
            <a:r>
              <a:rPr kumimoji="0" lang="en-US" sz="4800" b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its</a:t>
            </a:r>
            <a:r>
              <a:rPr kumimoji="0" lang="en-US" sz="4800" b="1" u="none" strike="noStrike" cap="none" normalizeH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</a:t>
            </a:r>
            <a:r>
              <a:rPr kumimoji="0" lang="en-US" sz="4800" b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flag</a:t>
            </a:r>
            <a:endParaRPr kumimoji="0" lang="en-US" sz="4800" b="0" u="none" strike="noStrike" cap="none" normalizeH="0" baseline="0" dirty="0" smtClean="0">
              <a:ln>
                <a:noFill/>
              </a:ln>
              <a:solidFill>
                <a:srgbClr val="4A7672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75791" y="2146852"/>
            <a:ext cx="2160105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1  Lithuania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2  Italy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3  Austria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4  Belgium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5  Finland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6  Hungary</a:t>
            </a:r>
            <a:endParaRPr lang="uk-UA" sz="2800" b="1" dirty="0">
              <a:solidFill>
                <a:srgbClr val="C08500"/>
              </a:solidFill>
            </a:endParaRPr>
          </a:p>
        </p:txBody>
      </p:sp>
      <p:pic>
        <p:nvPicPr>
          <p:cNvPr id="4" name="Рисунок 3" descr="austria-fka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8504" y="1537045"/>
            <a:ext cx="1493897" cy="994121"/>
          </a:xfrm>
          <a:prstGeom prst="rect">
            <a:avLst/>
          </a:prstGeom>
        </p:spPr>
      </p:pic>
      <p:pic>
        <p:nvPicPr>
          <p:cNvPr id="5" name="Рисунок 4" descr="Lithuanian-Flag.png"/>
          <p:cNvPicPr>
            <a:picLocks noChangeAspect="1"/>
          </p:cNvPicPr>
          <p:nvPr/>
        </p:nvPicPr>
        <p:blipFill>
          <a:blip r:embed="rId3" cstate="print"/>
          <a:srcRect t="20525" b="22449"/>
          <a:stretch>
            <a:fillRect/>
          </a:stretch>
        </p:blipFill>
        <p:spPr>
          <a:xfrm>
            <a:off x="7504044" y="2146852"/>
            <a:ext cx="1626704" cy="927651"/>
          </a:xfrm>
          <a:prstGeom prst="rect">
            <a:avLst/>
          </a:prstGeom>
        </p:spPr>
      </p:pic>
      <p:pic>
        <p:nvPicPr>
          <p:cNvPr id="6" name="Рисунок 5" descr="italy-flag.png"/>
          <p:cNvPicPr>
            <a:picLocks noChangeAspect="1"/>
          </p:cNvPicPr>
          <p:nvPr/>
        </p:nvPicPr>
        <p:blipFill>
          <a:blip r:embed="rId4" cstate="print"/>
          <a:srcRect t="20438" b="19331"/>
          <a:stretch>
            <a:fillRect/>
          </a:stretch>
        </p:blipFill>
        <p:spPr>
          <a:xfrm>
            <a:off x="6309898" y="5234608"/>
            <a:ext cx="1628154" cy="980661"/>
          </a:xfrm>
          <a:prstGeom prst="rect">
            <a:avLst/>
          </a:prstGeom>
        </p:spPr>
      </p:pic>
      <p:pic>
        <p:nvPicPr>
          <p:cNvPr id="7" name="Рисунок 6" descr="belgium-flag.png"/>
          <p:cNvPicPr>
            <a:picLocks noChangeAspect="1"/>
          </p:cNvPicPr>
          <p:nvPr/>
        </p:nvPicPr>
        <p:blipFill>
          <a:blip r:embed="rId5" cstate="print"/>
          <a:srcRect l="15372" t="24802" r="15990" b="30058"/>
          <a:stretch>
            <a:fillRect/>
          </a:stretch>
        </p:blipFill>
        <p:spPr>
          <a:xfrm>
            <a:off x="9766852" y="3538331"/>
            <a:ext cx="1470992" cy="967408"/>
          </a:xfrm>
          <a:prstGeom prst="rect">
            <a:avLst/>
          </a:prstGeom>
        </p:spPr>
      </p:pic>
      <p:pic>
        <p:nvPicPr>
          <p:cNvPr id="8" name="Рисунок 7" descr="finland-flag.png"/>
          <p:cNvPicPr>
            <a:picLocks noChangeAspect="1"/>
          </p:cNvPicPr>
          <p:nvPr/>
        </p:nvPicPr>
        <p:blipFill>
          <a:blip r:embed="rId6" cstate="print"/>
          <a:srcRect l="16129" t="13377" r="17171" b="27732"/>
          <a:stretch>
            <a:fillRect/>
          </a:stretch>
        </p:blipFill>
        <p:spPr>
          <a:xfrm>
            <a:off x="4744278" y="3551581"/>
            <a:ext cx="1616765" cy="1010478"/>
          </a:xfrm>
          <a:prstGeom prst="rect">
            <a:avLst/>
          </a:prstGeom>
        </p:spPr>
      </p:pic>
      <p:pic>
        <p:nvPicPr>
          <p:cNvPr id="9" name="Рисунок 8" descr="hungary-flag.png"/>
          <p:cNvPicPr>
            <a:picLocks noChangeAspect="1"/>
          </p:cNvPicPr>
          <p:nvPr/>
        </p:nvPicPr>
        <p:blipFill>
          <a:blip r:embed="rId7" cstate="print"/>
          <a:srcRect t="12435" b="16047"/>
          <a:stretch>
            <a:fillRect/>
          </a:stretch>
        </p:blipFill>
        <p:spPr>
          <a:xfrm>
            <a:off x="10259045" y="1537252"/>
            <a:ext cx="1482380" cy="106017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28660" y="1749287"/>
            <a:ext cx="384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a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03165" y="2252870"/>
            <a:ext cx="43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b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925878" y="1736036"/>
            <a:ext cx="371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c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0452" y="3737114"/>
            <a:ext cx="477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d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44208" y="5446643"/>
            <a:ext cx="437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e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69286" y="3856383"/>
            <a:ext cx="371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f</a:t>
            </a:r>
            <a:endParaRPr lang="uk-UA" sz="32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49287" y="592828"/>
            <a:ext cx="1011140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028700" marR="0" lvl="0" indent="-1028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romanUcPeriod" startAt="7"/>
              <a:tabLst/>
            </a:pP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Match country’s name 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to  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its</a:t>
            </a:r>
            <a:r>
              <a:rPr kumimoji="0" lang="en-US" sz="4000" b="1" i="1" u="none" strike="noStrike" cap="none" normalizeH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4A7672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flag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rgbClr val="4A7672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2296" y="1802296"/>
            <a:ext cx="27829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1  Lithuania     b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2  Italy               e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3  Austria          a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4  Belgium        f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5  Finland          d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C08500"/>
                </a:solidFill>
              </a:rPr>
              <a:t>6  Hungary         c</a:t>
            </a:r>
            <a:endParaRPr lang="uk-UA" sz="2800" b="1" dirty="0">
              <a:solidFill>
                <a:srgbClr val="C08500"/>
              </a:solidFill>
            </a:endParaRPr>
          </a:p>
        </p:txBody>
      </p:sp>
      <p:pic>
        <p:nvPicPr>
          <p:cNvPr id="4" name="Рисунок 3" descr="austria-fka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7130" y="1537045"/>
            <a:ext cx="1493897" cy="994121"/>
          </a:xfrm>
          <a:prstGeom prst="rect">
            <a:avLst/>
          </a:prstGeom>
        </p:spPr>
      </p:pic>
      <p:pic>
        <p:nvPicPr>
          <p:cNvPr id="5" name="Рисунок 4" descr="Lithuanian-Flag.png"/>
          <p:cNvPicPr>
            <a:picLocks noChangeAspect="1"/>
          </p:cNvPicPr>
          <p:nvPr/>
        </p:nvPicPr>
        <p:blipFill>
          <a:blip r:embed="rId3" cstate="print"/>
          <a:srcRect t="20525" b="22449"/>
          <a:stretch>
            <a:fillRect/>
          </a:stretch>
        </p:blipFill>
        <p:spPr>
          <a:xfrm>
            <a:off x="7901609" y="1842052"/>
            <a:ext cx="1626704" cy="927651"/>
          </a:xfrm>
          <a:prstGeom prst="rect">
            <a:avLst/>
          </a:prstGeom>
        </p:spPr>
      </p:pic>
      <p:pic>
        <p:nvPicPr>
          <p:cNvPr id="6" name="Рисунок 5" descr="italy-flag.png"/>
          <p:cNvPicPr>
            <a:picLocks noChangeAspect="1"/>
          </p:cNvPicPr>
          <p:nvPr/>
        </p:nvPicPr>
        <p:blipFill>
          <a:blip r:embed="rId4" cstate="print"/>
          <a:srcRect t="20438" b="19331"/>
          <a:stretch>
            <a:fillRect/>
          </a:stretch>
        </p:blipFill>
        <p:spPr>
          <a:xfrm>
            <a:off x="6309898" y="5234608"/>
            <a:ext cx="1628154" cy="980661"/>
          </a:xfrm>
          <a:prstGeom prst="rect">
            <a:avLst/>
          </a:prstGeom>
        </p:spPr>
      </p:pic>
      <p:pic>
        <p:nvPicPr>
          <p:cNvPr id="7" name="Рисунок 6" descr="belgium-flag.png"/>
          <p:cNvPicPr>
            <a:picLocks noChangeAspect="1"/>
          </p:cNvPicPr>
          <p:nvPr/>
        </p:nvPicPr>
        <p:blipFill>
          <a:blip r:embed="rId5" cstate="print"/>
          <a:srcRect l="15372" t="24802" r="15990" b="30058"/>
          <a:stretch>
            <a:fillRect/>
          </a:stretch>
        </p:blipFill>
        <p:spPr>
          <a:xfrm>
            <a:off x="9766852" y="3538331"/>
            <a:ext cx="1470992" cy="967408"/>
          </a:xfrm>
          <a:prstGeom prst="rect">
            <a:avLst/>
          </a:prstGeom>
        </p:spPr>
      </p:pic>
      <p:pic>
        <p:nvPicPr>
          <p:cNvPr id="8" name="Рисунок 7" descr="finland-flag.png"/>
          <p:cNvPicPr>
            <a:picLocks noChangeAspect="1"/>
          </p:cNvPicPr>
          <p:nvPr/>
        </p:nvPicPr>
        <p:blipFill>
          <a:blip r:embed="rId6" cstate="print"/>
          <a:srcRect l="16129" t="13377" r="17171" b="27732"/>
          <a:stretch>
            <a:fillRect/>
          </a:stretch>
        </p:blipFill>
        <p:spPr>
          <a:xfrm>
            <a:off x="5870713" y="3207025"/>
            <a:ext cx="1616765" cy="1010478"/>
          </a:xfrm>
          <a:prstGeom prst="rect">
            <a:avLst/>
          </a:prstGeom>
        </p:spPr>
      </p:pic>
      <p:pic>
        <p:nvPicPr>
          <p:cNvPr id="9" name="Рисунок 8" descr="hungary-flag.png"/>
          <p:cNvPicPr>
            <a:picLocks noChangeAspect="1"/>
          </p:cNvPicPr>
          <p:nvPr/>
        </p:nvPicPr>
        <p:blipFill>
          <a:blip r:embed="rId7" cstate="print"/>
          <a:srcRect t="12435" b="16047"/>
          <a:stretch>
            <a:fillRect/>
          </a:stretch>
        </p:blipFill>
        <p:spPr>
          <a:xfrm>
            <a:off x="10484332" y="1258957"/>
            <a:ext cx="1482380" cy="106017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823790" y="1749287"/>
            <a:ext cx="371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a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94713" y="2001078"/>
            <a:ext cx="49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b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84904" y="1404730"/>
            <a:ext cx="357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c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40626" y="3432314"/>
            <a:ext cx="516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d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44208" y="5446643"/>
            <a:ext cx="437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e</a:t>
            </a:r>
            <a:endParaRPr lang="uk-UA" sz="3200" b="1" dirty="0">
              <a:solidFill>
                <a:srgbClr val="C085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69286" y="3856383"/>
            <a:ext cx="371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8500"/>
                </a:solidFill>
              </a:rPr>
              <a:t>f</a:t>
            </a:r>
            <a:endParaRPr lang="uk-UA" sz="32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0261" y="649356"/>
            <a:ext cx="9872869" cy="1556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solidFill>
                  <a:srgbClr val="4A7672"/>
                </a:solidFill>
                <a:latin typeface="+mj-lt"/>
              </a:rPr>
              <a:t>VIII. Some capital cities stand on the rivers. Can you name them?</a:t>
            </a:r>
            <a:endParaRPr lang="uk-UA" sz="4800" dirty="0">
              <a:solidFill>
                <a:srgbClr val="4A7672"/>
              </a:solidFill>
              <a:latin typeface="+mj-lt"/>
            </a:endParaRPr>
          </a:p>
        </p:txBody>
      </p:sp>
      <p:pic>
        <p:nvPicPr>
          <p:cNvPr id="4" name="Рисунок 3" descr="kyiv-river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4910" y="3500438"/>
            <a:ext cx="2425977" cy="1511965"/>
          </a:xfrm>
          <a:prstGeom prst="rect">
            <a:avLst/>
          </a:prstGeom>
        </p:spPr>
      </p:pic>
      <p:pic>
        <p:nvPicPr>
          <p:cNvPr id="5" name="Рисунок 4" descr="london0river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84610">
            <a:off x="1623051" y="4929387"/>
            <a:ext cx="2251831" cy="1545537"/>
          </a:xfrm>
          <a:prstGeom prst="rect">
            <a:avLst/>
          </a:prstGeom>
        </p:spPr>
      </p:pic>
      <p:pic>
        <p:nvPicPr>
          <p:cNvPr id="6" name="Рисунок 5" descr="paris-river.jf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82163">
            <a:off x="7990439" y="4710730"/>
            <a:ext cx="2288173" cy="1522675"/>
          </a:xfrm>
          <a:prstGeom prst="rect">
            <a:avLst/>
          </a:prstGeom>
        </p:spPr>
      </p:pic>
      <p:pic>
        <p:nvPicPr>
          <p:cNvPr id="7" name="Рисунок 6" descr="warsaw-river.jf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938905">
            <a:off x="7900611" y="3247774"/>
            <a:ext cx="2511091" cy="1437325"/>
          </a:xfrm>
          <a:prstGeom prst="rect">
            <a:avLst/>
          </a:prstGeom>
        </p:spPr>
      </p:pic>
      <p:pic>
        <p:nvPicPr>
          <p:cNvPr id="9" name="Рисунок 8" descr="vienna-river.jf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9925">
            <a:off x="605671" y="3208259"/>
            <a:ext cx="2286903" cy="152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90261" y="384313"/>
            <a:ext cx="98728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solidFill>
                  <a:srgbClr val="4A7672"/>
                </a:solidFill>
                <a:latin typeface="+mj-lt"/>
              </a:rPr>
              <a:t>VIII. Some capital cities stand on the rivers. Can you name them?</a:t>
            </a:r>
            <a:endParaRPr lang="uk-UA" sz="4800" dirty="0">
              <a:solidFill>
                <a:srgbClr val="4A7672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75722" y="1895061"/>
            <a:ext cx="57646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8500"/>
                </a:solidFill>
              </a:rPr>
              <a:t>Kyiv                       the Dnieper</a:t>
            </a:r>
          </a:p>
          <a:p>
            <a:r>
              <a:rPr lang="en-US" sz="2800" b="1" dirty="0" smtClean="0">
                <a:solidFill>
                  <a:srgbClr val="C08500"/>
                </a:solidFill>
              </a:rPr>
              <a:t>Warsaw                the Vistula </a:t>
            </a:r>
          </a:p>
          <a:p>
            <a:r>
              <a:rPr lang="en-US" sz="2800" b="1" dirty="0" smtClean="0">
                <a:solidFill>
                  <a:srgbClr val="C08500"/>
                </a:solidFill>
              </a:rPr>
              <a:t>London                 the Thames</a:t>
            </a:r>
          </a:p>
          <a:p>
            <a:r>
              <a:rPr lang="en-US" sz="2800" b="1" dirty="0" smtClean="0">
                <a:solidFill>
                  <a:srgbClr val="C08500"/>
                </a:solidFill>
              </a:rPr>
              <a:t>Vienna                  the Danube</a:t>
            </a:r>
          </a:p>
          <a:p>
            <a:r>
              <a:rPr lang="en-US" sz="2800" b="1" dirty="0" smtClean="0">
                <a:solidFill>
                  <a:srgbClr val="C08500"/>
                </a:solidFill>
              </a:rPr>
              <a:t>Budapest              the </a:t>
            </a:r>
            <a:r>
              <a:rPr lang="en-US" sz="2800" b="1" dirty="0" smtClean="0">
                <a:solidFill>
                  <a:srgbClr val="C08500"/>
                </a:solidFill>
              </a:rPr>
              <a:t>Danube</a:t>
            </a:r>
            <a:endParaRPr lang="en-US" sz="2800" b="1" dirty="0" smtClean="0">
              <a:solidFill>
                <a:srgbClr val="C08500"/>
              </a:solidFill>
            </a:endParaRPr>
          </a:p>
          <a:p>
            <a:r>
              <a:rPr lang="en-US" sz="2800" b="1" dirty="0" smtClean="0">
                <a:solidFill>
                  <a:srgbClr val="C08500"/>
                </a:solidFill>
              </a:rPr>
              <a:t>Belgrade</a:t>
            </a:r>
            <a:r>
              <a:rPr lang="en-US" sz="2800" b="1" dirty="0" smtClean="0">
                <a:solidFill>
                  <a:srgbClr val="C08500"/>
                </a:solidFill>
              </a:rPr>
              <a:t> </a:t>
            </a:r>
            <a:r>
              <a:rPr lang="en-US" sz="2800" b="1" dirty="0" smtClean="0">
                <a:solidFill>
                  <a:srgbClr val="C08500"/>
                </a:solidFill>
              </a:rPr>
              <a:t>              the </a:t>
            </a:r>
            <a:r>
              <a:rPr lang="en-US" sz="2800" b="1" dirty="0" smtClean="0">
                <a:solidFill>
                  <a:srgbClr val="C08500"/>
                </a:solidFill>
              </a:rPr>
              <a:t>Danube</a:t>
            </a:r>
            <a:endParaRPr lang="en-US" sz="2800" b="1" dirty="0" smtClean="0">
              <a:solidFill>
                <a:srgbClr val="C08500"/>
              </a:solidFill>
            </a:endParaRPr>
          </a:p>
          <a:p>
            <a:r>
              <a:rPr lang="en-US" sz="2800" b="1" dirty="0" smtClean="0">
                <a:solidFill>
                  <a:srgbClr val="C08500"/>
                </a:solidFill>
              </a:rPr>
              <a:t>Bratislava             </a:t>
            </a:r>
            <a:r>
              <a:rPr lang="en-US" sz="2800" b="1" dirty="0" smtClean="0">
                <a:solidFill>
                  <a:srgbClr val="C08500"/>
                </a:solidFill>
              </a:rPr>
              <a:t>the Danube</a:t>
            </a:r>
            <a:endParaRPr lang="en-US" sz="2800" b="1" dirty="0" smtClean="0">
              <a:solidFill>
                <a:srgbClr val="C08500"/>
              </a:solidFill>
            </a:endParaRPr>
          </a:p>
          <a:p>
            <a:r>
              <a:rPr lang="en-US" sz="2800" b="1" dirty="0" smtClean="0">
                <a:solidFill>
                  <a:srgbClr val="C08500"/>
                </a:solidFill>
              </a:rPr>
              <a:t>Paris                      the Seine</a:t>
            </a:r>
          </a:p>
          <a:p>
            <a:r>
              <a:rPr lang="en-US" sz="2800" b="1" dirty="0" smtClean="0">
                <a:solidFill>
                  <a:srgbClr val="C08500"/>
                </a:solidFill>
              </a:rPr>
              <a:t>Rome                    the Tiber</a:t>
            </a:r>
            <a:endParaRPr lang="uk-UA" sz="2800" b="1" dirty="0">
              <a:solidFill>
                <a:srgbClr val="C08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73217" y="1073426"/>
            <a:ext cx="31407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3D615E"/>
                </a:solidFill>
              </a:rPr>
              <a:t> </a:t>
            </a:r>
            <a:r>
              <a:rPr lang="en-US" sz="5400" b="1" dirty="0" smtClean="0">
                <a:solidFill>
                  <a:srgbClr val="3D615E"/>
                </a:solidFill>
              </a:rPr>
              <a:t>Thank </a:t>
            </a:r>
          </a:p>
          <a:p>
            <a:r>
              <a:rPr lang="en-US" sz="5400" b="1" dirty="0" smtClean="0">
                <a:solidFill>
                  <a:srgbClr val="3D615E"/>
                </a:solidFill>
              </a:rPr>
              <a:t>   you</a:t>
            </a:r>
          </a:p>
          <a:p>
            <a:r>
              <a:rPr lang="en-US" sz="5400" b="1" dirty="0" smtClean="0">
                <a:solidFill>
                  <a:srgbClr val="3D615E"/>
                </a:solidFill>
              </a:rPr>
              <a:t>   very</a:t>
            </a:r>
          </a:p>
          <a:p>
            <a:r>
              <a:rPr lang="en-US" sz="5400" b="1" dirty="0" smtClean="0">
                <a:solidFill>
                  <a:srgbClr val="3D615E"/>
                </a:solidFill>
              </a:rPr>
              <a:t>  much </a:t>
            </a:r>
            <a:endParaRPr lang="uk-UA" sz="5400" b="1" dirty="0">
              <a:solidFill>
                <a:srgbClr val="3D61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41801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1681</TotalTime>
  <Words>528</Words>
  <Application>Microsoft Office PowerPoint</Application>
  <PresentationFormat>Произвольный</PresentationFormat>
  <Paragraphs>116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What  Do You Know About Europe?</vt:lpstr>
      <vt:lpstr>I.     How many words can you make up using   ‘Ukraine’ ? Use  * for  the only one letter you need.</vt:lpstr>
      <vt:lpstr>I.      How many words can you make up using   ‘Ukraine’ ? Use  * for  the only one letter you need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41</cp:revision>
  <dcterms:created xsi:type="dcterms:W3CDTF">2023-02-11T08:11:06Z</dcterms:created>
  <dcterms:modified xsi:type="dcterms:W3CDTF">2024-10-25T14:36:09Z</dcterms:modified>
</cp:coreProperties>
</file>