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embeddings/oleObject1.docx" ContentType="application/vnd.openxmlformats-officedocument.wordprocessingml.document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11.png" ContentType="image/pn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png" ContentType="image/png"/>
  <Override PartName="/ppt/media/image10.png" ContentType="image/png"/>
  <Override PartName="/ppt/media/image12.png" ContentType="image/png"/>
  <Override PartName="/ppt/media/image13.jpeg" ContentType="image/jpeg"/>
  <Override PartName="/ppt/media/image14.jpeg" ContentType="image/jpeg"/>
  <Override PartName="/ppt/media/image15.jpeg" ContentType="image/jpeg"/>
  <Override PartName="/ppt/media/image16.png" ContentType="image/pn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B099890-680B-49A6-8D12-8BB154B2F00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839B424-7CD2-4336-8700-CAEC219B249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A86E4EE-9AF8-4E43-BF69-E2FF2F99028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D6E5BA7-12E9-4665-BE7D-0080397391FA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1B2ACD6F-611B-4895-A449-22640B0201E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03AB950-CB84-49DB-9478-245B5728BAE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BFB1136-A5C2-44AB-8DDD-B7E89C58791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4BE492CE-BE36-4BD4-97CA-7E05B22F3BD9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528A7C2C-8FF3-4A6D-A42E-9AE4B43F04A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D01862F-A994-4700-B0E5-91B16A036DE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9390A73C-F33A-4623-B5B0-29C1E7893FE0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3D012383-84FB-4F86-BACF-84685FFDB526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AD456768-5063-409E-9F5E-B07CE0EE7F0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750F628-4224-4E6C-8B7D-627283ADB24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42CB96FD-A607-4108-AA08-BE9C82C6D68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170E9E35-24F3-4355-94C1-BDD12D376DEA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43947338-FFD7-4A72-A6BF-3DFD3F006EE4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F8CD4E0-9623-44F7-B94C-B65991E9D0C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32A4AA72-DA14-4609-9BD1-5DB516A6A993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8E84E5D-5FE8-4213-BC4D-8D09D593911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22BDD092-83FE-4E32-A33E-6107D923D5E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526DE97D-B457-469B-957F-FF13B8F6408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6C35ED8-1C06-41F8-9E92-1E73FB051C71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87FBEA9E-D7BF-4DFF-8C65-CDFDFC1E473C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ebe9e6"/>
            </a:gs>
            <a:gs pos="100000">
              <a:srgbClr val="c9c5c0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Google Shape;6;p14"/>
          <p:cNvSpPr/>
          <p:nvPr/>
        </p:nvSpPr>
        <p:spPr>
          <a:xfrm>
            <a:off x="0" y="2019600"/>
            <a:ext cx="12191400" cy="4105080"/>
          </a:xfrm>
          <a:prstGeom prst="rect">
            <a:avLst/>
          </a:prstGeom>
          <a:gradFill rotWithShape="0">
            <a:gsLst>
              <a:gs pos="0">
                <a:srgbClr val="dfdbd5">
                  <a:alpha val="0"/>
                </a:srgbClr>
              </a:gs>
              <a:gs pos="100000">
                <a:srgbClr val="dfdbd5"/>
              </a:gs>
            </a:gsLst>
            <a:lin ang="540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14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pic>
        <p:nvPicPr>
          <p:cNvPr id="1" name="Google Shape;7;p14" descr=""/>
          <p:cNvPicPr/>
          <p:nvPr/>
        </p:nvPicPr>
        <p:blipFill>
          <a:blip r:embed="rId2"/>
          <a:srcRect l="0" t="1523" r="0" b="-1523"/>
          <a:stretch/>
        </p:blipFill>
        <p:spPr>
          <a:xfrm>
            <a:off x="0" y="6126480"/>
            <a:ext cx="12191400" cy="742320"/>
          </a:xfrm>
          <a:prstGeom prst="rect">
            <a:avLst/>
          </a:prstGeom>
          <a:ln w="0">
            <a:noFill/>
          </a:ln>
        </p:spPr>
      </p:pic>
      <p:cxnSp>
        <p:nvCxnSpPr>
          <p:cNvPr id="2" name="Google Shape;13;p14"/>
          <p:cNvCxnSpPr/>
          <p:nvPr/>
        </p:nvCxnSpPr>
        <p:spPr>
          <a:xfrm>
            <a:off x="0" y="6128280"/>
            <a:ext cx="12192480" cy="72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cxnSp>
        <p:nvCxnSpPr>
          <p:cNvPr id="3" name="Google Shape;20;p15"/>
          <p:cNvCxnSpPr/>
          <p:nvPr/>
        </p:nvCxnSpPr>
        <p:spPr>
          <a:xfrm>
            <a:off x="2417760" y="3528360"/>
            <a:ext cx="8637480" cy="720"/>
          </a:xfrm>
          <a:prstGeom prst="straightConnector1">
            <a:avLst/>
          </a:prstGeom>
          <a:ln w="31750">
            <a:solidFill>
              <a:srgbClr val="b71e42"/>
            </a:solidFill>
            <a:round/>
          </a:ln>
        </p:spPr>
      </p:cxnSp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451520" y="804600"/>
            <a:ext cx="9602640" cy="104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ftr" idx="1"/>
          </p:nvPr>
        </p:nvSpPr>
        <p:spPr>
          <a:xfrm>
            <a:off x="2416680" y="329400"/>
            <a:ext cx="4973040" cy="308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</a:rPr>
              <a:t>&lt;нижній колонтитул&gt;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sldNum" idx="2"/>
          </p:nvPr>
        </p:nvSpPr>
        <p:spPr>
          <a:xfrm>
            <a:off x="1437840" y="798840"/>
            <a:ext cx="810360" cy="502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en-US" sz="2800" spc="-1" strike="noStrike">
                <a:solidFill>
                  <a:schemeClr val="accent1"/>
                </a:solidFill>
                <a:latin typeface="Gill Sans"/>
                <a:ea typeface="Gill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01AEF248-09DB-4CB9-8438-A2DD17D99C21}" type="slidenum">
              <a:rPr b="0" lang="en-US" sz="2800" spc="-1" strike="noStrike">
                <a:solidFill>
                  <a:schemeClr val="accent1"/>
                </a:solidFill>
                <a:latin typeface="Gill Sans"/>
                <a:ea typeface="Gill Sans"/>
              </a:rPr>
              <a:t>&lt;номер&gt;</a:t>
            </a:fld>
            <a:endParaRPr b="0" lang="uk-UA" sz="28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dt" idx="3"/>
          </p:nvPr>
        </p:nvSpPr>
        <p:spPr>
          <a:xfrm>
            <a:off x="7554240" y="330480"/>
            <a:ext cx="3499920" cy="308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</a:rPr>
              <a:t>&lt;дата/час&gt;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ebe9e6"/>
            </a:gs>
            <a:gs pos="100000">
              <a:srgbClr val="c9c5c0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6;p14"/>
          <p:cNvSpPr/>
          <p:nvPr/>
        </p:nvSpPr>
        <p:spPr>
          <a:xfrm>
            <a:off x="0" y="2019600"/>
            <a:ext cx="12191400" cy="4105080"/>
          </a:xfrm>
          <a:prstGeom prst="rect">
            <a:avLst/>
          </a:prstGeom>
          <a:gradFill rotWithShape="0">
            <a:gsLst>
              <a:gs pos="0">
                <a:srgbClr val="dfdbd5">
                  <a:alpha val="0"/>
                </a:srgbClr>
              </a:gs>
              <a:gs pos="100000">
                <a:srgbClr val="dfdbd5"/>
              </a:gs>
            </a:gsLst>
            <a:lin ang="540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91440" bIns="91440"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1400" spc="-1" strike="noStrike">
              <a:solidFill>
                <a:srgbClr val="000000"/>
              </a:solidFill>
              <a:latin typeface="Arial"/>
              <a:ea typeface="DejaVu Sans"/>
            </a:endParaRPr>
          </a:p>
        </p:txBody>
      </p:sp>
      <p:pic>
        <p:nvPicPr>
          <p:cNvPr id="46" name="Google Shape;7;p14" descr=""/>
          <p:cNvPicPr/>
          <p:nvPr/>
        </p:nvPicPr>
        <p:blipFill>
          <a:blip r:embed="rId2"/>
          <a:srcRect l="0" t="1523" r="0" b="-1523"/>
          <a:stretch/>
        </p:blipFill>
        <p:spPr>
          <a:xfrm>
            <a:off x="0" y="6126480"/>
            <a:ext cx="12191400" cy="742320"/>
          </a:xfrm>
          <a:prstGeom prst="rect">
            <a:avLst/>
          </a:prstGeom>
          <a:ln w="0">
            <a:noFill/>
          </a:ln>
        </p:spPr>
      </p:pic>
      <p:cxnSp>
        <p:nvCxnSpPr>
          <p:cNvPr id="47" name="Google Shape;13;p14"/>
          <p:cNvCxnSpPr/>
          <p:nvPr/>
        </p:nvCxnSpPr>
        <p:spPr>
          <a:xfrm>
            <a:off x="0" y="6128280"/>
            <a:ext cx="12192480" cy="720"/>
          </a:xfrm>
          <a:prstGeom prst="straightConnector1">
            <a:avLst/>
          </a:prstGeom>
          <a:ln w="12700">
            <a:solidFill>
              <a:srgbClr val="000001">
                <a:alpha val="20000"/>
              </a:srgbClr>
            </a:solidFill>
            <a:round/>
          </a:ln>
        </p:spPr>
      </p:cxnSp>
      <p:cxnSp>
        <p:nvCxnSpPr>
          <p:cNvPr id="48" name="Google Shape;27;p16"/>
          <p:cNvCxnSpPr/>
          <p:nvPr/>
        </p:nvCxnSpPr>
        <p:spPr>
          <a:xfrm>
            <a:off x="1453680" y="1846800"/>
            <a:ext cx="9608400" cy="720"/>
          </a:xfrm>
          <a:prstGeom prst="straightConnector1">
            <a:avLst/>
          </a:prstGeom>
          <a:ln w="31750">
            <a:solidFill>
              <a:srgbClr val="b71e42"/>
            </a:solidFill>
            <a:round/>
          </a:ln>
        </p:spPr>
      </p:cxnSp>
      <p:sp>
        <p:nvSpPr>
          <p:cNvPr id="49" name="PlaceHolder 1"/>
          <p:cNvSpPr>
            <a:spLocks noGrp="1"/>
          </p:cNvSpPr>
          <p:nvPr>
            <p:ph type="ftr" idx="4"/>
          </p:nvPr>
        </p:nvSpPr>
        <p:spPr>
          <a:xfrm>
            <a:off x="1451520" y="329400"/>
            <a:ext cx="5938200" cy="308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</a:rPr>
              <a:t>&lt;нижній колонтитул&gt;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sldNum" idx="5"/>
          </p:nvPr>
        </p:nvSpPr>
        <p:spPr>
          <a:xfrm>
            <a:off x="480240" y="798840"/>
            <a:ext cx="810360" cy="502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en-US" sz="2800" spc="-1" strike="noStrike">
                <a:solidFill>
                  <a:schemeClr val="accent1"/>
                </a:solidFill>
                <a:latin typeface="Gill Sans"/>
                <a:ea typeface="Gill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B3F5CD8C-FDE3-4A03-962D-CB76876517A4}" type="slidenum">
              <a:rPr b="0" lang="en-US" sz="2800" spc="-1" strike="noStrike">
                <a:solidFill>
                  <a:schemeClr val="accent1"/>
                </a:solidFill>
                <a:latin typeface="Gill Sans"/>
                <a:ea typeface="Gill Sans"/>
              </a:rPr>
              <a:t>&lt;номер&gt;</a:t>
            </a:fld>
            <a:endParaRPr b="0" lang="uk-UA" sz="28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dt" idx="6"/>
          </p:nvPr>
        </p:nvSpPr>
        <p:spPr>
          <a:xfrm>
            <a:off x="7554240" y="330480"/>
            <a:ext cx="3499920" cy="308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</a:rPr>
              <a:t>&lt;дата/час&gt;</a:t>
            </a:r>
            <a:endParaRPr b="0" lang="uk-UA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uk-UA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image" Target="../media/image8.jpeg"/><Relationship Id="rId4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package" Target="../embeddings/oleObject1.docx"/><Relationship Id="rId2" Type="http://schemas.openxmlformats.org/officeDocument/2006/relationships/image" Target="../media/image9.png"/><Relationship Id="rId3" Type="http://schemas.openxmlformats.org/officeDocument/2006/relationships/image" Target="../media/image9.png"/><Relationship Id="rId4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hyperlink" Target="file:///C:/Users/Administrator/Desktop/&#1052;&#1072;&#1088;&#1075;&#1072;&#1088;&#1080;&#1090;&#1072;/23-24/&#1040;&#1042;&#1057;/7 &#1082;&#1083;/karpiuk-audio-7-klas-zag-2015/Unit-4_les-1_page-141_task-3.mp3" TargetMode="External"/><Relationship Id="rId3" Type="http://schemas.openxmlformats.org/officeDocument/2006/relationships/image" Target="../media/image12.png"/><Relationship Id="rId4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image" Target="../media/image14.jpeg"/><Relationship Id="rId3" Type="http://schemas.openxmlformats.org/officeDocument/2006/relationships/image" Target="../media/image15.jpeg"/><Relationship Id="rId4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subTitle"/>
          </p:nvPr>
        </p:nvSpPr>
        <p:spPr>
          <a:xfrm>
            <a:off x="1204560" y="-73440"/>
            <a:ext cx="9927360" cy="1865880"/>
          </a:xfrm>
          <a:prstGeom prst="rect">
            <a:avLst/>
          </a:prstGeom>
          <a:noFill/>
          <a:ln w="0">
            <a:noFill/>
          </a:ln>
        </p:spPr>
        <p:txBody>
          <a:bodyPr lIns="0" rIns="0" tIns="91440" bIns="91440" anchor="t">
            <a:noAutofit/>
          </a:bodyPr>
          <a:p>
            <a:pPr>
              <a:lnSpc>
                <a:spcPct val="120000"/>
              </a:lnSpc>
              <a:tabLst>
                <a:tab algn="l" pos="0"/>
              </a:tabLst>
            </a:pPr>
            <a:r>
              <a:rPr b="0" lang="en-US" sz="6000" spc="-1" strike="noStrike">
                <a:solidFill>
                  <a:schemeClr val="dk1"/>
                </a:solidFill>
                <a:latin typeface="Gill Sans"/>
                <a:ea typeface="Gill Sans"/>
              </a:rPr>
              <a:t>FORM 7 </a:t>
            </a:r>
            <a:endParaRPr b="0" lang="uk-UA" sz="6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2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en-US" sz="6000" spc="-1" strike="noStrike">
                <a:solidFill>
                  <a:srgbClr val="7030a0"/>
                </a:solidFill>
                <a:latin typeface="Gill Sans"/>
                <a:ea typeface="Gill Sans"/>
              </a:rPr>
              <a:t>CINEMA. MOVIE. </a:t>
            </a:r>
            <a:endParaRPr b="0" lang="uk-UA" sz="6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1" name="Google Shape;101;p1" descr="EVENING CINEMA - Horner School of English"/>
          <p:cNvPicPr/>
          <p:nvPr/>
        </p:nvPicPr>
        <p:blipFill>
          <a:blip r:embed="rId1"/>
          <a:stretch/>
        </p:blipFill>
        <p:spPr>
          <a:xfrm>
            <a:off x="328320" y="2531880"/>
            <a:ext cx="5428800" cy="4066200"/>
          </a:xfrm>
          <a:prstGeom prst="rect">
            <a:avLst/>
          </a:prstGeom>
          <a:ln w="0">
            <a:noFill/>
          </a:ln>
        </p:spPr>
      </p:pic>
      <p:pic>
        <p:nvPicPr>
          <p:cNvPr id="92" name="Google Shape;102;p1" descr="Christmas films to watch at the cinema including Home Alone | Bournemouth  Echo"/>
          <p:cNvPicPr/>
          <p:nvPr/>
        </p:nvPicPr>
        <p:blipFill>
          <a:blip r:embed="rId2"/>
          <a:stretch/>
        </p:blipFill>
        <p:spPr>
          <a:xfrm>
            <a:off x="6095880" y="2471760"/>
            <a:ext cx="5124600" cy="4103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4718520" cy="7261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68000"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1" lang="en-US" sz="3200" spc="-1" strike="noStrike" u="sng">
                <a:solidFill>
                  <a:schemeClr val="dk1"/>
                </a:solidFill>
                <a:uFillTx/>
                <a:latin typeface="Gill Sans"/>
                <a:ea typeface="Gill Sans"/>
              </a:rPr>
              <a:t>OUR PLAN</a:t>
            </a:r>
            <a:br>
              <a:rPr sz="3200"/>
            </a:b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838080" y="728640"/>
            <a:ext cx="10666440" cy="56631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120000"/>
              </a:lnSpc>
              <a:buNone/>
              <a:tabLst>
                <a:tab algn="l" pos="0"/>
              </a:tabLst>
            </a:pP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   </a:t>
            </a:r>
            <a:r>
              <a:rPr b="0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- </a:t>
            </a:r>
            <a:r>
              <a:rPr b="1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warm-up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  <a:tabLst>
                <a:tab algn="l" pos="0"/>
              </a:tabLst>
            </a:pPr>
            <a:r>
              <a:rPr b="1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speak“My favorite film”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  <a:tabLst>
                <a:tab algn="l" pos="0"/>
              </a:tabLst>
            </a:pPr>
            <a:r>
              <a:rPr b="1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game “guess the genres”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  <a:tabLst>
                <a:tab algn="l" pos="0"/>
              </a:tabLst>
            </a:pPr>
            <a:r>
              <a:rPr b="1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lexical game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  <a:tabLst>
                <a:tab algn="l" pos="0"/>
              </a:tabLst>
            </a:pPr>
            <a:r>
              <a:rPr b="1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game “Microphone”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  <a:tabLst>
                <a:tab algn="l" pos="0"/>
              </a:tabLst>
            </a:pPr>
            <a:r>
              <a:rPr b="1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grammar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  <a:tabLst>
                <a:tab algn="l" pos="0"/>
              </a:tabLst>
            </a:pPr>
            <a:r>
              <a:rPr b="1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game “My classmate”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  <a:tabLst>
                <a:tab algn="l" pos="0"/>
              </a:tabLst>
            </a:pPr>
            <a:r>
              <a:rPr b="1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listening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  <a:tabLst>
                <a:tab algn="l" pos="0"/>
              </a:tabLst>
            </a:pPr>
            <a:r>
              <a:rPr b="1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a quiz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  <a:tabLst>
                <a:tab algn="l" pos="0"/>
              </a:tabLst>
            </a:pPr>
            <a:r>
              <a:rPr b="1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game in Learning App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5" name="Google Shape;109;p2" descr="Popcorn Film Cinema, Фильмы и попкорн, еда, без роялти png | PNGEgg"/>
          <p:cNvPicPr/>
          <p:nvPr/>
        </p:nvPicPr>
        <p:blipFill>
          <a:blip r:embed="rId1"/>
          <a:stretch/>
        </p:blipFill>
        <p:spPr>
          <a:xfrm>
            <a:off x="6393600" y="1950480"/>
            <a:ext cx="4708800" cy="3481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1451520" y="804600"/>
            <a:ext cx="9602640" cy="1048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US" sz="3200" spc="-1" strike="noStrike">
                <a:solidFill>
                  <a:schemeClr val="dk1"/>
                </a:solidFill>
                <a:latin typeface="Gill Sans"/>
                <a:ea typeface="Gill Sans"/>
              </a:rPr>
              <a:t>WARM-UP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/>
          </p:nvPr>
        </p:nvSpPr>
        <p:spPr>
          <a:xfrm>
            <a:off x="4945680" y="186480"/>
            <a:ext cx="4659480" cy="65422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79000"/>
          </a:bodyPr>
          <a:p>
            <a:pPr marL="228600" indent="-291600">
              <a:lnSpc>
                <a:spcPct val="120000"/>
              </a:lnSpc>
              <a:buClr>
                <a:srgbClr val="b71e42"/>
              </a:buClr>
              <a:buFont typeface="Arial"/>
              <a:buChar char="•"/>
            </a:pP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s</a:t>
            </a:r>
            <a:r>
              <a:rPr b="0" lang="en-US" sz="5400" spc="-1" strike="noStrike">
                <a:solidFill>
                  <a:srgbClr val="7030a0"/>
                </a:solidFill>
                <a:latin typeface="Arial"/>
                <a:ea typeface="Arial"/>
              </a:rPr>
              <a:t>ing</a:t>
            </a:r>
            <a:endParaRPr b="0" lang="uk-UA" sz="5400" spc="-1" strike="noStrike">
              <a:solidFill>
                <a:srgbClr val="000000"/>
              </a:solidFill>
              <a:latin typeface="Arial"/>
            </a:endParaRPr>
          </a:p>
          <a:p>
            <a:pPr marL="228600" indent="-291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 </a:t>
            </a: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sinn</a:t>
            </a:r>
            <a:r>
              <a:rPr b="0" lang="en-US" sz="5400" spc="-1" strike="noStrike">
                <a:solidFill>
                  <a:srgbClr val="7030a0"/>
                </a:solidFill>
                <a:latin typeface="Arial"/>
                <a:ea typeface="Arial"/>
              </a:rPr>
              <a:t>ing</a:t>
            </a: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 </a:t>
            </a:r>
            <a:endParaRPr b="0" lang="uk-UA" sz="5400" spc="-1" strike="noStrike">
              <a:solidFill>
                <a:srgbClr val="000000"/>
              </a:solidFill>
              <a:latin typeface="Arial"/>
            </a:endParaRPr>
          </a:p>
          <a:p>
            <a:pPr marL="228600" indent="-291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Interest</a:t>
            </a:r>
            <a:r>
              <a:rPr b="0" lang="en-US" sz="5400" spc="-1" strike="noStrike">
                <a:solidFill>
                  <a:srgbClr val="7030a0"/>
                </a:solidFill>
                <a:latin typeface="Arial"/>
                <a:ea typeface="Arial"/>
              </a:rPr>
              <a:t>ing</a:t>
            </a:r>
            <a:endParaRPr b="0" lang="uk-UA" sz="5400" spc="-1" strike="noStrike">
              <a:solidFill>
                <a:srgbClr val="000000"/>
              </a:solidFill>
              <a:latin typeface="Arial"/>
            </a:endParaRPr>
          </a:p>
          <a:p>
            <a:pPr marL="228600" indent="-291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 </a:t>
            </a: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convinc</a:t>
            </a:r>
            <a:r>
              <a:rPr b="0" lang="en-US" sz="5400" spc="-1" strike="noStrike">
                <a:solidFill>
                  <a:srgbClr val="7030a0"/>
                </a:solidFill>
                <a:latin typeface="Arial"/>
                <a:ea typeface="Arial"/>
              </a:rPr>
              <a:t>ing</a:t>
            </a:r>
            <a:endParaRPr b="0" lang="uk-UA" sz="5400" spc="-1" strike="noStrike">
              <a:solidFill>
                <a:srgbClr val="000000"/>
              </a:solidFill>
              <a:latin typeface="Arial"/>
            </a:endParaRPr>
          </a:p>
          <a:p>
            <a:pPr marL="228600" indent="-291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 </a:t>
            </a: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fascinat</a:t>
            </a:r>
            <a:r>
              <a:rPr b="0" lang="en-US" sz="5400" spc="-1" strike="noStrike">
                <a:solidFill>
                  <a:srgbClr val="7030a0"/>
                </a:solidFill>
                <a:latin typeface="Arial"/>
                <a:ea typeface="Arial"/>
              </a:rPr>
              <a:t>ing</a:t>
            </a: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 </a:t>
            </a:r>
            <a:endParaRPr b="0" lang="uk-UA" sz="5400" spc="-1" strike="noStrike">
              <a:solidFill>
                <a:srgbClr val="000000"/>
              </a:solidFill>
              <a:latin typeface="Arial"/>
            </a:endParaRPr>
          </a:p>
          <a:p>
            <a:pPr marL="228600" indent="-291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depress</a:t>
            </a:r>
            <a:r>
              <a:rPr b="0" lang="en-US" sz="5400" spc="-1" strike="noStrike">
                <a:solidFill>
                  <a:srgbClr val="7030a0"/>
                </a:solidFill>
                <a:latin typeface="Arial"/>
                <a:ea typeface="Arial"/>
              </a:rPr>
              <a:t>ing </a:t>
            </a:r>
            <a:endParaRPr b="0" lang="uk-UA" sz="5400" spc="-1" strike="noStrike">
              <a:solidFill>
                <a:srgbClr val="000000"/>
              </a:solidFill>
              <a:latin typeface="Arial"/>
            </a:endParaRPr>
          </a:p>
          <a:p>
            <a:pPr marL="228600" indent="-291600">
              <a:lnSpc>
                <a:spcPct val="120000"/>
              </a:lnSpc>
              <a:spcBef>
                <a:spcPts val="1001"/>
              </a:spcBef>
              <a:buClr>
                <a:srgbClr val="b71e42"/>
              </a:buClr>
              <a:buFont typeface="Arial"/>
              <a:buChar char="•"/>
            </a:pP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entertain</a:t>
            </a:r>
            <a:r>
              <a:rPr b="0" lang="en-US" sz="5400" spc="-1" strike="noStrike">
                <a:solidFill>
                  <a:srgbClr val="7030a0"/>
                </a:solidFill>
                <a:latin typeface="Arial"/>
                <a:ea typeface="Arial"/>
              </a:rPr>
              <a:t>ing </a:t>
            </a:r>
            <a:r>
              <a:rPr b="0" lang="en-US" sz="5400" spc="-1" strike="noStrike">
                <a:solidFill>
                  <a:schemeClr val="dk1"/>
                </a:solidFill>
                <a:latin typeface="Arial"/>
                <a:ea typeface="Arial"/>
              </a:rPr>
              <a:t>  </a:t>
            </a:r>
            <a:endParaRPr b="0" lang="uk-UA" sz="54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/>
                </a:solidFill>
                <a:latin typeface="Gill Sans"/>
                <a:ea typeface="Gill Sans"/>
              </a:rPr>
              <a:t> 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  <a:p>
            <a:pPr marL="228600"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8" name="Google Shape;116;p3" descr="Here's why the dawn chorus starts so early - birds need to 'warm up' their  voices before first light"/>
          <p:cNvPicPr/>
          <p:nvPr/>
        </p:nvPicPr>
        <p:blipFill>
          <a:blip r:embed="rId1"/>
          <a:stretch/>
        </p:blipFill>
        <p:spPr>
          <a:xfrm>
            <a:off x="908280" y="2615040"/>
            <a:ext cx="2704320" cy="16851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/>
          </p:nvPr>
        </p:nvSpPr>
        <p:spPr>
          <a:xfrm>
            <a:off x="838080" y="325440"/>
            <a:ext cx="10577880" cy="59061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120000"/>
              </a:lnSpc>
              <a:buNone/>
              <a:tabLst>
                <a:tab algn="l" pos="0"/>
              </a:tabLst>
            </a:pPr>
            <a:endParaRPr b="0" lang="uk-UA" sz="60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n-US" sz="6000" spc="-1" strike="noStrike">
                <a:solidFill>
                  <a:schemeClr val="dk1"/>
                </a:solidFill>
                <a:latin typeface="Gill Sans"/>
                <a:ea typeface="Gill Sans"/>
              </a:rPr>
              <a:t>What is you favourite film?</a:t>
            </a:r>
            <a:endParaRPr b="0" lang="uk-UA" sz="60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uk-UA" sz="60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n-US" sz="6000" spc="-1" strike="noStrike">
                <a:solidFill>
                  <a:schemeClr val="dk1"/>
                </a:solidFill>
                <a:latin typeface="Gill Sans"/>
                <a:ea typeface="Gill Sans"/>
              </a:rPr>
              <a:t>My favourite film is: </a:t>
            </a:r>
            <a:endParaRPr b="0" lang="uk-UA" sz="6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1451520" y="804600"/>
            <a:ext cx="9602640" cy="1048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1" lang="en-US" sz="3200" spc="-1" strike="noStrike" u="sng">
                <a:solidFill>
                  <a:schemeClr val="dk1"/>
                </a:solidFill>
                <a:uFillTx/>
                <a:latin typeface="Gill Sans"/>
                <a:ea typeface="Gill Sans"/>
              </a:rPr>
              <a:t> </a:t>
            </a:r>
            <a:r>
              <a:rPr b="1" lang="en-US" sz="3200" spc="-1" strike="noStrike" u="sng">
                <a:solidFill>
                  <a:schemeClr val="dk1"/>
                </a:solidFill>
                <a:uFillTx/>
                <a:latin typeface="Gill Sans"/>
                <a:ea typeface="Gill Sans"/>
              </a:rPr>
              <a:t>GAME «THE GENRES»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1" name="Google Shape;127;p5" descr="Titanic Box Office Records - 8 Records Titanic Set or Broke"/>
          <p:cNvPicPr/>
          <p:nvPr/>
        </p:nvPicPr>
        <p:blipFill>
          <a:blip r:embed="rId1"/>
          <a:stretch/>
        </p:blipFill>
        <p:spPr>
          <a:xfrm>
            <a:off x="7017840" y="365040"/>
            <a:ext cx="4649040" cy="2324160"/>
          </a:xfrm>
          <a:prstGeom prst="rect">
            <a:avLst/>
          </a:prstGeom>
          <a:ln w="0">
            <a:noFill/>
          </a:ln>
        </p:spPr>
      </p:pic>
      <p:pic>
        <p:nvPicPr>
          <p:cNvPr id="102" name="Google Shape;128;p5" descr="Тест: Ты новый персонаж Гарри Поттера и мнение о тебе : Suzzy - тесты и  викторины онлайн"/>
          <p:cNvPicPr/>
          <p:nvPr/>
        </p:nvPicPr>
        <p:blipFill>
          <a:blip r:embed="rId2"/>
          <a:stretch/>
        </p:blipFill>
        <p:spPr>
          <a:xfrm>
            <a:off x="524520" y="1527480"/>
            <a:ext cx="4064040" cy="2612520"/>
          </a:xfrm>
          <a:prstGeom prst="rect">
            <a:avLst/>
          </a:prstGeom>
          <a:ln w="0">
            <a:noFill/>
          </a:ln>
        </p:spPr>
      </p:pic>
      <p:pic>
        <p:nvPicPr>
          <p:cNvPr id="103" name="Google Shape;129;p5" descr="Amazon.com: The Many Adventures of Winnie the Pooh (Blu-ray / DVD + Digital  Copy): Paul Winchell, Junius Matthews, Howard Morris, Sebastian Cabot,  Sterling Holloway, Clint Howard, Ralph Wright, Dori Whitaker, John Fiedler,"/>
          <p:cNvPicPr/>
          <p:nvPr/>
        </p:nvPicPr>
        <p:blipFill>
          <a:blip r:embed="rId3"/>
          <a:stretch/>
        </p:blipFill>
        <p:spPr>
          <a:xfrm>
            <a:off x="4705200" y="2615400"/>
            <a:ext cx="3630240" cy="4615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1451520" y="804600"/>
            <a:ext cx="9602640" cy="1048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US" sz="3200" spc="-1" strike="noStrike">
                <a:solidFill>
                  <a:schemeClr val="dk1"/>
                </a:solidFill>
                <a:latin typeface="Arial"/>
                <a:ea typeface="Arial"/>
              </a:rPr>
              <a:t>LEXICAL GAME </a:t>
            </a:r>
            <a:br>
              <a:rPr sz="3200"/>
            </a:b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05" name="Google Shape;135;p6"/>
          <p:cNvGraphicFramePr/>
          <p:nvPr/>
        </p:nvGraphicFramePr>
        <p:xfrm>
          <a:off x="1775520" y="1429200"/>
          <a:ext cx="8636040" cy="4845600"/>
        </p:xfrm>
        <a:graphic>
          <a:graphicData uri="http://schemas.openxmlformats.org/drawingml/2006/table">
            <a:tbl>
              <a:tblPr/>
              <a:tblGrid>
                <a:gridCol w="718560"/>
                <a:gridCol w="721080"/>
                <a:gridCol w="718560"/>
                <a:gridCol w="720360"/>
                <a:gridCol w="720360"/>
                <a:gridCol w="720360"/>
                <a:gridCol w="720360"/>
                <a:gridCol w="721080"/>
                <a:gridCol w="718560"/>
                <a:gridCol w="717480"/>
                <a:gridCol w="721080"/>
                <a:gridCol w="718560"/>
              </a:tblGrid>
              <a:tr h="619560"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591840"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U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L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19560"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G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U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591840"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L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L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19560"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V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L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K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19560"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591840"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Q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U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591840"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U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anchor="ctr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tabLst>
                          <a:tab algn="l" pos="0"/>
                        </a:tabLst>
                      </a:pPr>
                      <a:r>
                        <a:rPr b="1" lang="en-US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Y</a:t>
                      </a:r>
                      <a:endParaRPr b="0" lang="uk-UA" sz="14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1451520" y="804600"/>
            <a:ext cx="9602640" cy="1048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US" sz="3200" spc="-1" strike="noStrike">
                <a:solidFill>
                  <a:schemeClr val="dk1"/>
                </a:solidFill>
                <a:latin typeface="Gill Sans"/>
                <a:ea typeface="Gill Sans"/>
              </a:rPr>
              <a:t>ANSWER 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07" name="Google Shape;141;p7"/>
          <p:cNvGraphicFramePr/>
          <p:nvPr/>
        </p:nvGraphicFramePr>
        <p:xfrm>
          <a:off x="976680" y="1291680"/>
          <a:ext cx="10376640" cy="5546520"/>
        </p:xfrm>
        <a:graphic>
          <a:graphicData uri="http://schemas.openxmlformats.org/presentationml/2006/ole">
            <p:oleObj progId="Word.Document.12" r:id="rId1" spid="">
              <p:embed/>
              <p:pic>
                <p:nvPicPr>
                  <p:cNvPr id="108" name="Google Shape;141;p7" descr=""/>
                  <p:cNvPicPr/>
                  <p:nvPr/>
                </p:nvPicPr>
                <p:blipFill>
                  <a:blip r:embed="rId2"/>
                  <a:stretch/>
                </p:blipFill>
                <p:spPr>
                  <a:xfrm>
                    <a:off x="976680" y="1291680"/>
                    <a:ext cx="10376640" cy="5546520"/>
                  </a:xfrm>
                  <a:prstGeom prst="rect">
                    <a:avLst/>
                  </a:prstGeom>
                  <a:ln w="0">
                    <a:noFill/>
                  </a:ln>
                </p:spPr>
              </p:pic>
            </p:oleObj>
          </a:graphicData>
        </a:graphic>
      </p:graphicFrame>
      <p:pic>
        <p:nvPicPr>
          <p:cNvPr id="109" name="" descr=""/>
          <p:cNvPicPr/>
          <p:nvPr/>
        </p:nvPicPr>
        <p:blipFill>
          <a:blip r:embed="rId3"/>
          <a:stretch/>
        </p:blipFill>
        <p:spPr>
          <a:xfrm>
            <a:off x="965160" y="1282680"/>
            <a:ext cx="10375560" cy="5536800"/>
          </a:xfrm>
          <a:prstGeom prst="rect">
            <a:avLst/>
          </a:prstGeom>
          <a:ln w="0">
            <a:solidFill>
              <a:srgbClr val="000000"/>
            </a:solidFill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1294200" y="94320"/>
            <a:ext cx="9602640" cy="1048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US" sz="3200" spc="-1" strike="noStrike">
                <a:solidFill>
                  <a:schemeClr val="dk1"/>
                </a:solidFill>
                <a:latin typeface="Arial Black"/>
                <a:ea typeface="Arial Black"/>
              </a:rPr>
              <a:t>GAME “MICROPHONE”</a:t>
            </a:r>
            <a:br>
              <a:rPr sz="3200"/>
            </a:b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1" name="Google Shape;147;p8"/>
          <p:cNvSpPr/>
          <p:nvPr/>
        </p:nvSpPr>
        <p:spPr>
          <a:xfrm>
            <a:off x="2300760" y="1251720"/>
            <a:ext cx="7731720" cy="3930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3600" spc="-1" strike="noStrike" u="sng">
                <a:solidFill>
                  <a:schemeClr val="dk1"/>
                </a:solidFill>
                <a:uFillTx/>
                <a:latin typeface="Times New Roman"/>
                <a:ea typeface="Times New Roman"/>
              </a:rPr>
              <a:t>What is your favourite kind of films?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3600" spc="-1" strike="noStrike" u="sng">
                <a:solidFill>
                  <a:schemeClr val="dk1"/>
                </a:solidFill>
                <a:uFillTx/>
                <a:latin typeface="Times New Roman"/>
                <a:ea typeface="Times New Roman"/>
              </a:rPr>
              <a:t>My favourite kind of films is ……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i="1" lang="en-US" sz="3600" spc="-1" strike="noStrike" u="sng">
                <a:solidFill>
                  <a:srgbClr val="7030a0"/>
                </a:solidFill>
                <a:uFillTx/>
                <a:latin typeface="Times New Roman"/>
                <a:ea typeface="Times New Roman"/>
              </a:rPr>
              <a:t>(thriller, scenes fictions, drama, adventures, mystery, war, historical, romantic, horror, fantasy )    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1294200" y="67680"/>
            <a:ext cx="9602640" cy="1048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US" sz="3200" spc="-1" strike="noStrike">
                <a:solidFill>
                  <a:schemeClr val="dk1"/>
                </a:solidFill>
                <a:latin typeface="Arial"/>
                <a:ea typeface="Arial"/>
              </a:rPr>
              <a:t>Practice vocabulary</a:t>
            </a:r>
            <a:br>
              <a:rPr sz="3200"/>
            </a:b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3" name="" descr=""/>
          <p:cNvPicPr/>
          <p:nvPr/>
        </p:nvPicPr>
        <p:blipFill>
          <a:blip r:embed="rId1"/>
          <a:stretch/>
        </p:blipFill>
        <p:spPr>
          <a:xfrm>
            <a:off x="2946240" y="900000"/>
            <a:ext cx="6773400" cy="447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1442880" y="125280"/>
            <a:ext cx="9602640" cy="1048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US" sz="3200" spc="-1" strike="noStrike">
                <a:solidFill>
                  <a:schemeClr val="dk1"/>
                </a:solidFill>
                <a:latin typeface="Arial"/>
                <a:ea typeface="Arial"/>
              </a:rPr>
              <a:t>GAME “MY CLASSMATE”</a:t>
            </a:r>
            <a:br>
              <a:rPr sz="3200"/>
            </a:b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>
          <a:xfrm>
            <a:off x="695520" y="1174680"/>
            <a:ext cx="10666440" cy="4876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94000"/>
          </a:bodyPr>
          <a:p>
            <a:pPr indent="0">
              <a:lnSpc>
                <a:spcPct val="120000"/>
              </a:lnSpc>
              <a:buNone/>
              <a:tabLst>
                <a:tab algn="l" pos="0"/>
              </a:tabLst>
            </a:pPr>
            <a:r>
              <a:rPr b="0" lang="en-US" sz="3600" spc="-1" strike="noStrike" u="sng">
                <a:solidFill>
                  <a:schemeClr val="dk1"/>
                </a:solidFill>
                <a:uFillTx/>
                <a:latin typeface="Gill Sans"/>
                <a:ea typeface="Gill Sans"/>
              </a:rPr>
              <a:t>What is your favourite kind of films? 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n-US" sz="3600" spc="-1" strike="noStrike">
                <a:solidFill>
                  <a:schemeClr val="dk1"/>
                </a:solidFill>
                <a:latin typeface="Gill Sans"/>
                <a:ea typeface="Gill Sans"/>
              </a:rPr>
              <a:t>-I like watching cartoons and detective films.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n-US" sz="3600" spc="-1" strike="noStrike" u="sng">
                <a:solidFill>
                  <a:schemeClr val="dk1"/>
                </a:solidFill>
                <a:uFillTx/>
                <a:latin typeface="Gill Sans"/>
                <a:ea typeface="Gill Sans"/>
              </a:rPr>
              <a:t>Why do you like this film?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n-US" sz="3600" spc="-1" strike="noStrike">
                <a:solidFill>
                  <a:schemeClr val="dk1"/>
                </a:solidFill>
                <a:latin typeface="Gill Sans"/>
                <a:ea typeface="Gill Sans"/>
              </a:rPr>
              <a:t>I like cartoons because they are funny.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n-US" sz="3600" spc="-1" strike="noStrike">
                <a:solidFill>
                  <a:schemeClr val="dk1"/>
                </a:solidFill>
                <a:latin typeface="Gill Sans"/>
                <a:ea typeface="Gill Sans"/>
              </a:rPr>
              <a:t> </a:t>
            </a:r>
            <a:r>
              <a:rPr b="0" lang="en-US" sz="3600" spc="-1" strike="noStrike">
                <a:solidFill>
                  <a:schemeClr val="dk1"/>
                </a:solidFill>
                <a:latin typeface="Gill Sans"/>
                <a:ea typeface="Gill Sans"/>
              </a:rPr>
              <a:t>I watch detectives because they have an exiting plot.  </a:t>
            </a:r>
            <a:endParaRPr b="0" lang="uk-UA" sz="3600" spc="-1" strike="noStrike">
              <a:solidFill>
                <a:srgbClr val="000000"/>
              </a:solidFill>
              <a:latin typeface="Arial"/>
            </a:endParaRPr>
          </a:p>
          <a:p>
            <a:pPr marL="228600" indent="0">
              <a:lnSpc>
                <a:spcPct val="12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64;p11" descr=""/>
          <p:cNvPicPr/>
          <p:nvPr/>
        </p:nvPicPr>
        <p:blipFill>
          <a:blip r:embed="rId1"/>
          <a:stretch/>
        </p:blipFill>
        <p:spPr>
          <a:xfrm>
            <a:off x="360000" y="472680"/>
            <a:ext cx="11424960" cy="6186960"/>
          </a:xfrm>
          <a:prstGeom prst="rect">
            <a:avLst/>
          </a:prstGeom>
          <a:ln w="0">
            <a:noFill/>
          </a:ln>
        </p:spPr>
      </p:pic>
      <p:pic>
        <p:nvPicPr>
          <p:cNvPr id="117" name="" descr="">
            <a:hlinkClick r:id="rId2"/>
          </p:cNvPr>
          <p:cNvPicPr/>
          <p:nvPr/>
        </p:nvPicPr>
        <p:blipFill>
          <a:blip r:embed="rId3"/>
          <a:stretch/>
        </p:blipFill>
        <p:spPr>
          <a:xfrm>
            <a:off x="8100000" y="274320"/>
            <a:ext cx="1315800" cy="1525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1531440" y="8640"/>
            <a:ext cx="9602640" cy="1048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US" sz="3200" spc="-1" strike="noStrike">
                <a:solidFill>
                  <a:schemeClr val="dk1"/>
                </a:solidFill>
                <a:latin typeface="Gill Sans"/>
                <a:ea typeface="Gill Sans"/>
              </a:rPr>
              <a:t>A QUIZ «GUESS THE GENRE OF THE FILM»</a:t>
            </a:r>
            <a:br>
              <a:rPr sz="3200"/>
            </a:b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9" name="Google Shape;170;p12" descr="The Lord of the Rings film trilogy | The One Wiki to Rule Them All | Fandom"/>
          <p:cNvPicPr/>
          <p:nvPr/>
        </p:nvPicPr>
        <p:blipFill>
          <a:blip r:embed="rId1"/>
          <a:stretch/>
        </p:blipFill>
        <p:spPr>
          <a:xfrm>
            <a:off x="6408720" y="2257920"/>
            <a:ext cx="5617080" cy="3785400"/>
          </a:xfrm>
          <a:prstGeom prst="rect">
            <a:avLst/>
          </a:prstGeom>
          <a:ln w="0">
            <a:noFill/>
          </a:ln>
        </p:spPr>
      </p:pic>
      <p:pic>
        <p:nvPicPr>
          <p:cNvPr id="120" name="Google Shape;171;p12" descr="Amazon.com: Madagascar (Widescreen Edition): Ben Stiller, Chris Rock, David  Schwimmer, Jada Pinkett Smith, Sacha Baron Cohen, Cedric the Entertainer,  Andy Richter, Bob Saget, Eric Darnell, Tom McGrath, Mireille Soria, Mark  Burton, Billy"/>
          <p:cNvPicPr/>
          <p:nvPr/>
        </p:nvPicPr>
        <p:blipFill>
          <a:blip r:embed="rId2"/>
          <a:stretch/>
        </p:blipFill>
        <p:spPr>
          <a:xfrm>
            <a:off x="3586680" y="751680"/>
            <a:ext cx="2821320" cy="4007160"/>
          </a:xfrm>
          <a:prstGeom prst="rect">
            <a:avLst/>
          </a:prstGeom>
          <a:ln w="0">
            <a:noFill/>
          </a:ln>
        </p:spPr>
      </p:pic>
      <p:pic>
        <p:nvPicPr>
          <p:cNvPr id="121" name="Google Shape;172;p12" descr="Как снимали фильм &quot;Терминатор 3: Восстание машин&quot; - YouTube"/>
          <p:cNvPicPr/>
          <p:nvPr/>
        </p:nvPicPr>
        <p:blipFill>
          <a:blip r:embed="rId3"/>
          <a:stretch/>
        </p:blipFill>
        <p:spPr>
          <a:xfrm>
            <a:off x="79920" y="3342960"/>
            <a:ext cx="4823280" cy="27007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1294200" y="94320"/>
            <a:ext cx="9602640" cy="1048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indent="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en-US" sz="3200" spc="-1" strike="noStrike" u="sng">
                <a:solidFill>
                  <a:schemeClr val="dk1"/>
                </a:solidFill>
                <a:uFillTx/>
                <a:latin typeface="Gill Sans"/>
                <a:ea typeface="Gill Sans"/>
              </a:rPr>
              <a:t>GAME </a:t>
            </a:r>
            <a:br>
              <a:rPr sz="3200"/>
            </a:br>
            <a:r>
              <a:rPr b="0" lang="en-US" sz="3200" spc="-1" strike="noStrike" u="sng">
                <a:solidFill>
                  <a:schemeClr val="dk1"/>
                </a:solidFill>
                <a:uFillTx/>
                <a:latin typeface="Gill Sans"/>
                <a:ea typeface="Gill Sans"/>
              </a:rPr>
              <a:t>“FREE TIME ACTIVITIES”</a:t>
            </a:r>
            <a:endParaRPr b="0" lang="uk-UA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3" name="Google Shape;178;p13" descr=""/>
          <p:cNvPicPr/>
          <p:nvPr/>
        </p:nvPicPr>
        <p:blipFill>
          <a:blip r:embed="rId1"/>
          <a:stretch/>
        </p:blipFill>
        <p:spPr>
          <a:xfrm>
            <a:off x="1200240" y="1242360"/>
            <a:ext cx="10342800" cy="5246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Галерея">
  <a:themeElements>
    <a:clrScheme name="Галерея">
      <a:dk1>
        <a:srgbClr val="000000"/>
      </a:dk1>
      <a:lt1>
        <a:srgbClr val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Галерея">
  <a:themeElements>
    <a:clrScheme name="Галерея">
      <a:dk1>
        <a:srgbClr val="000000"/>
      </a:dk1>
      <a:lt1>
        <a:srgbClr val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Application>LibreOffice/7.4.2.3$Windows_X86_64 LibreOffice_project/382eef1f22670f7f4118c8c2dd222ec7ad009daf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2021-03-13T18:37:02Z</dcterms:created>
  <dc:creator>teacher</dc:creator>
  <dc:description/>
  <dc:language>uk-UA</dc:language>
  <cp:lastModifiedBy/>
  <dcterms:modified xsi:type="dcterms:W3CDTF">2024-03-28T09:37:33Z</dcterms:modified>
  <cp:revision>2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