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302" r:id="rId2"/>
    <p:sldId id="305" r:id="rId3"/>
    <p:sldId id="304" r:id="rId4"/>
    <p:sldId id="301" r:id="rId5"/>
    <p:sldId id="303" r:id="rId6"/>
    <p:sldId id="307" r:id="rId7"/>
    <p:sldId id="308" r:id="rId8"/>
    <p:sldId id="306" r:id="rId9"/>
    <p:sldId id="256" r:id="rId10"/>
    <p:sldId id="257" r:id="rId11"/>
    <p:sldId id="260" r:id="rId12"/>
    <p:sldId id="261" r:id="rId13"/>
    <p:sldId id="268" r:id="rId14"/>
    <p:sldId id="262" r:id="rId15"/>
    <p:sldId id="269" r:id="rId16"/>
    <p:sldId id="270" r:id="rId17"/>
    <p:sldId id="271" r:id="rId18"/>
    <p:sldId id="272" r:id="rId19"/>
    <p:sldId id="281" r:id="rId20"/>
    <p:sldId id="280" r:id="rId21"/>
    <p:sldId id="279" r:id="rId22"/>
    <p:sldId id="278" r:id="rId23"/>
    <p:sldId id="277" r:id="rId24"/>
    <p:sldId id="276" r:id="rId25"/>
    <p:sldId id="275" r:id="rId26"/>
    <p:sldId id="274" r:id="rId27"/>
    <p:sldId id="288" r:id="rId28"/>
    <p:sldId id="273" r:id="rId29"/>
    <p:sldId id="287" r:id="rId30"/>
    <p:sldId id="286" r:id="rId31"/>
    <p:sldId id="285" r:id="rId32"/>
    <p:sldId id="284" r:id="rId33"/>
    <p:sldId id="283" r:id="rId34"/>
    <p:sldId id="282" r:id="rId35"/>
    <p:sldId id="289" r:id="rId36"/>
    <p:sldId id="290" r:id="rId37"/>
    <p:sldId id="300" r:id="rId38"/>
    <p:sldId id="299" r:id="rId39"/>
    <p:sldId id="298" r:id="rId40"/>
    <p:sldId id="297" r:id="rId41"/>
    <p:sldId id="296" r:id="rId42"/>
    <p:sldId id="295" r:id="rId43"/>
    <p:sldId id="294" r:id="rId44"/>
    <p:sldId id="293" r:id="rId45"/>
    <p:sldId id="292" r:id="rId46"/>
    <p:sldId id="291" r:id="rId47"/>
    <p:sldId id="309" r:id="rId48"/>
  </p:sldIdLst>
  <p:sldSz cx="9144000" cy="6858000" type="screen4x3"/>
  <p:notesSz cx="6858000" cy="9945688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11" autoAdjust="0"/>
    <p:restoredTop sz="94662" autoAdjust="0"/>
  </p:normalViewPr>
  <p:slideViewPr>
    <p:cSldViewPr>
      <p:cViewPr varScale="1">
        <p:scale>
          <a:sx n="70" d="100"/>
          <a:sy n="70" d="100"/>
        </p:scale>
        <p:origin x="-144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47" d="100"/>
        <a:sy n="47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4DC8A3-12D1-40FB-ADF2-83D8566ACC82}" type="datetimeFigureOut">
              <a:rPr lang="uk-UA" smtClean="0"/>
              <a:t>17.12.2021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60D096-159D-4788-9025-0C2FF94C5AB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036527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0D096-159D-4788-9025-0C2FF94C5AB1}" type="slidenum">
              <a:rPr lang="uk-UA" smtClean="0"/>
              <a:t>14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410343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A7271-B333-4029-A348-6B950037B70C}" type="datetimeFigureOut">
              <a:rPr lang="uk-UA" smtClean="0"/>
              <a:t>17.12.2021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E0E3F-DBC6-4695-AE09-C642EDEA0D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066039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A7271-B333-4029-A348-6B950037B70C}" type="datetimeFigureOut">
              <a:rPr lang="uk-UA" smtClean="0"/>
              <a:t>17.12.2021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E0E3F-DBC6-4695-AE09-C642EDEA0D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37611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A7271-B333-4029-A348-6B950037B70C}" type="datetimeFigureOut">
              <a:rPr lang="uk-UA" smtClean="0"/>
              <a:t>17.12.2021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E0E3F-DBC6-4695-AE09-C642EDEA0D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54210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A7271-B333-4029-A348-6B950037B70C}" type="datetimeFigureOut">
              <a:rPr lang="uk-UA" smtClean="0"/>
              <a:t>17.12.2021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E0E3F-DBC6-4695-AE09-C642EDEA0D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79724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A7271-B333-4029-A348-6B950037B70C}" type="datetimeFigureOut">
              <a:rPr lang="uk-UA" smtClean="0"/>
              <a:t>17.12.2021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E0E3F-DBC6-4695-AE09-C642EDEA0D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77753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A7271-B333-4029-A348-6B950037B70C}" type="datetimeFigureOut">
              <a:rPr lang="uk-UA" smtClean="0"/>
              <a:t>17.12.2021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E0E3F-DBC6-4695-AE09-C642EDEA0D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58820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A7271-B333-4029-A348-6B950037B70C}" type="datetimeFigureOut">
              <a:rPr lang="uk-UA" smtClean="0"/>
              <a:t>17.12.2021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E0E3F-DBC6-4695-AE09-C642EDEA0D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5520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A7271-B333-4029-A348-6B950037B70C}" type="datetimeFigureOut">
              <a:rPr lang="uk-UA" smtClean="0"/>
              <a:t>17.12.2021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E0E3F-DBC6-4695-AE09-C642EDEA0D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33711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A7271-B333-4029-A348-6B950037B70C}" type="datetimeFigureOut">
              <a:rPr lang="uk-UA" smtClean="0"/>
              <a:t>17.12.2021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E0E3F-DBC6-4695-AE09-C642EDEA0D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63146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A7271-B333-4029-A348-6B950037B70C}" type="datetimeFigureOut">
              <a:rPr lang="uk-UA" smtClean="0"/>
              <a:t>17.12.2021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E0E3F-DBC6-4695-AE09-C642EDEA0D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78050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A7271-B333-4029-A348-6B950037B70C}" type="datetimeFigureOut">
              <a:rPr lang="uk-UA" smtClean="0"/>
              <a:t>17.12.2021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E0E3F-DBC6-4695-AE09-C642EDEA0D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0536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8A7271-B333-4029-A348-6B950037B70C}" type="datetimeFigureOut">
              <a:rPr lang="uk-UA" smtClean="0"/>
              <a:t>17.12.2021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E0E3F-DBC6-4695-AE09-C642EDEA0D1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0599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.png"/><Relationship Id="rId4" Type="http://schemas.openxmlformats.org/officeDocument/2006/relationships/slide" Target="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5.png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36.xml"/><Relationship Id="rId13" Type="http://schemas.openxmlformats.org/officeDocument/2006/relationships/slide" Target="slide22.xml"/><Relationship Id="rId18" Type="http://schemas.openxmlformats.org/officeDocument/2006/relationships/slide" Target="slide30.xml"/><Relationship Id="rId26" Type="http://schemas.openxmlformats.org/officeDocument/2006/relationships/slide" Target="slide44.xml"/><Relationship Id="rId3" Type="http://schemas.openxmlformats.org/officeDocument/2006/relationships/slide" Target="slide19.xml"/><Relationship Id="rId21" Type="http://schemas.openxmlformats.org/officeDocument/2006/relationships/slide" Target="slide31.xml"/><Relationship Id="rId34" Type="http://schemas.openxmlformats.org/officeDocument/2006/relationships/slide" Target="slide33.xml"/><Relationship Id="rId7" Type="http://schemas.openxmlformats.org/officeDocument/2006/relationships/slide" Target="slide20.xml"/><Relationship Id="rId12" Type="http://schemas.openxmlformats.org/officeDocument/2006/relationships/slide" Target="slide38.xml"/><Relationship Id="rId17" Type="http://schemas.openxmlformats.org/officeDocument/2006/relationships/slide" Target="slide23.xml"/><Relationship Id="rId25" Type="http://schemas.openxmlformats.org/officeDocument/2006/relationships/slide" Target="slide32.xml"/><Relationship Id="rId33" Type="http://schemas.openxmlformats.org/officeDocument/2006/relationships/slide" Target="slide46.xml"/><Relationship Id="rId38" Type="http://schemas.openxmlformats.org/officeDocument/2006/relationships/slide" Target="slide47.xml"/><Relationship Id="rId2" Type="http://schemas.openxmlformats.org/officeDocument/2006/relationships/slide" Target="slide11.xml"/><Relationship Id="rId16" Type="http://schemas.openxmlformats.org/officeDocument/2006/relationships/slide" Target="slide29.xml"/><Relationship Id="rId20" Type="http://schemas.openxmlformats.org/officeDocument/2006/relationships/slide" Target="slide41.xml"/><Relationship Id="rId29" Type="http://schemas.openxmlformats.org/officeDocument/2006/relationships/slide" Target="slide2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7.xml"/><Relationship Id="rId11" Type="http://schemas.openxmlformats.org/officeDocument/2006/relationships/slide" Target="slide13.xml"/><Relationship Id="rId24" Type="http://schemas.openxmlformats.org/officeDocument/2006/relationships/slide" Target="slide43.xml"/><Relationship Id="rId32" Type="http://schemas.openxmlformats.org/officeDocument/2006/relationships/slide" Target="slide17.xml"/><Relationship Id="rId37" Type="http://schemas.openxmlformats.org/officeDocument/2006/relationships/slide" Target="slide28.xml"/><Relationship Id="rId5" Type="http://schemas.openxmlformats.org/officeDocument/2006/relationships/slide" Target="slide35.xml"/><Relationship Id="rId15" Type="http://schemas.openxmlformats.org/officeDocument/2006/relationships/slide" Target="slide39.xml"/><Relationship Id="rId23" Type="http://schemas.openxmlformats.org/officeDocument/2006/relationships/slide" Target="slide42.xml"/><Relationship Id="rId28" Type="http://schemas.openxmlformats.org/officeDocument/2006/relationships/slide" Target="slide45.xml"/><Relationship Id="rId36" Type="http://schemas.openxmlformats.org/officeDocument/2006/relationships/slide" Target="slide34.xml"/><Relationship Id="rId10" Type="http://schemas.openxmlformats.org/officeDocument/2006/relationships/slide" Target="slide21.xml"/><Relationship Id="rId19" Type="http://schemas.openxmlformats.org/officeDocument/2006/relationships/slide" Target="slide40.xml"/><Relationship Id="rId31" Type="http://schemas.openxmlformats.org/officeDocument/2006/relationships/slide" Target="slide26.xml"/><Relationship Id="rId4" Type="http://schemas.openxmlformats.org/officeDocument/2006/relationships/slide" Target="slide12.xml"/><Relationship Id="rId9" Type="http://schemas.openxmlformats.org/officeDocument/2006/relationships/slide" Target="slide37.xml"/><Relationship Id="rId14" Type="http://schemas.openxmlformats.org/officeDocument/2006/relationships/slide" Target="slide14.xml"/><Relationship Id="rId22" Type="http://schemas.openxmlformats.org/officeDocument/2006/relationships/slide" Target="slide15.xml"/><Relationship Id="rId27" Type="http://schemas.openxmlformats.org/officeDocument/2006/relationships/slide" Target="slide24.xml"/><Relationship Id="rId30" Type="http://schemas.openxmlformats.org/officeDocument/2006/relationships/slide" Target="slide16.xml"/><Relationship Id="rId35" Type="http://schemas.openxmlformats.org/officeDocument/2006/relationships/slide" Target="slide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5.png"/><Relationship Id="rId5" Type="http://schemas.openxmlformats.org/officeDocument/2006/relationships/slide" Target="slide10.xml"/><Relationship Id="rId4" Type="http://schemas.openxmlformats.org/officeDocument/2006/relationships/notesSlide" Target="../notesSlides/notesSlide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slide" Target="slide10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9.png"/><Relationship Id="rId4" Type="http://schemas.openxmlformats.org/officeDocument/2006/relationships/slide" Target="slide10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10.png"/><Relationship Id="rId4" Type="http://schemas.openxmlformats.org/officeDocument/2006/relationships/slide" Target="slide10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11.png"/><Relationship Id="rId4" Type="http://schemas.openxmlformats.org/officeDocument/2006/relationships/slide" Target="slide10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12.png"/><Relationship Id="rId4" Type="http://schemas.openxmlformats.org/officeDocument/2006/relationships/slide" Target="slide10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7.png"/><Relationship Id="rId4" Type="http://schemas.openxmlformats.org/officeDocument/2006/relationships/slide" Target="slide10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611560" y="1196752"/>
            <a:ext cx="7992888" cy="4032448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800" dirty="0" smtClean="0">
                <a:latin typeface="Arial" pitchFamily="34" charset="0"/>
                <a:cs typeface="Arial" pitchFamily="34" charset="0"/>
              </a:rPr>
              <a:t>The Brainiest </a:t>
            </a:r>
          </a:p>
          <a:p>
            <a:pPr algn="ctr"/>
            <a:r>
              <a:rPr lang="en-US" sz="8800" dirty="0" smtClean="0">
                <a:latin typeface="Arial" pitchFamily="34" charset="0"/>
                <a:cs typeface="Arial" pitchFamily="34" charset="0"/>
              </a:rPr>
              <a:t>Cadet</a:t>
            </a:r>
            <a:endParaRPr lang="uk-UA" sz="8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Samyj_Umnyj_-_Nachalnye_titry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316960" y="54917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590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2825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 animBg="1"/>
      <p:bldP spid="4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1</a:t>
            </a:r>
            <a:r>
              <a:rPr lang="en-US" baseline="30000" dirty="0" smtClean="0"/>
              <a:t>st</a:t>
            </a:r>
            <a:r>
              <a:rPr lang="en-US" dirty="0" smtClean="0"/>
              <a:t> round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4400" dirty="0" smtClean="0"/>
              <a:t>Play the </a:t>
            </a:r>
            <a:r>
              <a:rPr lang="en-US" sz="4400" dirty="0" err="1" smtClean="0"/>
              <a:t>Kahoot</a:t>
            </a:r>
            <a:r>
              <a:rPr lang="en-US" sz="4400" dirty="0"/>
              <a:t> </a:t>
            </a:r>
            <a:r>
              <a:rPr lang="en-US" sz="4400" dirty="0" smtClean="0"/>
              <a:t> </a:t>
            </a:r>
            <a:r>
              <a:rPr lang="en-US" sz="4400" dirty="0" smtClean="0"/>
              <a:t>game</a:t>
            </a:r>
            <a:endParaRPr lang="uk-UA" sz="4400" dirty="0" smtClean="0"/>
          </a:p>
          <a:p>
            <a:pPr marL="0" indent="0" algn="ctr">
              <a:buNone/>
            </a:pPr>
            <a:r>
              <a:rPr lang="en-US" sz="4400" dirty="0">
                <a:hlinkClick r:id="rId4" action="ppaction://hlinksldjump"/>
              </a:rPr>
              <a:t>https://create.kahoot.it/details/d011e521-a26b-401f-9982-a6818d3e8f3c</a:t>
            </a:r>
            <a:endParaRPr lang="en-US" sz="4400" dirty="0" smtClean="0"/>
          </a:p>
          <a:p>
            <a:pPr marL="0" indent="0">
              <a:buNone/>
            </a:pPr>
            <a:endParaRPr lang="en-US" sz="4400" dirty="0" smtClean="0"/>
          </a:p>
          <a:p>
            <a:pPr marL="0" indent="0">
              <a:buNone/>
            </a:pPr>
            <a:r>
              <a:rPr lang="en-US" sz="4400" dirty="0" smtClean="0"/>
              <a:t>Try to answer the questions to be </a:t>
            </a:r>
          </a:p>
          <a:p>
            <a:pPr marL="0" indent="0">
              <a:buNone/>
            </a:pPr>
            <a:r>
              <a:rPr lang="en-US" sz="4400" dirty="0" smtClean="0"/>
              <a:t>one of the five players of the next round.</a:t>
            </a:r>
            <a:endParaRPr lang="uk-UA" sz="4400" dirty="0"/>
          </a:p>
        </p:txBody>
      </p:sp>
      <p:pic>
        <p:nvPicPr>
          <p:cNvPr id="4" name="Samyj_umnyj_-_120_sekund_2_raunda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452320" y="54452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812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4947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000" dirty="0" smtClean="0"/>
              <a:t>Find and circle the names of the greatest British and American poets and writers.</a:t>
            </a:r>
            <a:endParaRPr lang="uk-UA" sz="6000" dirty="0"/>
          </a:p>
        </p:txBody>
      </p:sp>
      <p:sp>
        <p:nvSpPr>
          <p:cNvPr id="4" name="TextBox 3"/>
          <p:cNvSpPr txBox="1"/>
          <p:nvPr/>
        </p:nvSpPr>
        <p:spPr>
          <a:xfrm>
            <a:off x="1979712" y="367423"/>
            <a:ext cx="46217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 smtClean="0">
                <a:latin typeface="Arial" pitchFamily="34" charset="0"/>
                <a:cs typeface="Arial" pitchFamily="34" charset="0"/>
              </a:rPr>
              <a:t>The 2</a:t>
            </a:r>
            <a:r>
              <a:rPr lang="en-US" sz="5400" baseline="30000" dirty="0" smtClean="0">
                <a:latin typeface="Arial" pitchFamily="34" charset="0"/>
                <a:cs typeface="Arial" pitchFamily="34" charset="0"/>
              </a:rPr>
              <a:t>nd</a:t>
            </a:r>
            <a:r>
              <a:rPr lang="en-US" sz="5400" dirty="0" smtClean="0">
                <a:latin typeface="Arial" pitchFamily="34" charset="0"/>
                <a:cs typeface="Arial" pitchFamily="34" charset="0"/>
              </a:rPr>
              <a:t>  round</a:t>
            </a:r>
            <a:endParaRPr lang="uk-UA" sz="5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Samyj_umnyj_-_5_sekund_(SongHouse.me) (1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884368" y="56612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466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101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116"/>
            <a:ext cx="9144000" cy="6837884"/>
          </a:xfrm>
        </p:spPr>
      </p:pic>
      <p:pic>
        <p:nvPicPr>
          <p:cNvPr id="5" name="Samyj_umnyj_-_120_sekund_2_raunda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516216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577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947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Samyj_umnyj_-_Otkrytie_yacheek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96336" y="60932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532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27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600" dirty="0" smtClean="0"/>
              <a:t>CODEBREAKER</a:t>
            </a:r>
            <a:endParaRPr lang="uk-UA" sz="6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 smtClean="0"/>
              <a:t>You  can see the numerals. Your task is to break the code and guess the word.</a:t>
            </a:r>
          </a:p>
        </p:txBody>
      </p:sp>
      <p:pic>
        <p:nvPicPr>
          <p:cNvPr id="4" name="Samyj_umnyj_-_5_sek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28384" y="58052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607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101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600" dirty="0"/>
              <a:t>CODEBREAKER</a:t>
            </a:r>
            <a:endParaRPr lang="uk-UA" sz="6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16" y="1268760"/>
            <a:ext cx="7933816" cy="5365765"/>
          </a:xfrm>
          <a:prstGeom prst="rect">
            <a:avLst/>
          </a:prstGeom>
        </p:spPr>
      </p:pic>
      <p:pic>
        <p:nvPicPr>
          <p:cNvPr id="4" name="Samyj_umnyj_-_Deshifrovcshik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60432" y="602492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042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4198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 smtClean="0">
                <a:latin typeface="Arial" pitchFamily="34" charset="0"/>
                <a:cs typeface="Arial" pitchFamily="34" charset="0"/>
              </a:rPr>
              <a:t>The 3</a:t>
            </a:r>
            <a:r>
              <a:rPr lang="en-US" sz="5400" baseline="30000" dirty="0" smtClean="0">
                <a:latin typeface="Arial" pitchFamily="34" charset="0"/>
                <a:cs typeface="Arial" pitchFamily="34" charset="0"/>
              </a:rPr>
              <a:t>rd</a:t>
            </a:r>
            <a:r>
              <a:rPr lang="en-US" sz="5400" dirty="0" smtClean="0">
                <a:latin typeface="Arial" pitchFamily="34" charset="0"/>
                <a:cs typeface="Arial" pitchFamily="34" charset="0"/>
              </a:rPr>
              <a:t> round</a:t>
            </a:r>
            <a:endParaRPr lang="uk-UA" sz="5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4813995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 smtClean="0"/>
              <a:t>Choose the best category for you.</a:t>
            </a:r>
          </a:p>
          <a:p>
            <a:pPr marL="0" indent="0">
              <a:buNone/>
            </a:pPr>
            <a:r>
              <a:rPr lang="en-US" dirty="0" smtClean="0"/>
              <a:t>Try to remember all the cells of</a:t>
            </a:r>
            <a:r>
              <a:rPr lang="ru-RU" dirty="0" smtClean="0"/>
              <a:t> </a:t>
            </a:r>
            <a:r>
              <a:rPr lang="en-US" dirty="0" smtClean="0"/>
              <a:t>your  category.</a:t>
            </a:r>
          </a:p>
          <a:p>
            <a:pPr marL="0" indent="0">
              <a:buNone/>
            </a:pPr>
            <a:r>
              <a:rPr lang="en-US" dirty="0" smtClean="0"/>
              <a:t>Blue </a:t>
            </a:r>
            <a:r>
              <a:rPr lang="en-US" smtClean="0"/>
              <a:t>cells are for </a:t>
            </a:r>
            <a:r>
              <a:rPr lang="en-US" dirty="0" smtClean="0"/>
              <a:t>the Geography Quiz.</a:t>
            </a:r>
          </a:p>
          <a:p>
            <a:pPr marL="0" indent="0">
              <a:buNone/>
            </a:pPr>
            <a:r>
              <a:rPr lang="en-US" dirty="0" smtClean="0"/>
              <a:t>Red</a:t>
            </a:r>
            <a:r>
              <a:rPr lang="ru-RU" dirty="0" smtClean="0"/>
              <a:t> </a:t>
            </a:r>
            <a:r>
              <a:rPr lang="en-US" dirty="0" smtClean="0"/>
              <a:t>cells are for the Traditions and Holidays Quiz.</a:t>
            </a:r>
          </a:p>
          <a:p>
            <a:pPr marL="0" indent="0">
              <a:buNone/>
            </a:pPr>
            <a:r>
              <a:rPr lang="en-US" dirty="0" smtClean="0"/>
              <a:t>Yellow cells are  for the Culture and Literature Quiz.</a:t>
            </a:r>
          </a:p>
          <a:p>
            <a:pPr marL="0" indent="0">
              <a:buNone/>
            </a:pPr>
            <a:r>
              <a:rPr lang="en-US" dirty="0" smtClean="0"/>
              <a:t>Grey cells are for the</a:t>
            </a:r>
            <a:r>
              <a:rPr lang="ru-RU" dirty="0" smtClean="0"/>
              <a:t> </a:t>
            </a:r>
            <a:r>
              <a:rPr lang="en-US" dirty="0" smtClean="0"/>
              <a:t>General Knowledge Quiz.</a:t>
            </a:r>
          </a:p>
          <a:p>
            <a:pPr marL="0" indent="0">
              <a:buNone/>
            </a:pPr>
            <a:r>
              <a:rPr lang="en-US" dirty="0" smtClean="0"/>
              <a:t>You have the opportunity to open 8 cells.</a:t>
            </a:r>
          </a:p>
          <a:p>
            <a:pPr marL="0" indent="0">
              <a:buNone/>
            </a:pPr>
            <a:r>
              <a:rPr lang="en-US" dirty="0"/>
              <a:t>Good </a:t>
            </a:r>
            <a:r>
              <a:rPr lang="en-US" dirty="0" smtClean="0"/>
              <a:t>luck</a:t>
            </a:r>
            <a:r>
              <a:rPr lang="ru-RU" dirty="0" smtClean="0"/>
              <a:t>!</a:t>
            </a:r>
            <a:endParaRPr lang="uk-UA" dirty="0"/>
          </a:p>
        </p:txBody>
      </p:sp>
      <p:pic>
        <p:nvPicPr>
          <p:cNvPr id="4" name="Samyj_umnyj_-_120_sekund_2_raunda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740352" y="59492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544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7" dur="14947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7893200"/>
              </p:ext>
            </p:extLst>
          </p:nvPr>
        </p:nvGraphicFramePr>
        <p:xfrm>
          <a:off x="1043608" y="260648"/>
          <a:ext cx="6744072" cy="64421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4012"/>
                <a:gridCol w="1124012"/>
                <a:gridCol w="1124012"/>
                <a:gridCol w="1124012"/>
                <a:gridCol w="1124012"/>
                <a:gridCol w="1124012"/>
              </a:tblGrid>
              <a:tr h="1113542">
                <a:tc>
                  <a:txBody>
                    <a:bodyPr/>
                    <a:lstStyle/>
                    <a:p>
                      <a:r>
                        <a:rPr lang="uk-UA" sz="3600" dirty="0" smtClean="0">
                          <a:solidFill>
                            <a:schemeClr val="bg1"/>
                          </a:solidFill>
                        </a:rPr>
                        <a:t>1</a:t>
                      </a:r>
                      <a:endParaRPr lang="uk-UA" sz="3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dirty="0" smtClean="0">
                          <a:solidFill>
                            <a:schemeClr val="bg1"/>
                          </a:solidFill>
                        </a:rPr>
                        <a:t>2</a:t>
                      </a:r>
                      <a:endParaRPr lang="uk-UA" sz="3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dirty="0" smtClean="0">
                          <a:solidFill>
                            <a:schemeClr val="bg1"/>
                          </a:solidFill>
                        </a:rPr>
                        <a:t>3</a:t>
                      </a:r>
                      <a:endParaRPr lang="uk-UA" sz="3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dirty="0" smtClean="0">
                          <a:solidFill>
                            <a:schemeClr val="bg1"/>
                          </a:solidFill>
                        </a:rPr>
                        <a:t>4</a:t>
                      </a:r>
                      <a:endParaRPr lang="uk-UA" sz="3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dirty="0" smtClean="0">
                          <a:solidFill>
                            <a:schemeClr val="bg1"/>
                          </a:solidFill>
                        </a:rPr>
                        <a:t>5</a:t>
                      </a:r>
                      <a:endParaRPr lang="uk-UA" sz="3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dirty="0" smtClean="0">
                          <a:solidFill>
                            <a:schemeClr val="bg1"/>
                          </a:solidFill>
                        </a:rPr>
                        <a:t>6</a:t>
                      </a:r>
                      <a:endParaRPr lang="uk-UA" sz="3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</a:tr>
              <a:tr h="1123849"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solidFill>
                            <a:schemeClr val="bg1"/>
                          </a:solidFill>
                        </a:rPr>
                        <a:t>7</a:t>
                      </a:r>
                      <a:endParaRPr lang="uk-UA" sz="3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3600" b="1" dirty="0" smtClean="0"/>
                        <a:t>8</a:t>
                      </a:r>
                      <a:endParaRPr lang="uk-UA" sz="3600" b="1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solidFill>
                            <a:schemeClr val="bg1"/>
                          </a:solidFill>
                        </a:rPr>
                        <a:t>9</a:t>
                      </a:r>
                      <a:endParaRPr lang="uk-UA" sz="3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solidFill>
                            <a:schemeClr val="bg1"/>
                          </a:solidFill>
                        </a:rPr>
                        <a:t>10</a:t>
                      </a:r>
                      <a:endParaRPr lang="uk-UA" sz="3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solidFill>
                            <a:schemeClr val="bg1"/>
                          </a:solidFill>
                        </a:rPr>
                        <a:t>11</a:t>
                      </a:r>
                      <a:endParaRPr lang="uk-UA" sz="3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solidFill>
                            <a:schemeClr val="bg1"/>
                          </a:solidFill>
                        </a:rPr>
                        <a:t>12</a:t>
                      </a:r>
                      <a:endParaRPr lang="uk-UA" sz="3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</a:tr>
              <a:tr h="1146985"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solidFill>
                            <a:schemeClr val="bg1"/>
                          </a:solidFill>
                        </a:rPr>
                        <a:t>13</a:t>
                      </a:r>
                      <a:endParaRPr lang="uk-UA" sz="3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solidFill>
                            <a:schemeClr val="bg1"/>
                          </a:solidFill>
                        </a:rPr>
                        <a:t>14</a:t>
                      </a:r>
                      <a:endParaRPr lang="uk-UA" sz="3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solidFill>
                            <a:schemeClr val="bg1"/>
                          </a:solidFill>
                        </a:rPr>
                        <a:t>15</a:t>
                      </a:r>
                      <a:endParaRPr lang="uk-UA" sz="3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solidFill>
                            <a:schemeClr val="bg1"/>
                          </a:solidFill>
                        </a:rPr>
                        <a:t>16</a:t>
                      </a:r>
                      <a:endParaRPr lang="uk-UA" sz="3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solidFill>
                            <a:schemeClr val="bg1"/>
                          </a:solidFill>
                        </a:rPr>
                        <a:t>17</a:t>
                      </a:r>
                      <a:endParaRPr lang="uk-UA" sz="3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/>
                        <a:t>18</a:t>
                      </a:r>
                      <a:endParaRPr lang="uk-UA" sz="3600" b="1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1044116"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solidFill>
                            <a:schemeClr val="bg1"/>
                          </a:solidFill>
                        </a:rPr>
                        <a:t>19</a:t>
                      </a:r>
                      <a:endParaRPr lang="uk-UA" sz="3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/>
                        <a:t>20</a:t>
                      </a:r>
                      <a:endParaRPr lang="uk-UA" sz="3600" b="1" dirty="0"/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/>
                        <a:t>21</a:t>
                      </a:r>
                      <a:endParaRPr lang="uk-UA" sz="3600" b="1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/>
                        <a:t>22</a:t>
                      </a:r>
                      <a:endParaRPr lang="uk-UA" sz="36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/>
                        <a:t>23</a:t>
                      </a:r>
                      <a:endParaRPr lang="uk-UA" sz="3600" b="1" dirty="0"/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/>
                        <a:t>24</a:t>
                      </a:r>
                      <a:endParaRPr lang="uk-UA" sz="3600" b="1" dirty="0"/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</a:tr>
              <a:tr h="969536">
                <a:tc>
                  <a:txBody>
                    <a:bodyPr/>
                    <a:lstStyle/>
                    <a:p>
                      <a:r>
                        <a:rPr lang="uk-UA" sz="3600" b="1" dirty="0" smtClean="0"/>
                        <a:t>25</a:t>
                      </a:r>
                      <a:endParaRPr lang="uk-UA" sz="3600" b="1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/>
                        <a:t>26</a:t>
                      </a:r>
                      <a:endParaRPr lang="uk-UA" sz="3600" b="1" dirty="0"/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/>
                        <a:t>27</a:t>
                      </a:r>
                      <a:endParaRPr lang="uk-UA" sz="3600" b="1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/>
                        <a:t>28</a:t>
                      </a:r>
                      <a:endParaRPr lang="uk-UA" sz="3600" b="1" dirty="0"/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/>
                        <a:t>29</a:t>
                      </a:r>
                      <a:endParaRPr lang="uk-UA" sz="3600" b="1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solidFill>
                            <a:schemeClr val="bg1"/>
                          </a:solidFill>
                        </a:rPr>
                        <a:t>30</a:t>
                      </a:r>
                      <a:endParaRPr lang="uk-UA" sz="3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1044116">
                <a:tc>
                  <a:txBody>
                    <a:bodyPr/>
                    <a:lstStyle/>
                    <a:p>
                      <a:r>
                        <a:rPr lang="uk-UA" sz="3600" b="1" dirty="0" smtClean="0"/>
                        <a:t>31</a:t>
                      </a:r>
                      <a:endParaRPr lang="uk-UA" sz="3600" b="1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/>
                        <a:t>32</a:t>
                      </a:r>
                      <a:endParaRPr lang="uk-UA" sz="36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/>
                        <a:t>33</a:t>
                      </a:r>
                      <a:endParaRPr lang="uk-UA" sz="3600" b="1" dirty="0"/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/>
                        <a:t>34</a:t>
                      </a:r>
                      <a:endParaRPr lang="uk-UA" sz="3600" b="1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/>
                        <a:t>35</a:t>
                      </a:r>
                      <a:endParaRPr lang="uk-UA" sz="3600" b="1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solidFill>
                            <a:schemeClr val="bg1"/>
                          </a:solidFill>
                        </a:rPr>
                        <a:t>36</a:t>
                      </a:r>
                      <a:endParaRPr lang="uk-UA" sz="3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2" name="Samyj_umnyj_-_Otkrytie_yacheek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244408" y="60932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061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327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4032435"/>
              </p:ext>
            </p:extLst>
          </p:nvPr>
        </p:nvGraphicFramePr>
        <p:xfrm>
          <a:off x="1043608" y="260648"/>
          <a:ext cx="6744072" cy="64421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4012"/>
                <a:gridCol w="1124012"/>
                <a:gridCol w="1124012"/>
                <a:gridCol w="1124012"/>
                <a:gridCol w="1124012"/>
                <a:gridCol w="1124012"/>
              </a:tblGrid>
              <a:tr h="1113542">
                <a:tc>
                  <a:txBody>
                    <a:bodyPr/>
                    <a:lstStyle/>
                    <a:p>
                      <a:r>
                        <a:rPr lang="uk-UA" sz="3600" dirty="0" smtClean="0">
                          <a:solidFill>
                            <a:schemeClr val="bg1"/>
                          </a:solidFill>
                          <a:hlinkClick r:id="rId2" action="ppaction://hlinksldjump"/>
                        </a:rPr>
                        <a:t>1</a:t>
                      </a:r>
                      <a:endParaRPr lang="uk-UA" sz="3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dirty="0" smtClean="0">
                          <a:solidFill>
                            <a:schemeClr val="bg1"/>
                          </a:solidFill>
                          <a:hlinkClick r:id="rId3" action="ppaction://hlinksldjump"/>
                        </a:rPr>
                        <a:t>2</a:t>
                      </a:r>
                      <a:endParaRPr lang="uk-UA" sz="3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dirty="0" smtClean="0">
                          <a:solidFill>
                            <a:schemeClr val="bg1"/>
                          </a:solidFill>
                          <a:hlinkClick r:id="rId4" action="ppaction://hlinksldjump"/>
                        </a:rPr>
                        <a:t>3</a:t>
                      </a:r>
                      <a:endParaRPr lang="uk-UA" sz="3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dirty="0" smtClean="0">
                          <a:solidFill>
                            <a:schemeClr val="bg1"/>
                          </a:solidFill>
                          <a:hlinkClick r:id="rId5" action="ppaction://hlinksldjump"/>
                        </a:rPr>
                        <a:t>4</a:t>
                      </a:r>
                      <a:endParaRPr lang="uk-UA" sz="3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dirty="0" smtClean="0">
                          <a:solidFill>
                            <a:schemeClr val="bg1"/>
                          </a:solidFill>
                          <a:hlinkClick r:id="rId6" action="ppaction://hlinksldjump"/>
                        </a:rPr>
                        <a:t>5</a:t>
                      </a:r>
                      <a:endParaRPr lang="uk-UA" sz="3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dirty="0" smtClean="0">
                          <a:solidFill>
                            <a:schemeClr val="bg1"/>
                          </a:solidFill>
                          <a:hlinkClick r:id="rId7" action="ppaction://hlinksldjump"/>
                        </a:rPr>
                        <a:t>6</a:t>
                      </a:r>
                      <a:endParaRPr lang="uk-UA" sz="36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</a:tr>
              <a:tr h="1123849"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solidFill>
                            <a:schemeClr val="bg1"/>
                          </a:solidFill>
                          <a:hlinkClick r:id="rId8" action="ppaction://hlinksldjump"/>
                        </a:rPr>
                        <a:t>7</a:t>
                      </a:r>
                      <a:endParaRPr lang="uk-UA" sz="3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solidFill>
                            <a:schemeClr val="bg1"/>
                          </a:solidFill>
                          <a:hlinkClick r:id="rId9" action="ppaction://hlinksldjump"/>
                        </a:rPr>
                        <a:t>9</a:t>
                      </a:r>
                      <a:endParaRPr lang="uk-UA" sz="3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solidFill>
                            <a:schemeClr val="bg1"/>
                          </a:solidFill>
                          <a:hlinkClick r:id="rId10" action="ppaction://hlinksldjump"/>
                        </a:rPr>
                        <a:t>10</a:t>
                      </a:r>
                      <a:endParaRPr lang="uk-UA" sz="3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solidFill>
                            <a:schemeClr val="bg1"/>
                          </a:solidFill>
                          <a:hlinkClick r:id="rId11" action="ppaction://hlinksldjump"/>
                        </a:rPr>
                        <a:t>11</a:t>
                      </a:r>
                      <a:endParaRPr lang="uk-UA" sz="3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solidFill>
                            <a:schemeClr val="bg1"/>
                          </a:solidFill>
                          <a:hlinkClick r:id="rId12" action="ppaction://hlinksldjump"/>
                        </a:rPr>
                        <a:t>12</a:t>
                      </a:r>
                      <a:endParaRPr lang="uk-UA" sz="3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</a:tr>
              <a:tr h="1146985"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solidFill>
                            <a:schemeClr val="bg1"/>
                          </a:solidFill>
                          <a:hlinkClick r:id="rId13" action="ppaction://hlinksldjump"/>
                        </a:rPr>
                        <a:t>13</a:t>
                      </a:r>
                      <a:endParaRPr lang="uk-UA" sz="3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solidFill>
                            <a:schemeClr val="bg1"/>
                          </a:solidFill>
                          <a:hlinkClick r:id="rId14" action="ppaction://hlinksldjump"/>
                        </a:rPr>
                        <a:t>14</a:t>
                      </a:r>
                      <a:endParaRPr lang="uk-UA" sz="3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solidFill>
                            <a:schemeClr val="bg1"/>
                          </a:solidFill>
                          <a:hlinkClick r:id="rId15" action="ppaction://hlinksldjump"/>
                        </a:rPr>
                        <a:t>15</a:t>
                      </a:r>
                      <a:endParaRPr lang="uk-UA" sz="3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solidFill>
                            <a:schemeClr val="bg1"/>
                          </a:solidFill>
                          <a:hlinkClick r:id="rId16" action="ppaction://hlinksldjump"/>
                        </a:rPr>
                        <a:t>16</a:t>
                      </a:r>
                      <a:endParaRPr lang="uk-UA" sz="3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solidFill>
                            <a:schemeClr val="bg1"/>
                          </a:solidFill>
                          <a:hlinkClick r:id="rId17" action="ppaction://hlinksldjump"/>
                        </a:rPr>
                        <a:t>17</a:t>
                      </a:r>
                      <a:endParaRPr lang="uk-UA" sz="3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hlinkClick r:id="rId18" action="ppaction://hlinksldjump"/>
                        </a:rPr>
                        <a:t>18</a:t>
                      </a:r>
                      <a:endParaRPr lang="uk-UA" sz="3600" b="1" dirty="0"/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</a:tr>
              <a:tr h="1044116"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solidFill>
                            <a:schemeClr val="bg1"/>
                          </a:solidFill>
                          <a:hlinkClick r:id="rId19" action="ppaction://hlinksldjump"/>
                        </a:rPr>
                        <a:t>19</a:t>
                      </a:r>
                      <a:endParaRPr lang="uk-UA" sz="3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hlinkClick r:id="rId20" action="ppaction://hlinksldjump"/>
                        </a:rPr>
                        <a:t>20</a:t>
                      </a:r>
                      <a:endParaRPr lang="uk-UA" sz="3600" b="1" dirty="0"/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hlinkClick r:id="rId21" action="ppaction://hlinksldjump"/>
                        </a:rPr>
                        <a:t>21</a:t>
                      </a:r>
                      <a:endParaRPr lang="uk-UA" sz="3600" b="1" dirty="0"/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hlinkClick r:id="rId22" action="ppaction://hlinksldjump"/>
                        </a:rPr>
                        <a:t>22</a:t>
                      </a:r>
                      <a:endParaRPr lang="uk-UA" sz="3600" b="1" dirty="0"/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hlinkClick r:id="rId23" action="ppaction://hlinksldjump"/>
                        </a:rPr>
                        <a:t>23</a:t>
                      </a:r>
                      <a:endParaRPr lang="uk-UA" sz="3600" b="1" dirty="0"/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hlinkClick r:id="rId24" action="ppaction://hlinksldjump"/>
                        </a:rPr>
                        <a:t>24</a:t>
                      </a:r>
                      <a:endParaRPr lang="uk-UA" sz="3600" b="1" dirty="0"/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</a:tr>
              <a:tr h="969536"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hlinkClick r:id="rId25" action="ppaction://hlinksldjump"/>
                        </a:rPr>
                        <a:t>25</a:t>
                      </a:r>
                      <a:endParaRPr lang="uk-UA" sz="3600" b="1" dirty="0"/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hlinkClick r:id="rId26" action="ppaction://hlinksldjump"/>
                        </a:rPr>
                        <a:t>26</a:t>
                      </a:r>
                      <a:endParaRPr lang="uk-UA" sz="3600" b="1" dirty="0"/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hlinkClick r:id="rId27" action="ppaction://hlinksldjump"/>
                        </a:rPr>
                        <a:t>27</a:t>
                      </a:r>
                      <a:endParaRPr lang="uk-UA" sz="3600" b="1" dirty="0"/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hlinkClick r:id="rId28" action="ppaction://hlinksldjump"/>
                        </a:rPr>
                        <a:t>28</a:t>
                      </a:r>
                      <a:endParaRPr lang="uk-UA" sz="3600" b="1" dirty="0"/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hlinkClick r:id="rId29" action="ppaction://hlinksldjump"/>
                        </a:rPr>
                        <a:t>29</a:t>
                      </a:r>
                      <a:endParaRPr lang="uk-UA" sz="3600" b="1" dirty="0"/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solidFill>
                            <a:schemeClr val="bg1"/>
                          </a:solidFill>
                          <a:hlinkClick r:id="rId30" action="ppaction://hlinksldjump"/>
                        </a:rPr>
                        <a:t>30</a:t>
                      </a:r>
                      <a:endParaRPr lang="uk-UA" sz="3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</a:tr>
              <a:tr h="1044116"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hlinkClick r:id="rId31" action="ppaction://hlinksldjump"/>
                        </a:rPr>
                        <a:t>31</a:t>
                      </a:r>
                      <a:endParaRPr lang="uk-UA" sz="3600" b="1" dirty="0"/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hlinkClick r:id="rId32" action="ppaction://hlinksldjump"/>
                        </a:rPr>
                        <a:t>32</a:t>
                      </a:r>
                      <a:endParaRPr lang="uk-UA" sz="3600" b="1" dirty="0"/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hlinkClick r:id="rId33" action="ppaction://hlinksldjump"/>
                        </a:rPr>
                        <a:t>33</a:t>
                      </a:r>
                      <a:endParaRPr lang="uk-UA" sz="3600" b="1" dirty="0"/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hlinkClick r:id="rId34" action="ppaction://hlinksldjump"/>
                        </a:rPr>
                        <a:t>34</a:t>
                      </a:r>
                      <a:endParaRPr lang="uk-UA" sz="3600" b="1" dirty="0"/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hlinkClick r:id="rId35" action="ppaction://hlinksldjump"/>
                        </a:rPr>
                        <a:t>35</a:t>
                      </a:r>
                      <a:endParaRPr lang="uk-UA" sz="3600" b="1" dirty="0"/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3600" b="1" dirty="0" smtClean="0">
                          <a:solidFill>
                            <a:schemeClr val="bg1"/>
                          </a:solidFill>
                          <a:hlinkClick r:id="rId36" action="ppaction://hlinksldjump"/>
                        </a:rPr>
                        <a:t>36</a:t>
                      </a:r>
                      <a:endParaRPr lang="uk-UA" sz="36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267744" y="1340768"/>
            <a:ext cx="634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chemeClr val="bg1"/>
                </a:solidFill>
                <a:hlinkClick r:id="rId37" action="ppaction://hlinksldjump"/>
              </a:rPr>
              <a:t>8</a:t>
            </a:r>
            <a:endParaRPr lang="uk-UA" sz="3600" b="1" dirty="0">
              <a:solidFill>
                <a:schemeClr val="bg1"/>
              </a:solidFill>
            </a:endParaRPr>
          </a:p>
        </p:txBody>
      </p:sp>
      <p:sp>
        <p:nvSpPr>
          <p:cNvPr id="2" name="Стрелка вправо 1">
            <a:hlinkClick r:id="rId38" action="ppaction://hlinksldjump"/>
          </p:cNvPr>
          <p:cNvSpPr/>
          <p:nvPr/>
        </p:nvSpPr>
        <p:spPr>
          <a:xfrm>
            <a:off x="7961599" y="606700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31330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 smtClean="0">
                <a:latin typeface="Arial Black" pitchFamily="34" charset="0"/>
              </a:rPr>
              <a:t>Geography</a:t>
            </a:r>
            <a:endParaRPr lang="uk-UA" sz="4800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89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8000" dirty="0" smtClean="0"/>
              <a:t>1.</a:t>
            </a:r>
            <a:r>
              <a:rPr lang="en-US" sz="8000" dirty="0"/>
              <a:t>	</a:t>
            </a:r>
            <a:r>
              <a:rPr lang="en-US" sz="7200" dirty="0"/>
              <a:t>What is the capital of Canada?</a:t>
            </a:r>
            <a:endParaRPr lang="uk-UA" sz="7200" dirty="0"/>
          </a:p>
        </p:txBody>
      </p:sp>
      <p:sp>
        <p:nvSpPr>
          <p:cNvPr id="4" name="TextBox 3"/>
          <p:cNvSpPr txBox="1"/>
          <p:nvPr/>
        </p:nvSpPr>
        <p:spPr>
          <a:xfrm>
            <a:off x="4139952" y="5589240"/>
            <a:ext cx="468730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 smtClean="0"/>
              <a:t>Answer: Ottawa</a:t>
            </a:r>
            <a:endParaRPr lang="uk-UA" sz="5400" dirty="0"/>
          </a:p>
        </p:txBody>
      </p:sp>
      <p:sp>
        <p:nvSpPr>
          <p:cNvPr id="5" name="Стрелка влево 4">
            <a:hlinkClick r:id="rId4" action="ppaction://hlinksldjump"/>
          </p:cNvPr>
          <p:cNvSpPr/>
          <p:nvPr/>
        </p:nvSpPr>
        <p:spPr>
          <a:xfrm>
            <a:off x="683568" y="6050905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948264" y="47251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317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latin typeface="Arial Black" pitchFamily="34" charset="0"/>
              </a:rPr>
              <a:t>Geography</a:t>
            </a:r>
            <a:endParaRPr lang="uk-UA" sz="4800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628801"/>
            <a:ext cx="8229600" cy="34563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600" dirty="0" smtClean="0"/>
              <a:t>3. What </a:t>
            </a:r>
            <a:r>
              <a:rPr lang="en-US" sz="6600" dirty="0"/>
              <a:t>is the longest river in </a:t>
            </a:r>
            <a:r>
              <a:rPr lang="en-US" sz="6600" dirty="0" smtClean="0"/>
              <a:t>the </a:t>
            </a:r>
            <a:r>
              <a:rPr lang="en-US" sz="6600" dirty="0"/>
              <a:t>UK?</a:t>
            </a:r>
            <a:endParaRPr lang="uk-UA" sz="6600" dirty="0"/>
          </a:p>
        </p:txBody>
      </p:sp>
      <p:sp>
        <p:nvSpPr>
          <p:cNvPr id="4" name="TextBox 3"/>
          <p:cNvSpPr txBox="1"/>
          <p:nvPr/>
        </p:nvSpPr>
        <p:spPr>
          <a:xfrm>
            <a:off x="3563888" y="5733256"/>
            <a:ext cx="52727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/>
              <a:t>Answer: </a:t>
            </a:r>
            <a:r>
              <a:rPr lang="en-US" sz="4800" dirty="0" smtClean="0"/>
              <a:t> the Severn</a:t>
            </a:r>
            <a:endParaRPr lang="uk-UA" sz="4800" dirty="0"/>
          </a:p>
        </p:txBody>
      </p:sp>
      <p:sp>
        <p:nvSpPr>
          <p:cNvPr id="5" name="Стрелка влево 4">
            <a:hlinkClick r:id="rId4" action="ppaction://hlinksldjump"/>
          </p:cNvPr>
          <p:cNvSpPr/>
          <p:nvPr/>
        </p:nvSpPr>
        <p:spPr>
          <a:xfrm>
            <a:off x="755576" y="6237312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64288" y="45091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92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latin typeface="Arial Black" pitchFamily="34" charset="0"/>
              </a:rPr>
              <a:t>Geography</a:t>
            </a:r>
            <a:endParaRPr lang="uk-UA" sz="4800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2050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8000" dirty="0"/>
              <a:t>11. What separates Scotland from England?</a:t>
            </a:r>
            <a:endParaRPr lang="uk-UA" sz="8000" dirty="0"/>
          </a:p>
        </p:txBody>
      </p:sp>
      <p:sp>
        <p:nvSpPr>
          <p:cNvPr id="4" name="TextBox 3"/>
          <p:cNvSpPr txBox="1"/>
          <p:nvPr/>
        </p:nvSpPr>
        <p:spPr>
          <a:xfrm>
            <a:off x="2267744" y="5805264"/>
            <a:ext cx="676512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/>
              <a:t>Answer: </a:t>
            </a:r>
            <a:r>
              <a:rPr lang="en-US" sz="5400" dirty="0" smtClean="0"/>
              <a:t> the Highlands</a:t>
            </a:r>
            <a:endParaRPr lang="uk-UA" sz="5400" dirty="0"/>
          </a:p>
        </p:txBody>
      </p:sp>
      <p:sp>
        <p:nvSpPr>
          <p:cNvPr id="5" name="Стрелка влево 4">
            <a:hlinkClick r:id="rId4" action="ppaction://hlinksldjump"/>
          </p:cNvPr>
          <p:cNvSpPr/>
          <p:nvPr/>
        </p:nvSpPr>
        <p:spPr>
          <a:xfrm>
            <a:off x="755576" y="6266929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20272" y="479715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778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latin typeface="Arial Black" pitchFamily="34" charset="0"/>
              </a:rPr>
              <a:t>Geography</a:t>
            </a:r>
            <a:endParaRPr lang="uk-UA" sz="4800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89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8000" dirty="0"/>
              <a:t>14. What parts does London consist of?</a:t>
            </a:r>
            <a:endParaRPr lang="uk-UA" sz="8000" dirty="0"/>
          </a:p>
        </p:txBody>
      </p:sp>
      <p:sp>
        <p:nvSpPr>
          <p:cNvPr id="4" name="TextBox 3"/>
          <p:cNvSpPr txBox="1"/>
          <p:nvPr/>
        </p:nvSpPr>
        <p:spPr>
          <a:xfrm>
            <a:off x="3347864" y="5589240"/>
            <a:ext cx="566700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Answer: </a:t>
            </a:r>
            <a:r>
              <a:rPr lang="en-US" sz="3200" dirty="0" smtClean="0"/>
              <a:t> the City, the West End, </a:t>
            </a:r>
          </a:p>
          <a:p>
            <a:r>
              <a:rPr lang="en-US" sz="3200" dirty="0" smtClean="0"/>
              <a:t>the East End, Westminster</a:t>
            </a:r>
            <a:endParaRPr lang="uk-UA" sz="3200" dirty="0"/>
          </a:p>
        </p:txBody>
      </p:sp>
      <p:sp>
        <p:nvSpPr>
          <p:cNvPr id="5" name="Стрелка влево 4">
            <a:hlinkClick r:id="rId5" action="ppaction://hlinksldjump"/>
          </p:cNvPr>
          <p:cNvSpPr/>
          <p:nvPr/>
        </p:nvSpPr>
        <p:spPr>
          <a:xfrm>
            <a:off x="899592" y="6127849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660232" y="41490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553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latin typeface="Arial Black" pitchFamily="34" charset="0"/>
              </a:rPr>
              <a:t>Geography</a:t>
            </a:r>
            <a:endParaRPr lang="uk-UA" sz="4800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89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8000" dirty="0"/>
              <a:t>22. What river does London stand on?</a:t>
            </a:r>
            <a:endParaRPr lang="uk-UA" sz="8000" dirty="0"/>
          </a:p>
        </p:txBody>
      </p:sp>
      <p:sp>
        <p:nvSpPr>
          <p:cNvPr id="4" name="TextBox 3"/>
          <p:cNvSpPr txBox="1"/>
          <p:nvPr/>
        </p:nvSpPr>
        <p:spPr>
          <a:xfrm>
            <a:off x="2699792" y="5733256"/>
            <a:ext cx="619926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/>
              <a:t>Answer: </a:t>
            </a:r>
            <a:r>
              <a:rPr lang="en-US" sz="5400" dirty="0" smtClean="0"/>
              <a:t> the Thames</a:t>
            </a:r>
            <a:endParaRPr lang="uk-UA" sz="5400" dirty="0"/>
          </a:p>
        </p:txBody>
      </p:sp>
      <p:sp>
        <p:nvSpPr>
          <p:cNvPr id="5" name="Стрелка влево 4">
            <a:hlinkClick r:id="rId4" action="ppaction://hlinksldjump"/>
          </p:cNvPr>
          <p:cNvSpPr/>
          <p:nvPr/>
        </p:nvSpPr>
        <p:spPr>
          <a:xfrm>
            <a:off x="842930" y="5975572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948264" y="46531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590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latin typeface="Arial Black" pitchFamily="34" charset="0"/>
              </a:rPr>
              <a:t>Geography</a:t>
            </a:r>
            <a:endParaRPr lang="uk-UA" sz="4800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890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6600" dirty="0"/>
              <a:t>30. What are the </a:t>
            </a:r>
            <a:r>
              <a:rPr lang="en-US" sz="6600" dirty="0" err="1"/>
              <a:t>colours</a:t>
            </a:r>
            <a:r>
              <a:rPr lang="en-US" sz="6600" dirty="0"/>
              <a:t> of Great Britain on the geographical maps?</a:t>
            </a:r>
            <a:endParaRPr lang="uk-UA" sz="6600" dirty="0"/>
          </a:p>
        </p:txBody>
      </p:sp>
      <p:sp>
        <p:nvSpPr>
          <p:cNvPr id="4" name="TextBox 3"/>
          <p:cNvSpPr txBox="1"/>
          <p:nvPr/>
        </p:nvSpPr>
        <p:spPr>
          <a:xfrm>
            <a:off x="2195736" y="5821813"/>
            <a:ext cx="67729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/>
              <a:t>Answer: </a:t>
            </a:r>
            <a:r>
              <a:rPr lang="en-US" sz="4800" dirty="0" smtClean="0"/>
              <a:t> green and brown</a:t>
            </a:r>
            <a:endParaRPr lang="uk-UA" sz="4800" dirty="0"/>
          </a:p>
        </p:txBody>
      </p:sp>
      <p:sp>
        <p:nvSpPr>
          <p:cNvPr id="5" name="Стрелка влево 4">
            <a:hlinkClick r:id="rId4" action="ppaction://hlinksldjump"/>
          </p:cNvPr>
          <p:cNvSpPr/>
          <p:nvPr/>
        </p:nvSpPr>
        <p:spPr>
          <a:xfrm>
            <a:off x="611560" y="6237311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92280" y="494116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099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latin typeface="Arial Black" pitchFamily="34" charset="0"/>
              </a:rPr>
              <a:t>Geography</a:t>
            </a:r>
            <a:endParaRPr lang="uk-UA" sz="4800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77301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6600" dirty="0"/>
              <a:t>32.  What is the full official name of the country we call Great Britain?</a:t>
            </a:r>
            <a:endParaRPr lang="uk-UA" sz="6600" dirty="0"/>
          </a:p>
        </p:txBody>
      </p:sp>
      <p:sp>
        <p:nvSpPr>
          <p:cNvPr id="4" name="TextBox 3"/>
          <p:cNvSpPr txBox="1"/>
          <p:nvPr/>
        </p:nvSpPr>
        <p:spPr>
          <a:xfrm>
            <a:off x="1187624" y="5661248"/>
            <a:ext cx="782227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Answer: </a:t>
            </a:r>
            <a:r>
              <a:rPr lang="en-US" sz="3200" dirty="0" smtClean="0"/>
              <a:t> the United Kingdom of Great Britain </a:t>
            </a:r>
          </a:p>
          <a:p>
            <a:r>
              <a:rPr lang="en-US" sz="3200" dirty="0" smtClean="0"/>
              <a:t>and  Northern Ireland</a:t>
            </a:r>
            <a:endParaRPr lang="uk-UA" sz="3200" dirty="0"/>
          </a:p>
        </p:txBody>
      </p:sp>
      <p:sp>
        <p:nvSpPr>
          <p:cNvPr id="5" name="Стрелка влево 4">
            <a:hlinkClick r:id="rId4" action="ppaction://hlinksldjump"/>
          </p:cNvPr>
          <p:cNvSpPr/>
          <p:nvPr/>
        </p:nvSpPr>
        <p:spPr>
          <a:xfrm>
            <a:off x="209216" y="6199857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04248" y="47251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304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latin typeface="Arial Black" pitchFamily="34" charset="0"/>
              </a:rPr>
              <a:t>Geography</a:t>
            </a:r>
            <a:endParaRPr lang="uk-UA" sz="4800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5569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7200" dirty="0"/>
              <a:t>35. What is the capital of Australia?</a:t>
            </a:r>
            <a:endParaRPr lang="uk-UA" sz="7200" dirty="0"/>
          </a:p>
        </p:txBody>
      </p:sp>
      <p:sp>
        <p:nvSpPr>
          <p:cNvPr id="4" name="TextBox 3"/>
          <p:cNvSpPr txBox="1"/>
          <p:nvPr/>
        </p:nvSpPr>
        <p:spPr>
          <a:xfrm>
            <a:off x="3727388" y="5661248"/>
            <a:ext cx="53675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/>
              <a:t>Answer: </a:t>
            </a:r>
            <a:r>
              <a:rPr lang="en-US" sz="5400" dirty="0" smtClean="0"/>
              <a:t> Canberra</a:t>
            </a:r>
            <a:endParaRPr lang="uk-UA" sz="5400" dirty="0"/>
          </a:p>
        </p:txBody>
      </p:sp>
      <p:sp>
        <p:nvSpPr>
          <p:cNvPr id="5" name="Стрелка влево 4">
            <a:hlinkClick r:id="rId4" action="ppaction://hlinksldjump"/>
          </p:cNvPr>
          <p:cNvSpPr/>
          <p:nvPr/>
        </p:nvSpPr>
        <p:spPr>
          <a:xfrm>
            <a:off x="827584" y="6237312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660232" y="46531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225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Traditions and Holidays</a:t>
            </a:r>
            <a:endParaRPr lang="uk-UA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982831"/>
            <a:ext cx="8229600" cy="33903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000" dirty="0" smtClean="0"/>
              <a:t>2. When is Thanksgiving Day celebrated?</a:t>
            </a:r>
            <a:endParaRPr lang="uk-UA" sz="6000" dirty="0"/>
          </a:p>
        </p:txBody>
      </p:sp>
      <p:sp>
        <p:nvSpPr>
          <p:cNvPr id="4" name="TextBox 3"/>
          <p:cNvSpPr txBox="1"/>
          <p:nvPr/>
        </p:nvSpPr>
        <p:spPr>
          <a:xfrm>
            <a:off x="3995936" y="5661248"/>
            <a:ext cx="49973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 smtClean="0"/>
              <a:t>Answer: November</a:t>
            </a:r>
            <a:endParaRPr lang="uk-UA" sz="4800" dirty="0"/>
          </a:p>
        </p:txBody>
      </p:sp>
      <p:sp>
        <p:nvSpPr>
          <p:cNvPr id="5" name="Стрелка влево 4">
            <a:hlinkClick r:id="rId4" action="ppaction://hlinksldjump"/>
          </p:cNvPr>
          <p:cNvSpPr/>
          <p:nvPr/>
        </p:nvSpPr>
        <p:spPr>
          <a:xfrm>
            <a:off x="724780" y="6076746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04248" y="458112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797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Traditions and Holidays</a:t>
            </a:r>
            <a:endParaRPr lang="uk-UA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28369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800" dirty="0" smtClean="0"/>
              <a:t>6. When do the Americans say these words “Trick or treat, give us something good to eat”?</a:t>
            </a:r>
            <a:endParaRPr lang="uk-UA" sz="4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987824" y="5445224"/>
            <a:ext cx="584345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dirty="0"/>
              <a:t>Answer</a:t>
            </a:r>
            <a:r>
              <a:rPr lang="en-US" sz="4800" dirty="0" smtClean="0"/>
              <a:t>: At Halloween </a:t>
            </a:r>
            <a:endParaRPr lang="uk-UA" sz="4800" dirty="0"/>
          </a:p>
        </p:txBody>
      </p:sp>
      <p:sp>
        <p:nvSpPr>
          <p:cNvPr id="5" name="Стрелка влево 4">
            <a:hlinkClick r:id="rId4" action="ppaction://hlinksldjump"/>
          </p:cNvPr>
          <p:cNvSpPr/>
          <p:nvPr/>
        </p:nvSpPr>
        <p:spPr>
          <a:xfrm>
            <a:off x="467544" y="6033905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444208" y="458112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742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Traditions and Holidays</a:t>
            </a:r>
            <a:endParaRPr lang="uk-UA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31249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000" dirty="0" smtClean="0"/>
              <a:t>10. When do Americans celebrate Independence Day?</a:t>
            </a:r>
            <a:endParaRPr lang="uk-UA" sz="6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716016" y="5733255"/>
            <a:ext cx="400366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dirty="0"/>
              <a:t>Answer</a:t>
            </a:r>
            <a:r>
              <a:rPr lang="en-US" sz="4800" dirty="0" smtClean="0"/>
              <a:t>: July, 4 </a:t>
            </a:r>
            <a:endParaRPr lang="uk-UA" sz="4800" dirty="0"/>
          </a:p>
        </p:txBody>
      </p:sp>
      <p:sp>
        <p:nvSpPr>
          <p:cNvPr id="5" name="Стрелка влево 4">
            <a:hlinkClick r:id="rId4" action="ppaction://hlinksldjump"/>
          </p:cNvPr>
          <p:cNvSpPr/>
          <p:nvPr/>
        </p:nvSpPr>
        <p:spPr>
          <a:xfrm>
            <a:off x="539552" y="6148753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64288" y="47251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07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Traditions and Holidays</a:t>
            </a:r>
            <a:endParaRPr lang="uk-UA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988840"/>
            <a:ext cx="8229600" cy="29809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000" dirty="0" smtClean="0"/>
              <a:t>13. What is the emblem of England?</a:t>
            </a:r>
            <a:endParaRPr lang="uk-UA" sz="6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139952" y="5733256"/>
            <a:ext cx="479028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dirty="0"/>
              <a:t>Answer</a:t>
            </a:r>
            <a:r>
              <a:rPr lang="en-US" sz="4800" dirty="0" smtClean="0"/>
              <a:t>: Red Rose </a:t>
            </a:r>
            <a:endParaRPr lang="uk-UA" sz="4800" dirty="0"/>
          </a:p>
        </p:txBody>
      </p:sp>
      <p:sp>
        <p:nvSpPr>
          <p:cNvPr id="5" name="Стрелка влево 4">
            <a:hlinkClick r:id="rId4" action="ppaction://hlinksldjump"/>
          </p:cNvPr>
          <p:cNvSpPr/>
          <p:nvPr/>
        </p:nvSpPr>
        <p:spPr>
          <a:xfrm>
            <a:off x="589214" y="6152808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64288" y="46531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799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Traditions and Holidays</a:t>
            </a:r>
            <a:endParaRPr lang="uk-UA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988840"/>
            <a:ext cx="8229600" cy="31249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 smtClean="0"/>
              <a:t>17. Complete the verse: “Roses are red, violets are blue, sugar is sweet …</a:t>
            </a:r>
            <a:endParaRPr lang="uk-UA" sz="5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070900" y="5805264"/>
            <a:ext cx="507568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dirty="0"/>
              <a:t>Answer</a:t>
            </a:r>
            <a:r>
              <a:rPr lang="en-US" sz="4800" dirty="0" smtClean="0"/>
              <a:t>: so are you </a:t>
            </a:r>
            <a:endParaRPr lang="uk-UA" sz="4800" dirty="0"/>
          </a:p>
        </p:txBody>
      </p:sp>
      <p:sp>
        <p:nvSpPr>
          <p:cNvPr id="5" name="Стрелка влево 4">
            <a:hlinkClick r:id="rId4" action="ppaction://hlinksldjump"/>
          </p:cNvPr>
          <p:cNvSpPr/>
          <p:nvPr/>
        </p:nvSpPr>
        <p:spPr>
          <a:xfrm>
            <a:off x="683568" y="6220762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236296" y="486916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707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Traditions and Holidays</a:t>
            </a:r>
            <a:endParaRPr lang="uk-UA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23762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000" dirty="0" smtClean="0"/>
              <a:t>27. What is the </a:t>
            </a:r>
            <a:r>
              <a:rPr lang="en-US" sz="6000" dirty="0" err="1" smtClean="0"/>
              <a:t>favourite</a:t>
            </a:r>
            <a:r>
              <a:rPr lang="en-US" sz="6000" dirty="0" smtClean="0"/>
              <a:t> hot drink in Britain?</a:t>
            </a:r>
            <a:endParaRPr lang="uk-UA" sz="6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526128" y="5645027"/>
            <a:ext cx="334841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dirty="0"/>
              <a:t>Answer</a:t>
            </a:r>
            <a:r>
              <a:rPr lang="en-US" sz="4800" dirty="0" smtClean="0"/>
              <a:t>: Tea </a:t>
            </a:r>
            <a:endParaRPr lang="uk-UA" sz="4800" dirty="0"/>
          </a:p>
        </p:txBody>
      </p:sp>
      <p:sp>
        <p:nvSpPr>
          <p:cNvPr id="5" name="Стрелка влево 4">
            <a:hlinkClick r:id="rId4" action="ppaction://hlinksldjump"/>
          </p:cNvPr>
          <p:cNvSpPr/>
          <p:nvPr/>
        </p:nvSpPr>
        <p:spPr>
          <a:xfrm>
            <a:off x="611560" y="6060525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66931" y="45091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228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 build="p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Traditions and Holidays</a:t>
            </a:r>
            <a:endParaRPr lang="uk-UA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25488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000" dirty="0" smtClean="0"/>
              <a:t>29. When is Christmas Day celebrated in Britain?</a:t>
            </a:r>
            <a:endParaRPr lang="uk-UA" sz="6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95936" y="5773991"/>
            <a:ext cx="498905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/>
              <a:t>Answer: </a:t>
            </a:r>
            <a:r>
              <a:rPr lang="en-US" sz="4000" dirty="0" smtClean="0"/>
              <a:t> December, 25</a:t>
            </a:r>
            <a:endParaRPr lang="uk-UA" sz="4000" dirty="0"/>
          </a:p>
        </p:txBody>
      </p:sp>
      <p:sp>
        <p:nvSpPr>
          <p:cNvPr id="5" name="Стрелка влево 4">
            <a:hlinkClick r:id="rId4" action="ppaction://hlinksldjump"/>
          </p:cNvPr>
          <p:cNvSpPr/>
          <p:nvPr/>
        </p:nvSpPr>
        <p:spPr>
          <a:xfrm>
            <a:off x="539552" y="6127934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948264" y="47251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813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Traditions and Holidays</a:t>
            </a:r>
            <a:endParaRPr lang="uk-UA" dirty="0"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72815"/>
            <a:ext cx="8229600" cy="331236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5400" dirty="0" smtClean="0"/>
              <a:t>31. Who is the head of the United Kingdom of Great Britain and Northern Ireland?</a:t>
            </a:r>
            <a:endParaRPr lang="uk-UA" sz="5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052716" y="5733256"/>
            <a:ext cx="588270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/>
              <a:t>Answer</a:t>
            </a:r>
            <a:r>
              <a:rPr lang="en-US" sz="4000" dirty="0" smtClean="0"/>
              <a:t>: Queen Elizabeth II </a:t>
            </a:r>
            <a:endParaRPr lang="uk-UA" sz="4000" dirty="0"/>
          </a:p>
        </p:txBody>
      </p:sp>
      <p:sp>
        <p:nvSpPr>
          <p:cNvPr id="5" name="Стрелка влево 4">
            <a:hlinkClick r:id="rId4" action="ppaction://hlinksldjump"/>
          </p:cNvPr>
          <p:cNvSpPr/>
          <p:nvPr/>
        </p:nvSpPr>
        <p:spPr>
          <a:xfrm>
            <a:off x="683568" y="6237312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32240" y="46531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72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  <a:latin typeface="Arial Black" pitchFamily="34" charset="0"/>
              </a:rPr>
              <a:t>Culture and Literature</a:t>
            </a:r>
            <a:endParaRPr lang="uk-UA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908920"/>
          </a:xfrm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>
                <a:solidFill>
                  <a:schemeClr val="bg1"/>
                </a:solidFill>
              </a:rPr>
              <a:t>5. </a:t>
            </a:r>
            <a:r>
              <a:rPr lang="en-US" sz="5400" dirty="0" smtClean="0">
                <a:solidFill>
                  <a:schemeClr val="bg1"/>
                </a:solidFill>
              </a:rPr>
              <a:t>What river </a:t>
            </a:r>
            <a:r>
              <a:rPr lang="en-US" sz="5400" dirty="0">
                <a:solidFill>
                  <a:schemeClr val="bg1"/>
                </a:solidFill>
              </a:rPr>
              <a:t>is associated with the name of Shakespeare?</a:t>
            </a:r>
            <a:endParaRPr lang="uk-UA" sz="5400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932040" y="5886007"/>
            <a:ext cx="39801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chemeClr val="bg1"/>
                </a:solidFill>
              </a:rPr>
              <a:t>Answer:  the Avon</a:t>
            </a:r>
            <a:endParaRPr lang="uk-UA" sz="4000" dirty="0">
              <a:solidFill>
                <a:schemeClr val="bg1"/>
              </a:solidFill>
            </a:endParaRPr>
          </a:p>
        </p:txBody>
      </p:sp>
      <p:sp>
        <p:nvSpPr>
          <p:cNvPr id="3" name="Стрелка влево 2">
            <a:hlinkClick r:id="rId4" action="ppaction://hlinksldjump"/>
          </p:cNvPr>
          <p:cNvSpPr/>
          <p:nvPr/>
        </p:nvSpPr>
        <p:spPr>
          <a:xfrm>
            <a:off x="467544" y="6109261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236296" y="47251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151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 build="p"/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  <a:latin typeface="Arial Black" pitchFamily="34" charset="0"/>
              </a:rPr>
              <a:t>Culture and Literature</a:t>
            </a:r>
            <a:endParaRPr lang="uk-UA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764903"/>
          </a:xfrm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>
                <a:solidFill>
                  <a:schemeClr val="bg1"/>
                </a:solidFill>
              </a:rPr>
              <a:t>8. Name the most intelligent old lady in </a:t>
            </a:r>
            <a:r>
              <a:rPr lang="en-US" sz="5400">
                <a:solidFill>
                  <a:schemeClr val="bg1"/>
                </a:solidFill>
              </a:rPr>
              <a:t>Agatha </a:t>
            </a:r>
            <a:r>
              <a:rPr lang="en-US" sz="5400" smtClean="0">
                <a:solidFill>
                  <a:schemeClr val="bg1"/>
                </a:solidFill>
              </a:rPr>
              <a:t>Christie’s </a:t>
            </a:r>
            <a:r>
              <a:rPr lang="en-US" sz="5400" dirty="0">
                <a:solidFill>
                  <a:schemeClr val="bg1"/>
                </a:solidFill>
              </a:rPr>
              <a:t>detective stories?</a:t>
            </a:r>
            <a:endParaRPr lang="uk-UA" sz="5400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427984" y="5877272"/>
            <a:ext cx="450418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Answer: </a:t>
            </a:r>
            <a:r>
              <a:rPr lang="en-US" sz="4000" dirty="0" smtClean="0">
                <a:solidFill>
                  <a:schemeClr val="bg1"/>
                </a:solidFill>
              </a:rPr>
              <a:t> Ms. </a:t>
            </a:r>
            <a:r>
              <a:rPr lang="en-US" sz="4000" dirty="0" err="1" smtClean="0">
                <a:solidFill>
                  <a:schemeClr val="bg1"/>
                </a:solidFill>
              </a:rPr>
              <a:t>Marple</a:t>
            </a:r>
            <a:endParaRPr lang="uk-UA" sz="4000" dirty="0">
              <a:solidFill>
                <a:schemeClr val="bg1"/>
              </a:solidFill>
            </a:endParaRPr>
          </a:p>
        </p:txBody>
      </p:sp>
      <p:sp>
        <p:nvSpPr>
          <p:cNvPr id="2" name="Стрелка влево 1">
            <a:hlinkClick r:id="rId4" action="ppaction://hlinksldjump"/>
          </p:cNvPr>
          <p:cNvSpPr/>
          <p:nvPr/>
        </p:nvSpPr>
        <p:spPr>
          <a:xfrm>
            <a:off x="611560" y="6231215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3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80312" y="47251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001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931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  <a:latin typeface="Arial Black" pitchFamily="34" charset="0"/>
              </a:rPr>
              <a:t>Culture and Literature</a:t>
            </a:r>
            <a:endParaRPr lang="uk-UA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692896"/>
          </a:xfrm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>
                <a:solidFill>
                  <a:schemeClr val="bg1"/>
                </a:solidFill>
              </a:rPr>
              <a:t>16. What is the </a:t>
            </a:r>
            <a:r>
              <a:rPr lang="en-US" sz="5400" dirty="0" err="1">
                <a:solidFill>
                  <a:schemeClr val="bg1"/>
                </a:solidFill>
              </a:rPr>
              <a:t>favourite</a:t>
            </a:r>
            <a:r>
              <a:rPr lang="en-US" sz="5400" dirty="0">
                <a:solidFill>
                  <a:schemeClr val="bg1"/>
                </a:solidFill>
              </a:rPr>
              <a:t> musical instrument of Sherlock Holmes?</a:t>
            </a:r>
            <a:endParaRPr lang="uk-UA" sz="5400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499992" y="5877272"/>
            <a:ext cx="444416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</a:rPr>
              <a:t>Answer: </a:t>
            </a:r>
            <a:r>
              <a:rPr lang="en-US" sz="4400" dirty="0" smtClean="0">
                <a:solidFill>
                  <a:schemeClr val="bg1"/>
                </a:solidFill>
              </a:rPr>
              <a:t> the violin</a:t>
            </a:r>
            <a:endParaRPr lang="uk-UA" sz="4400" dirty="0">
              <a:solidFill>
                <a:schemeClr val="bg1"/>
              </a:solidFill>
            </a:endParaRPr>
          </a:p>
        </p:txBody>
      </p:sp>
      <p:sp>
        <p:nvSpPr>
          <p:cNvPr id="3" name="Стрелка влево 2">
            <a:hlinkClick r:id="rId4" action="ppaction://hlinksldjump"/>
          </p:cNvPr>
          <p:cNvSpPr/>
          <p:nvPr/>
        </p:nvSpPr>
        <p:spPr>
          <a:xfrm>
            <a:off x="451307" y="6139012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236296" y="479715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250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  <a:latin typeface="Arial Black" pitchFamily="34" charset="0"/>
              </a:rPr>
              <a:t>Culture and Literature</a:t>
            </a:r>
            <a:endParaRPr lang="uk-UA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>
                <a:solidFill>
                  <a:schemeClr val="bg1"/>
                </a:solidFill>
              </a:rPr>
              <a:t>18. Who is the author of the book “Alice in Wonderland”?</a:t>
            </a:r>
            <a:endParaRPr lang="uk-UA" sz="5400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23928" y="5877272"/>
            <a:ext cx="509434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</a:rPr>
              <a:t>Answer</a:t>
            </a:r>
            <a:r>
              <a:rPr lang="en-US" sz="4400" dirty="0" smtClean="0">
                <a:solidFill>
                  <a:schemeClr val="bg1"/>
                </a:solidFill>
              </a:rPr>
              <a:t>: Lewis </a:t>
            </a:r>
            <a:r>
              <a:rPr lang="en-US" sz="4400" dirty="0" err="1" smtClean="0">
                <a:solidFill>
                  <a:schemeClr val="bg1"/>
                </a:solidFill>
              </a:rPr>
              <a:t>Carrol</a:t>
            </a:r>
            <a:r>
              <a:rPr lang="en-US" sz="4400" dirty="0" smtClean="0">
                <a:solidFill>
                  <a:schemeClr val="bg1"/>
                </a:solidFill>
              </a:rPr>
              <a:t> </a:t>
            </a:r>
            <a:endParaRPr lang="uk-UA" sz="4400" dirty="0">
              <a:solidFill>
                <a:schemeClr val="bg1"/>
              </a:solidFill>
            </a:endParaRPr>
          </a:p>
        </p:txBody>
      </p:sp>
      <p:sp>
        <p:nvSpPr>
          <p:cNvPr id="3" name="Стрелка влево 2">
            <a:hlinkClick r:id="rId4" action="ppaction://hlinksldjump"/>
          </p:cNvPr>
          <p:cNvSpPr/>
          <p:nvPr/>
        </p:nvSpPr>
        <p:spPr>
          <a:xfrm>
            <a:off x="539552" y="6261992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92280" y="46531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859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  <a:latin typeface="Arial Black" pitchFamily="34" charset="0"/>
              </a:rPr>
              <a:t>Culture and Literature</a:t>
            </a:r>
            <a:endParaRPr lang="uk-UA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2188840"/>
          </a:xfrm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>
                <a:solidFill>
                  <a:schemeClr val="bg1"/>
                </a:solidFill>
              </a:rPr>
              <a:t>21. Whose address is </a:t>
            </a:r>
            <a:r>
              <a:rPr lang="en-US" sz="5400" dirty="0" smtClean="0">
                <a:solidFill>
                  <a:schemeClr val="bg1"/>
                </a:solidFill>
              </a:rPr>
              <a:t>26</a:t>
            </a:r>
            <a:r>
              <a:rPr lang="en-US" sz="5400" dirty="0">
                <a:solidFill>
                  <a:schemeClr val="bg1"/>
                </a:solidFill>
              </a:rPr>
              <a:t>, Baker Street, London?</a:t>
            </a:r>
            <a:endParaRPr lang="uk-UA" sz="5400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347864" y="5805264"/>
            <a:ext cx="557819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Answer: </a:t>
            </a:r>
            <a:r>
              <a:rPr lang="en-US" sz="4000" dirty="0" smtClean="0">
                <a:solidFill>
                  <a:schemeClr val="bg1"/>
                </a:solidFill>
              </a:rPr>
              <a:t> Sherlock Holmes</a:t>
            </a:r>
            <a:endParaRPr lang="uk-UA" sz="4000" dirty="0">
              <a:solidFill>
                <a:schemeClr val="bg1"/>
              </a:solidFill>
            </a:endParaRPr>
          </a:p>
        </p:txBody>
      </p:sp>
      <p:sp>
        <p:nvSpPr>
          <p:cNvPr id="3" name="Стрелка влево 2">
            <a:hlinkClick r:id="rId4" action="ppaction://hlinksldjump"/>
          </p:cNvPr>
          <p:cNvSpPr/>
          <p:nvPr/>
        </p:nvSpPr>
        <p:spPr>
          <a:xfrm>
            <a:off x="609489" y="6098354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08304" y="479715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730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  <a:latin typeface="Arial Black" pitchFamily="34" charset="0"/>
              </a:rPr>
              <a:t>Culture and Literature</a:t>
            </a:r>
            <a:endParaRPr lang="uk-UA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836912"/>
          </a:xfrm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>
                <a:solidFill>
                  <a:schemeClr val="bg1"/>
                </a:solidFill>
              </a:rPr>
              <a:t>25. Who was the close friend and assistant of Sherlock Holmes?</a:t>
            </a:r>
            <a:endParaRPr lang="uk-UA" sz="5400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572000" y="5949280"/>
            <a:ext cx="439479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Answer: </a:t>
            </a:r>
            <a:r>
              <a:rPr lang="en-US" sz="4000" dirty="0" smtClean="0">
                <a:solidFill>
                  <a:schemeClr val="bg1"/>
                </a:solidFill>
              </a:rPr>
              <a:t> Dr. Watson</a:t>
            </a:r>
            <a:endParaRPr lang="uk-UA" sz="4000" dirty="0">
              <a:solidFill>
                <a:schemeClr val="bg1"/>
              </a:solidFill>
            </a:endParaRPr>
          </a:p>
        </p:txBody>
      </p:sp>
      <p:sp>
        <p:nvSpPr>
          <p:cNvPr id="3" name="Стрелка влево 2">
            <a:hlinkClick r:id="rId4" action="ppaction://hlinksldjump"/>
          </p:cNvPr>
          <p:cNvSpPr/>
          <p:nvPr/>
        </p:nvSpPr>
        <p:spPr>
          <a:xfrm>
            <a:off x="310149" y="6172534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452320" y="494116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359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  <a:latin typeface="Arial Black" pitchFamily="34" charset="0"/>
              </a:rPr>
              <a:t>Culture and Literature</a:t>
            </a:r>
            <a:endParaRPr lang="uk-UA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836912"/>
          </a:xfrm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>
                <a:solidFill>
                  <a:schemeClr val="bg1"/>
                </a:solidFill>
              </a:rPr>
              <a:t>34. Who wrote “King Lear”, “Hamlet” and “Romeo and Juliet</a:t>
            </a:r>
            <a:r>
              <a:rPr lang="en-US" sz="5400" dirty="0" smtClean="0">
                <a:solidFill>
                  <a:schemeClr val="bg1"/>
                </a:solidFill>
              </a:rPr>
              <a:t>”?</a:t>
            </a:r>
            <a:endParaRPr lang="uk-UA" sz="5400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203848" y="6021288"/>
            <a:ext cx="58047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Answer: </a:t>
            </a:r>
            <a:r>
              <a:rPr lang="en-US" sz="3600" dirty="0" smtClean="0">
                <a:solidFill>
                  <a:schemeClr val="bg1"/>
                </a:solidFill>
              </a:rPr>
              <a:t> William Shakespeare</a:t>
            </a:r>
            <a:endParaRPr lang="uk-UA" sz="3600" dirty="0">
              <a:solidFill>
                <a:schemeClr val="bg1"/>
              </a:solidFill>
            </a:endParaRPr>
          </a:p>
        </p:txBody>
      </p:sp>
      <p:sp>
        <p:nvSpPr>
          <p:cNvPr id="3" name="Стрелка влево 2">
            <a:hlinkClick r:id="rId4" action="ppaction://hlinksldjump"/>
          </p:cNvPr>
          <p:cNvSpPr/>
          <p:nvPr/>
        </p:nvSpPr>
        <p:spPr>
          <a:xfrm>
            <a:off x="395536" y="6180932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64288" y="479715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820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  <a:latin typeface="Arial Black" pitchFamily="34" charset="0"/>
              </a:rPr>
              <a:t>Culture and Literature</a:t>
            </a:r>
            <a:endParaRPr lang="uk-UA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2116832"/>
          </a:xfrm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>
                <a:solidFill>
                  <a:schemeClr val="bg1"/>
                </a:solidFill>
              </a:rPr>
              <a:t>36. Who is the author of “Harry Potter”?</a:t>
            </a:r>
            <a:endParaRPr lang="uk-UA" sz="5400" dirty="0">
              <a:solidFill>
                <a:schemeClr val="bg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339752" y="6021288"/>
            <a:ext cx="66953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Answer: </a:t>
            </a:r>
            <a:r>
              <a:rPr lang="en-US" sz="3600" dirty="0" smtClean="0">
                <a:solidFill>
                  <a:schemeClr val="bg1"/>
                </a:solidFill>
              </a:rPr>
              <a:t> Joanne  Kathleen Rowling</a:t>
            </a:r>
            <a:endParaRPr lang="uk-UA" sz="3600" dirty="0">
              <a:solidFill>
                <a:schemeClr val="bg1"/>
              </a:solidFill>
            </a:endParaRPr>
          </a:p>
        </p:txBody>
      </p:sp>
      <p:sp>
        <p:nvSpPr>
          <p:cNvPr id="3" name="Стрелка влево 2">
            <a:hlinkClick r:id="rId4" action="ppaction://hlinksldjump"/>
          </p:cNvPr>
          <p:cNvSpPr/>
          <p:nvPr/>
        </p:nvSpPr>
        <p:spPr>
          <a:xfrm>
            <a:off x="467544" y="6165304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24328" y="501317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529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General Knowledge</a:t>
            </a:r>
            <a:endParaRPr lang="uk-UA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008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 smtClean="0">
                <a:solidFill>
                  <a:schemeClr val="bg1"/>
                </a:solidFill>
              </a:rPr>
              <a:t>4. What is the English weather famous for?</a:t>
            </a:r>
            <a:endParaRPr lang="uk-UA" sz="54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652960" y="5805264"/>
            <a:ext cx="331404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dirty="0">
                <a:solidFill>
                  <a:schemeClr val="bg1"/>
                </a:solidFill>
              </a:rPr>
              <a:t>Answer: </a:t>
            </a:r>
            <a:r>
              <a:rPr lang="en-US" sz="4400" dirty="0" smtClean="0">
                <a:solidFill>
                  <a:schemeClr val="bg1"/>
                </a:solidFill>
              </a:rPr>
              <a:t> Rain</a:t>
            </a:r>
            <a:endParaRPr lang="uk-UA" sz="4400" dirty="0">
              <a:solidFill>
                <a:schemeClr val="bg1"/>
              </a:solidFill>
            </a:endParaRPr>
          </a:p>
        </p:txBody>
      </p:sp>
      <p:sp>
        <p:nvSpPr>
          <p:cNvPr id="5" name="Стрелка влево 4">
            <a:hlinkClick r:id="rId4" action="ppaction://hlinksldjump"/>
          </p:cNvPr>
          <p:cNvSpPr/>
          <p:nvPr/>
        </p:nvSpPr>
        <p:spPr>
          <a:xfrm>
            <a:off x="323528" y="6189984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80312" y="45091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422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General Knowledge</a:t>
            </a:r>
            <a:endParaRPr lang="uk-UA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008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 smtClean="0">
                <a:solidFill>
                  <a:schemeClr val="bg1"/>
                </a:solidFill>
              </a:rPr>
              <a:t>7. What was the first university in America?</a:t>
            </a:r>
            <a:endParaRPr lang="uk-UA" sz="5400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220072" y="5949280"/>
            <a:ext cx="37746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Answer: </a:t>
            </a:r>
            <a:r>
              <a:rPr lang="en-US" sz="4000" dirty="0" smtClean="0">
                <a:solidFill>
                  <a:schemeClr val="bg1"/>
                </a:solidFill>
              </a:rPr>
              <a:t> Harvard</a:t>
            </a:r>
            <a:endParaRPr lang="uk-UA" sz="4000" dirty="0">
              <a:solidFill>
                <a:schemeClr val="bg1"/>
              </a:solidFill>
            </a:endParaRPr>
          </a:p>
        </p:txBody>
      </p:sp>
      <p:sp>
        <p:nvSpPr>
          <p:cNvPr id="4" name="Стрелка влево 3">
            <a:hlinkClick r:id="rId4" action="ppaction://hlinksldjump"/>
          </p:cNvPr>
          <p:cNvSpPr/>
          <p:nvPr/>
        </p:nvSpPr>
        <p:spPr>
          <a:xfrm>
            <a:off x="179512" y="6170491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96336" y="494116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02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General Knowledge</a:t>
            </a:r>
            <a:endParaRPr lang="uk-UA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008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 smtClean="0">
                <a:solidFill>
                  <a:schemeClr val="bg1"/>
                </a:solidFill>
              </a:rPr>
              <a:t>9. What are the oldest and largest English universities?</a:t>
            </a:r>
            <a:endParaRPr lang="uk-UA" sz="54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55776" y="5733256"/>
            <a:ext cx="61398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Answer: </a:t>
            </a:r>
            <a:r>
              <a:rPr lang="en-US" sz="3600" dirty="0" smtClean="0">
                <a:solidFill>
                  <a:schemeClr val="bg1"/>
                </a:solidFill>
              </a:rPr>
              <a:t> Oxford and Cambridge</a:t>
            </a:r>
            <a:endParaRPr lang="uk-UA" sz="3600" dirty="0">
              <a:solidFill>
                <a:schemeClr val="bg1"/>
              </a:solidFill>
            </a:endParaRPr>
          </a:p>
        </p:txBody>
      </p:sp>
      <p:sp>
        <p:nvSpPr>
          <p:cNvPr id="5" name="Стрелка влево 4">
            <a:hlinkClick r:id="rId4" action="ppaction://hlinksldjump"/>
          </p:cNvPr>
          <p:cNvSpPr/>
          <p:nvPr/>
        </p:nvSpPr>
        <p:spPr>
          <a:xfrm>
            <a:off x="395536" y="6056421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236296" y="46531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30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General Knowledge</a:t>
            </a:r>
            <a:endParaRPr lang="uk-UA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0080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5400" dirty="0" smtClean="0">
                <a:solidFill>
                  <a:schemeClr val="bg1"/>
                </a:solidFill>
              </a:rPr>
              <a:t>12. What age do English children start going to school?</a:t>
            </a:r>
            <a:endParaRPr lang="uk-UA" sz="54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635896" y="5949280"/>
            <a:ext cx="530350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Answer: </a:t>
            </a:r>
            <a:r>
              <a:rPr lang="en-US" sz="4000" dirty="0" smtClean="0">
                <a:solidFill>
                  <a:schemeClr val="bg1"/>
                </a:solidFill>
              </a:rPr>
              <a:t> at 4-5 years old</a:t>
            </a:r>
            <a:endParaRPr lang="uk-UA" sz="4000" dirty="0">
              <a:solidFill>
                <a:schemeClr val="bg1"/>
              </a:solidFill>
            </a:endParaRPr>
          </a:p>
        </p:txBody>
      </p:sp>
      <p:sp>
        <p:nvSpPr>
          <p:cNvPr id="5" name="Стрелка влево 4">
            <a:hlinkClick r:id="rId4" action="ppaction://hlinksldjump"/>
          </p:cNvPr>
          <p:cNvSpPr/>
          <p:nvPr/>
        </p:nvSpPr>
        <p:spPr>
          <a:xfrm>
            <a:off x="539552" y="6093296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80312" y="479715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068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General Knowledge</a:t>
            </a:r>
            <a:endParaRPr lang="uk-UA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0080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sz="5400" dirty="0" smtClean="0">
                <a:solidFill>
                  <a:schemeClr val="bg1"/>
                </a:solidFill>
              </a:rPr>
              <a:t>15. What is the famous American city district which was a base of the movie with the same name?</a:t>
            </a:r>
            <a:endParaRPr lang="uk-UA" sz="54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11960" y="5805264"/>
            <a:ext cx="464255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Answer: </a:t>
            </a:r>
            <a:r>
              <a:rPr lang="en-US" sz="4000" dirty="0" smtClean="0">
                <a:solidFill>
                  <a:schemeClr val="bg1"/>
                </a:solidFill>
              </a:rPr>
              <a:t> Beverly Hills</a:t>
            </a:r>
            <a:endParaRPr lang="uk-UA" sz="4000" dirty="0">
              <a:solidFill>
                <a:schemeClr val="bg1"/>
              </a:solidFill>
            </a:endParaRPr>
          </a:p>
        </p:txBody>
      </p:sp>
      <p:sp>
        <p:nvSpPr>
          <p:cNvPr id="5" name="Стрелка влево 4">
            <a:hlinkClick r:id="rId4" action="ppaction://hlinksldjump"/>
          </p:cNvPr>
          <p:cNvSpPr/>
          <p:nvPr/>
        </p:nvSpPr>
        <p:spPr>
          <a:xfrm>
            <a:off x="323528" y="6159207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80312" y="47251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78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7863" y="332656"/>
            <a:ext cx="8229600" cy="1143000"/>
          </a:xfrm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General Knowledge</a:t>
            </a:r>
            <a:endParaRPr lang="uk-UA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2132856"/>
            <a:ext cx="8229600" cy="190080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sz="5400" dirty="0" smtClean="0">
                <a:solidFill>
                  <a:schemeClr val="bg1"/>
                </a:solidFill>
              </a:rPr>
              <a:t>19. Who is the national hero of Britain, the defender of the poor people?</a:t>
            </a:r>
            <a:endParaRPr lang="uk-UA" sz="54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70901" y="5517232"/>
            <a:ext cx="455458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Answer: </a:t>
            </a:r>
            <a:r>
              <a:rPr lang="en-US" sz="4000" dirty="0" smtClean="0">
                <a:solidFill>
                  <a:schemeClr val="bg1"/>
                </a:solidFill>
              </a:rPr>
              <a:t> Robin Hood</a:t>
            </a:r>
            <a:endParaRPr lang="uk-UA" sz="4000" dirty="0">
              <a:solidFill>
                <a:schemeClr val="bg1"/>
              </a:solidFill>
            </a:endParaRPr>
          </a:p>
        </p:txBody>
      </p:sp>
      <p:sp>
        <p:nvSpPr>
          <p:cNvPr id="5" name="Стрелка влево 4">
            <a:hlinkClick r:id="rId4" action="ppaction://hlinksldjump"/>
          </p:cNvPr>
          <p:cNvSpPr/>
          <p:nvPr/>
        </p:nvSpPr>
        <p:spPr>
          <a:xfrm>
            <a:off x="539552" y="6225118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236296" y="46531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85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General Knowledge</a:t>
            </a:r>
            <a:endParaRPr lang="uk-UA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19008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 smtClean="0">
                <a:solidFill>
                  <a:schemeClr val="bg1"/>
                </a:solidFill>
              </a:rPr>
              <a:t>20. Who were the first Americans?</a:t>
            </a:r>
            <a:endParaRPr lang="uk-UA" sz="54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64088" y="5805264"/>
            <a:ext cx="361451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Answer: </a:t>
            </a:r>
            <a:r>
              <a:rPr lang="en-US" sz="4000" dirty="0" smtClean="0">
                <a:solidFill>
                  <a:schemeClr val="bg1"/>
                </a:solidFill>
              </a:rPr>
              <a:t> Indians</a:t>
            </a:r>
            <a:endParaRPr lang="uk-UA" sz="4000" dirty="0">
              <a:solidFill>
                <a:schemeClr val="bg1"/>
              </a:solidFill>
            </a:endParaRPr>
          </a:p>
        </p:txBody>
      </p:sp>
      <p:sp>
        <p:nvSpPr>
          <p:cNvPr id="5" name="Стрелка влево 4">
            <a:hlinkClick r:id="rId4" action="ppaction://hlinksldjump"/>
          </p:cNvPr>
          <p:cNvSpPr/>
          <p:nvPr/>
        </p:nvSpPr>
        <p:spPr>
          <a:xfrm>
            <a:off x="467544" y="6159207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452320" y="486916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144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General Knowledge</a:t>
            </a:r>
            <a:endParaRPr lang="uk-UA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276872"/>
            <a:ext cx="8229600" cy="190080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sz="5400" dirty="0" smtClean="0">
                <a:solidFill>
                  <a:schemeClr val="bg1"/>
                </a:solidFill>
              </a:rPr>
              <a:t>23. Who was the most famous woman Prime Minister in Britain?</a:t>
            </a:r>
            <a:endParaRPr lang="uk-UA" sz="54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15816" y="5805264"/>
            <a:ext cx="600606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Answer: </a:t>
            </a:r>
            <a:r>
              <a:rPr lang="en-US" sz="4000" dirty="0" smtClean="0">
                <a:solidFill>
                  <a:schemeClr val="bg1"/>
                </a:solidFill>
              </a:rPr>
              <a:t> Margaret Thatcher</a:t>
            </a:r>
            <a:endParaRPr lang="uk-UA" sz="4000" dirty="0">
              <a:solidFill>
                <a:schemeClr val="bg1"/>
              </a:solidFill>
            </a:endParaRPr>
          </a:p>
        </p:txBody>
      </p:sp>
      <p:sp>
        <p:nvSpPr>
          <p:cNvPr id="5" name="Стрелка влево 4">
            <a:hlinkClick r:id="rId4" action="ppaction://hlinksldjump"/>
          </p:cNvPr>
          <p:cNvSpPr/>
          <p:nvPr/>
        </p:nvSpPr>
        <p:spPr>
          <a:xfrm>
            <a:off x="467544" y="6159207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12360" y="47251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84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General Knowledge</a:t>
            </a:r>
            <a:endParaRPr lang="uk-UA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19008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 smtClean="0">
                <a:solidFill>
                  <a:schemeClr val="bg1"/>
                </a:solidFill>
              </a:rPr>
              <a:t>24. Which of the Beatles was killed?</a:t>
            </a:r>
            <a:endParaRPr lang="uk-UA" sz="54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427984" y="5877272"/>
            <a:ext cx="46372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 smtClean="0">
                <a:solidFill>
                  <a:schemeClr val="bg1"/>
                </a:solidFill>
              </a:rPr>
              <a:t>Answer: John Lennon</a:t>
            </a:r>
            <a:endParaRPr lang="uk-UA" sz="4000" dirty="0">
              <a:solidFill>
                <a:schemeClr val="bg1"/>
              </a:solidFill>
            </a:endParaRPr>
          </a:p>
        </p:txBody>
      </p:sp>
      <p:sp>
        <p:nvSpPr>
          <p:cNvPr id="5" name="Стрелка влево 4">
            <a:hlinkClick r:id="rId4" action="ppaction://hlinksldjump"/>
          </p:cNvPr>
          <p:cNvSpPr/>
          <p:nvPr/>
        </p:nvSpPr>
        <p:spPr>
          <a:xfrm>
            <a:off x="395536" y="6231215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740352" y="486916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293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General Knowledge</a:t>
            </a:r>
            <a:endParaRPr lang="uk-UA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0080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5400" dirty="0" smtClean="0">
                <a:solidFill>
                  <a:schemeClr val="bg1"/>
                </a:solidFill>
              </a:rPr>
              <a:t>26. Which American President died a violent death in 1963?</a:t>
            </a:r>
            <a:endParaRPr lang="uk-UA" sz="54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817414" y="5877272"/>
            <a:ext cx="532658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 smtClean="0">
                <a:solidFill>
                  <a:schemeClr val="bg1"/>
                </a:solidFill>
              </a:rPr>
              <a:t>Answer: John F. Kennedy</a:t>
            </a:r>
            <a:endParaRPr lang="uk-UA" sz="4000" dirty="0">
              <a:solidFill>
                <a:schemeClr val="bg1"/>
              </a:solidFill>
            </a:endParaRPr>
          </a:p>
        </p:txBody>
      </p:sp>
      <p:sp>
        <p:nvSpPr>
          <p:cNvPr id="5" name="Стрелка влево 4">
            <a:hlinkClick r:id="rId4" action="ppaction://hlinksldjump"/>
          </p:cNvPr>
          <p:cNvSpPr/>
          <p:nvPr/>
        </p:nvSpPr>
        <p:spPr>
          <a:xfrm>
            <a:off x="467544" y="6231215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12360" y="501317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243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General Knowledge</a:t>
            </a:r>
            <a:endParaRPr lang="uk-UA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0080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5400" dirty="0" smtClean="0">
                <a:solidFill>
                  <a:schemeClr val="bg1"/>
                </a:solidFill>
              </a:rPr>
              <a:t>28. When and</a:t>
            </a:r>
            <a:r>
              <a:rPr lang="ru-RU" sz="5400" dirty="0" smtClean="0">
                <a:solidFill>
                  <a:schemeClr val="bg1"/>
                </a:solidFill>
              </a:rPr>
              <a:t> </a:t>
            </a:r>
            <a:r>
              <a:rPr lang="en-US" sz="5400" dirty="0" smtClean="0">
                <a:solidFill>
                  <a:schemeClr val="bg1"/>
                </a:solidFill>
              </a:rPr>
              <a:t>where were the last Olympic Games held?</a:t>
            </a:r>
            <a:endParaRPr lang="uk-UA" sz="54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48572" y="5589240"/>
            <a:ext cx="636648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Answer: </a:t>
            </a:r>
            <a:r>
              <a:rPr lang="ru-RU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smtClean="0">
                <a:solidFill>
                  <a:schemeClr val="bg1"/>
                </a:solidFill>
              </a:rPr>
              <a:t>the 2018 Winter Olympics , </a:t>
            </a:r>
          </a:p>
          <a:p>
            <a:r>
              <a:rPr lang="en-US" sz="3200" dirty="0" err="1" smtClean="0">
                <a:solidFill>
                  <a:schemeClr val="bg1"/>
                </a:solidFill>
              </a:rPr>
              <a:t>Pyeongchang</a:t>
            </a:r>
            <a:r>
              <a:rPr lang="en-US" sz="3200" dirty="0">
                <a:solidFill>
                  <a:schemeClr val="bg1"/>
                </a:solidFill>
              </a:rPr>
              <a:t>, South Korea </a:t>
            </a:r>
            <a:endParaRPr lang="uk-UA" sz="3200" dirty="0">
              <a:solidFill>
                <a:schemeClr val="bg1"/>
              </a:solidFill>
            </a:endParaRPr>
          </a:p>
        </p:txBody>
      </p:sp>
      <p:sp>
        <p:nvSpPr>
          <p:cNvPr id="5" name="Стрелка влево 4">
            <a:hlinkClick r:id="rId4" action="ppaction://hlinksldjump"/>
          </p:cNvPr>
          <p:cNvSpPr/>
          <p:nvPr/>
        </p:nvSpPr>
        <p:spPr>
          <a:xfrm>
            <a:off x="395536" y="6127849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96336" y="45091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873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General Knowledge</a:t>
            </a:r>
            <a:endParaRPr lang="uk-UA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0080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5400" dirty="0" smtClean="0">
                <a:solidFill>
                  <a:schemeClr val="bg1"/>
                </a:solidFill>
              </a:rPr>
              <a:t>33. How many letters are there in the English Alphabet?</a:t>
            </a:r>
            <a:endParaRPr lang="uk-UA" sz="54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04048" y="5805264"/>
            <a:ext cx="39589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 smtClean="0">
                <a:solidFill>
                  <a:schemeClr val="bg1"/>
                </a:solidFill>
              </a:rPr>
              <a:t>Answer: 26 letters</a:t>
            </a:r>
            <a:endParaRPr lang="uk-UA" sz="4000" dirty="0">
              <a:solidFill>
                <a:schemeClr val="bg1"/>
              </a:solidFill>
            </a:endParaRPr>
          </a:p>
        </p:txBody>
      </p:sp>
      <p:sp>
        <p:nvSpPr>
          <p:cNvPr id="5" name="Стрелка влево 4">
            <a:hlinkClick r:id="rId4" action="ppaction://hlinksldjump"/>
          </p:cNvPr>
          <p:cNvSpPr/>
          <p:nvPr/>
        </p:nvSpPr>
        <p:spPr>
          <a:xfrm>
            <a:off x="467544" y="6159207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" name="Samyj_umnyj_-_Tajmer_3_raund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028384" y="479715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935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93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611560" y="1196752"/>
            <a:ext cx="7992888" cy="4032448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800" dirty="0" smtClean="0">
                <a:latin typeface="Arial" pitchFamily="34" charset="0"/>
                <a:cs typeface="Arial" pitchFamily="34" charset="0"/>
              </a:rPr>
              <a:t>The Brainiest </a:t>
            </a:r>
          </a:p>
          <a:p>
            <a:pPr algn="ctr"/>
            <a:r>
              <a:rPr lang="en-US" sz="8800" dirty="0" smtClean="0">
                <a:latin typeface="Arial" pitchFamily="34" charset="0"/>
                <a:cs typeface="Arial" pitchFamily="34" charset="0"/>
              </a:rPr>
              <a:t>Cadet</a:t>
            </a:r>
            <a:endParaRPr lang="uk-UA" sz="8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Samyj_Umnyj_-_Vruchenie_surka_(SongHouse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740352" y="57332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756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839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 animBg="1"/>
      <p:bldP spid="4" grpId="1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1927</TotalTime>
  <Words>901</Words>
  <Application>Microsoft Office PowerPoint</Application>
  <PresentationFormat>Экран (4:3)</PresentationFormat>
  <Paragraphs>208</Paragraphs>
  <Slides>47</Slides>
  <Notes>1</Notes>
  <HiddenSlides>0</HiddenSlides>
  <MMClips>46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47</vt:i4>
      </vt:variant>
    </vt:vector>
  </HeadingPairs>
  <TitlesOfParts>
    <vt:vector size="48" baseType="lpstr">
      <vt:lpstr>Тема Office</vt:lpstr>
      <vt:lpstr>Презентация PowerPoint</vt:lpstr>
      <vt:lpstr>The 1st round</vt:lpstr>
      <vt:lpstr>Презентация PowerPoint</vt:lpstr>
      <vt:lpstr>Презентация PowerPoint</vt:lpstr>
      <vt:lpstr>Презентация PowerPoint</vt:lpstr>
      <vt:lpstr>CODEBREAKER</vt:lpstr>
      <vt:lpstr>CODEBREAKER</vt:lpstr>
      <vt:lpstr>The 3rd round</vt:lpstr>
      <vt:lpstr>Презентация PowerPoint</vt:lpstr>
      <vt:lpstr>Презентация PowerPoint</vt:lpstr>
      <vt:lpstr>Geography</vt:lpstr>
      <vt:lpstr>Geography</vt:lpstr>
      <vt:lpstr>Geography</vt:lpstr>
      <vt:lpstr>Geography</vt:lpstr>
      <vt:lpstr>Geography</vt:lpstr>
      <vt:lpstr>Geography</vt:lpstr>
      <vt:lpstr>Geography</vt:lpstr>
      <vt:lpstr>Geography</vt:lpstr>
      <vt:lpstr>Traditions and Holidays</vt:lpstr>
      <vt:lpstr>Traditions and Holidays</vt:lpstr>
      <vt:lpstr>Traditions and Holidays</vt:lpstr>
      <vt:lpstr>Traditions and Holidays</vt:lpstr>
      <vt:lpstr>Traditions and Holidays</vt:lpstr>
      <vt:lpstr>Traditions and Holidays</vt:lpstr>
      <vt:lpstr>Traditions and Holidays</vt:lpstr>
      <vt:lpstr>Traditions and Holidays</vt:lpstr>
      <vt:lpstr>Culture and Literature</vt:lpstr>
      <vt:lpstr>Culture and Literature</vt:lpstr>
      <vt:lpstr>Culture and Literature</vt:lpstr>
      <vt:lpstr>Culture and Literature</vt:lpstr>
      <vt:lpstr>Culture and Literature</vt:lpstr>
      <vt:lpstr>Culture and Literature</vt:lpstr>
      <vt:lpstr>Culture and Literature</vt:lpstr>
      <vt:lpstr>Culture and Literature</vt:lpstr>
      <vt:lpstr>General Knowledge</vt:lpstr>
      <vt:lpstr>General Knowledge</vt:lpstr>
      <vt:lpstr>General Knowledge</vt:lpstr>
      <vt:lpstr>General Knowledge</vt:lpstr>
      <vt:lpstr>General Knowledge</vt:lpstr>
      <vt:lpstr>General Knowledge</vt:lpstr>
      <vt:lpstr>General Knowledge</vt:lpstr>
      <vt:lpstr>General Knowledge</vt:lpstr>
      <vt:lpstr>General Knowledge</vt:lpstr>
      <vt:lpstr>General Knowledge</vt:lpstr>
      <vt:lpstr>General Knowledge</vt:lpstr>
      <vt:lpstr>General Knowledge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Журба Олена</cp:lastModifiedBy>
  <cp:revision>54</cp:revision>
  <cp:lastPrinted>2019-03-18T22:33:16Z</cp:lastPrinted>
  <dcterms:created xsi:type="dcterms:W3CDTF">2019-01-28T09:48:47Z</dcterms:created>
  <dcterms:modified xsi:type="dcterms:W3CDTF">2021-12-17T18:10:11Z</dcterms:modified>
</cp:coreProperties>
</file>