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73" r:id="rId6"/>
    <p:sldId id="274" r:id="rId7"/>
    <p:sldId id="263" r:id="rId8"/>
    <p:sldId id="264" r:id="rId9"/>
    <p:sldId id="265" r:id="rId10"/>
    <p:sldId id="266" r:id="rId11"/>
    <p:sldId id="267" r:id="rId12"/>
    <p:sldId id="268" r:id="rId13"/>
    <p:sldId id="275" r:id="rId14"/>
    <p:sldId id="271" r:id="rId15"/>
    <p:sldId id="270" r:id="rId16"/>
    <p:sldId id="272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озділ за промовчанням" id="{B4DD7E8A-917C-464F-B519-A29E8FA71E62}">
          <p14:sldIdLst>
            <p14:sldId id="257"/>
            <p14:sldId id="256"/>
            <p14:sldId id="258"/>
            <p14:sldId id="259"/>
            <p14:sldId id="263"/>
            <p14:sldId id="264"/>
            <p14:sldId id="265"/>
          </p14:sldIdLst>
        </p14:section>
        <p14:section name="Розділ без заголовка" id="{5A6A5F2E-D8B7-4EF5-8516-C963F5A93AAD}">
          <p14:sldIdLst>
            <p14:sldId id="266"/>
            <p14:sldId id="267"/>
            <p14:sldId id="268"/>
            <p14:sldId id="269"/>
            <p14:sldId id="270"/>
            <p14:sldId id="271"/>
            <p14:sldId id="27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-624" y="-10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730052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985227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077079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19377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093662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41406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486311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27637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15182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931148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96348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4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01DA7-C637-48CA-844B-5709B88DB5FF}" type="datetimeFigureOut">
              <a:rPr lang="uk-UA" smtClean="0"/>
              <a:pPr/>
              <a:t>11.12.2019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F1344-2BE3-4524-B07D-0414C4DFCFAB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106510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proudofukraine.com/wp-content/uploads/2017/01/grapes-embroidery-pattern.jpg" TargetMode="External"/><Relationship Id="rId3" Type="http://schemas.openxmlformats.org/officeDocument/2006/relationships/image" Target="../media/image32.jpeg"/><Relationship Id="rId7" Type="http://schemas.openxmlformats.org/officeDocument/2006/relationships/image" Target="../media/image34.jpeg"/><Relationship Id="rId2" Type="http://schemas.openxmlformats.org/officeDocument/2006/relationships/hyperlink" Target="http://proudofukraine.com/wp-content/uploads/2017/01/oak-embroidery-ornament-dub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proudofukraine.com/wp-content/uploads/2017/01/poppy-embroidery-pattern-mak.jpg" TargetMode="External"/><Relationship Id="rId5" Type="http://schemas.openxmlformats.org/officeDocument/2006/relationships/image" Target="../media/image33.jpeg"/><Relationship Id="rId4" Type="http://schemas.openxmlformats.org/officeDocument/2006/relationships/hyperlink" Target="http://proudofukraine.com/wp-content/uploads/2017/01/viburnum-embroidery-pattern-kalyna.jpg" TargetMode="External"/><Relationship Id="rId9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39.jpeg"/><Relationship Id="rId2" Type="http://schemas.openxmlformats.org/officeDocument/2006/relationships/hyperlink" Target="http://proudofukraine.com/wp-content/uploads/2017/01/lily-embroidery-pattern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hyperlink" Target="http://proudofukraine.com/wp-content/uploads/2017/01/periwinkle-embroidery-pattern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40.jpeg"/><Relationship Id="rId7" Type="http://schemas.openxmlformats.org/officeDocument/2006/relationships/image" Target="../media/image42.jpeg"/><Relationship Id="rId2" Type="http://schemas.openxmlformats.org/officeDocument/2006/relationships/hyperlink" Target="http://proudofukraine.com/wp-content/uploads/2017/01/cock-embroidery-pattern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proudofukraine.com/wp-content/uploads/2017/01/cuckoo-embroidery-pattern.jpg" TargetMode="External"/><Relationship Id="rId5" Type="http://schemas.openxmlformats.org/officeDocument/2006/relationships/image" Target="../media/image41.jpeg"/><Relationship Id="rId4" Type="http://schemas.openxmlformats.org/officeDocument/2006/relationships/hyperlink" Target="http://proudofukraine.com/wp-content/uploads/2017/01/peacock-embroidery-pattern.jpg" TargetMode="External"/><Relationship Id="rId9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0035" y="573579"/>
            <a:ext cx="8961121" cy="2335876"/>
          </a:xfrm>
        </p:spPr>
        <p:txBody>
          <a:bodyPr>
            <a:noAutofit/>
          </a:bodyPr>
          <a:lstStyle/>
          <a:p>
            <a:r>
              <a:rPr lang="en-US" sz="6600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en-US" sz="6600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</a:b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U K R A I N I A N     </a:t>
            </a:r>
            <a:b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E M B R O I D E R Y</a:t>
            </a:r>
            <a:b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as a unique code of your country</a:t>
            </a:r>
            <a:endParaRPr lang="uk-UA" sz="44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308465"/>
            <a:ext cx="9144000" cy="2655603"/>
          </a:xfrm>
        </p:spPr>
        <p:txBody>
          <a:bodyPr/>
          <a:lstStyle/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en-US" dirty="0" smtClean="0"/>
          </a:p>
          <a:p>
            <a:pPr algn="r"/>
            <a:endParaRPr lang="en-US" dirty="0"/>
          </a:p>
          <a:p>
            <a:pPr algn="r"/>
            <a:endParaRPr lang="uk-UA" dirty="0"/>
          </a:p>
        </p:txBody>
      </p:sp>
      <p:pic>
        <p:nvPicPr>
          <p:cNvPr id="4" name="Рисунок 3" descr="2014_08_07_s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0248" y="3079882"/>
            <a:ext cx="7473142" cy="3778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ртинки по запросу різнокольорові вишиванки картин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" y="2231182"/>
            <a:ext cx="2466975" cy="2082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різнокольорові вишиванки картинки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884" y="4288591"/>
            <a:ext cx="3220997" cy="2412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9362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7536873" cy="90594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Kyiv city</a:t>
            </a:r>
            <a:br>
              <a:rPr lang="en-US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en-US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modern times</a:t>
            </a:r>
            <a:endParaRPr lang="uk-UA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7" name="Picture 2" descr="http://misto-market.com.ua/turizm/images/5/86/Maidan_Nezalezhnosti_(Kiev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134470"/>
            <a:ext cx="9174480" cy="438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2094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Andrew’s Descent (</a:t>
            </a:r>
            <a:r>
              <a:rPr lang="en-US" b="1" dirty="0" smtClean="0">
                <a:solidFill>
                  <a:srgbClr val="002060"/>
                </a:solidFill>
              </a:rPr>
              <a:t>ANDRIYIVSKY) </a:t>
            </a:r>
            <a:r>
              <a:rPr lang="en-U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/>
            </a:r>
            <a:br>
              <a:rPr lang="en-US" dirty="0" smtClean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en-US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uk-UA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12290" name="Picture 2" descr="Картинки по запросу фото андріївський узві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0866" y="1271451"/>
            <a:ext cx="7620000" cy="50863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9831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19705" cy="399645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pic>
        <p:nvPicPr>
          <p:cNvPr id="4" name="Рисунок 3" descr="http://patrioty.org.ua/images/2016/05/19124556_19123646_tild326165324236a339346233333766__19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199" y="365124"/>
            <a:ext cx="2440577" cy="229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patrioty.org.ua/images/2016/05/19124556_19123646_1f1d2932dc6421627f3c9ce49155bcca_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2651" y="365124"/>
            <a:ext cx="2291938" cy="223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patrioty.org.ua/images/2016/05/19124556_19124148_5732f98c908cf.jpe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1105" y="365124"/>
            <a:ext cx="1756410" cy="229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Місце для вмісту 6" descr="http://patrioty.org.ua/images/2016/05/19124558_19123650_tild313635314762a363653665343861__1.jpg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30824" y="3133899"/>
            <a:ext cx="2541177" cy="2768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patrioty.org.ua/images/2016/05/19124558_19123650_tild356362324964a433333631636663__2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44589" y="3200400"/>
            <a:ext cx="2593571" cy="2702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patrioty.org.ua/images/2016/05/19124558_19123651_tild376161384538b034343735653338__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61918" y="3161212"/>
            <a:ext cx="2518699" cy="2741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cdn.gollos.com/files/12916/fullsize%20(Small)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01900" y="365124"/>
            <a:ext cx="3018790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21508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Похожее изображени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6795" y="279626"/>
            <a:ext cx="3410622" cy="3325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Похожее изображени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3543" y="391886"/>
            <a:ext cx="3527675" cy="3396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Картинки по запросу різнокольорові вишиванки картинки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8891" y="404950"/>
            <a:ext cx="3175723" cy="3122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инки по запросу різнокольорові вишиванки картинки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2895" y="3618411"/>
            <a:ext cx="2401116" cy="3239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Картинки по запросу різнокольорові вишиванки картинки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4730" y="3853544"/>
            <a:ext cx="2838450" cy="276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инки по запросу синя вишиванки картинки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17029" y="3801292"/>
            <a:ext cx="3409406" cy="3056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Картинки по запросу біла  вишиванки картинки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79958" y="3709852"/>
            <a:ext cx="3481116" cy="3148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8824" y="574767"/>
            <a:ext cx="10805160" cy="1711234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0070C0"/>
                </a:solidFill>
                <a:latin typeface="Arial Black" pitchFamily="34" charset="0"/>
              </a:rPr>
              <a:t>All needlework patterns can be divided into three groups:</a:t>
            </a:r>
            <a:r>
              <a:rPr lang="ru-RU" sz="32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32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endParaRPr lang="ru-RU" sz="2800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geometric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endParaRPr lang="en-US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en-US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•	floral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</a:br>
            <a:endParaRPr lang="en-US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endParaRPr lang="en-US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•	zoomorphic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1263" y="430439"/>
            <a:ext cx="10515600" cy="1325563"/>
          </a:xfrm>
        </p:spPr>
        <p:txBody>
          <a:bodyPr/>
          <a:lstStyle/>
          <a:p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Geometric 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/>
          <a:lstStyle/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 circle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 Square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/>
          <a:lstStyle/>
          <a:p>
            <a:pPr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 Rhombus</a:t>
            </a: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 rectangle  </a:t>
            </a:r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 descr="https://cdn.gollos.com/files/12916/content_full%20(1)%20(Small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0119" y="1917064"/>
            <a:ext cx="2571838" cy="174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cdn.gollos.com/files/12916/content_full%20(2)%20(Small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0120" y="4189616"/>
            <a:ext cx="2571838" cy="1812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cdn.gollos.com/files/12916/content_full%20(4)%20(Small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2057" y="2860766"/>
            <a:ext cx="4376057" cy="3069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Пряма зі стрілкою 9"/>
          <p:cNvCxnSpPr/>
          <p:nvPr/>
        </p:nvCxnSpPr>
        <p:spPr>
          <a:xfrm>
            <a:off x="7641771" y="5656217"/>
            <a:ext cx="813460" cy="2980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>
            <a:off x="8321040" y="2187076"/>
            <a:ext cx="1136469" cy="451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1629295" y="2085308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3779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Geometric 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/>
          <a:lstStyle/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Triangle 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Shevrony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/>
          <a:lstStyle/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 spiral symbol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Wavy lines              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Crosses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0" name="Пряма зі стрілкою 9"/>
          <p:cNvCxnSpPr/>
          <p:nvPr/>
        </p:nvCxnSpPr>
        <p:spPr>
          <a:xfrm>
            <a:off x="7930342" y="4696691"/>
            <a:ext cx="773083" cy="1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>
            <a:off x="8072846" y="2390503"/>
            <a:ext cx="533202" cy="2798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1799112" y="2006930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1876302" y="4607628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 descr="https://cdn.gollos.com/files/12916/content_full%20(5)%20(Small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0196" y="1352955"/>
            <a:ext cx="3067397" cy="212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s://cdn.gollos.com/files/12916/content_full%20(6)%20(Small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7235" y="4082012"/>
            <a:ext cx="3044939" cy="2094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https://cdn.gollos.com/files/12916/content_full%20(7)%20(Small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47786" y="1108568"/>
            <a:ext cx="2956040" cy="244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s://cdn.gollos.com/files/12916/content_full%20(8)%20(Small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63000" y="4036090"/>
            <a:ext cx="3259715" cy="2451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5839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Geometric 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/>
          <a:lstStyle/>
          <a:p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Svarga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Gesyky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or</a:t>
            </a:r>
          </a:p>
          <a:p>
            <a:pPr marL="0" indent="0">
              <a:buNone/>
            </a:pP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Vuzhi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S-shape motifs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An eight-pointed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star       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Infinity pattern 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 meander            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0" name="Пряма зі стрілкою 9"/>
          <p:cNvCxnSpPr/>
          <p:nvPr/>
        </p:nvCxnSpPr>
        <p:spPr>
          <a:xfrm>
            <a:off x="7707086" y="5447211"/>
            <a:ext cx="759445" cy="3158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>
            <a:off x="8255924" y="2479013"/>
            <a:ext cx="5070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2044931" y="1690688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Рисунок 18" descr="https://cdn.gollos.com/files/12916/content_full%20(9)%20(Small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8426" y="1305099"/>
            <a:ext cx="2909137" cy="234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s://cdn.gollos.com/files/12916/content_full%20(10)%20(Small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3120" y="4349931"/>
            <a:ext cx="3344091" cy="2508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s://cdn.gollos.com/files/12916/content_full%20(11)%20(Small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45411" y="1174113"/>
            <a:ext cx="2846589" cy="2133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s://cdn.gollos.com/files/12916/content_full%20(12)%20(Small)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61120" y="4349930"/>
            <a:ext cx="3230879" cy="2508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3780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Floral  </a:t>
            </a: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Oak, oak leaves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Viburnum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>
            <a:normAutofit fontScale="92500" lnSpcReduction="20000"/>
          </a:bodyPr>
          <a:lstStyle/>
          <a:p>
            <a:pPr marL="0" indent="0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  Poppy</a:t>
            </a:r>
          </a:p>
          <a:p>
            <a:pPr marL="0" indent="0"/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  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uk-UA" dirty="0"/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Grapes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0" name="Пряма зі стрілкою 9"/>
          <p:cNvCxnSpPr/>
          <p:nvPr/>
        </p:nvCxnSpPr>
        <p:spPr>
          <a:xfrm>
            <a:off x="7758762" y="5054139"/>
            <a:ext cx="773083" cy="1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>
            <a:off x="8164484" y="1629928"/>
            <a:ext cx="5070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2044931" y="1690688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2228999" y="4686005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 descr="Oak 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9227" y="1381125"/>
            <a:ext cx="2369242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Viburnum 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91395" y="4284617"/>
            <a:ext cx="2508069" cy="2312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Poppy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85323" y="496524"/>
            <a:ext cx="2320324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Grapes">
            <a:hlinkClick r:id="rId8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74183" y="3659369"/>
            <a:ext cx="2451149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923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Floral  </a:t>
            </a: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Malvi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Lily </a:t>
            </a:r>
          </a:p>
          <a:p>
            <a:endParaRPr lang="uk-UA" dirty="0"/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  <a:endParaRPr lang="uk-UA" dirty="0"/>
          </a:p>
          <a:p>
            <a:pPr marL="0" indent="0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     Periwinkle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A tree of life        </a:t>
            </a:r>
          </a:p>
          <a:p>
            <a:pPr>
              <a:buNone/>
            </a:pPr>
            <a:endParaRPr lang="uk-UA" dirty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0" name="Пряма зі стрілкою 9"/>
          <p:cNvCxnSpPr/>
          <p:nvPr/>
        </p:nvCxnSpPr>
        <p:spPr>
          <a:xfrm>
            <a:off x="7667322" y="4374870"/>
            <a:ext cx="679844" cy="3277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 flipV="1">
            <a:off x="8190411" y="2061001"/>
            <a:ext cx="690154" cy="3295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2044931" y="1690688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 descr="Lily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1131" y="3944982"/>
            <a:ext cx="3331029" cy="2913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Periwinkle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075147" y="450911"/>
            <a:ext cx="2114550" cy="2821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https://cdn.gollos.com/files/12916/content_full%20(3)%20(Small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724800" y="3892732"/>
            <a:ext cx="2914205" cy="2612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64869" y="1005840"/>
            <a:ext cx="2327695" cy="27275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7397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Zoomorphic   </a:t>
            </a: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Cocks </a:t>
            </a:r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u="sng" dirty="0" smtClean="0">
                <a:solidFill>
                  <a:schemeClr val="accent6">
                    <a:lumMod val="50000"/>
                  </a:schemeClr>
                </a:solidFill>
              </a:rPr>
              <a:t>Peacock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endParaRPr lang="uk-UA" dirty="0"/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  <a:endParaRPr lang="uk-UA" dirty="0"/>
          </a:p>
          <a:p>
            <a:pPr marL="0" indent="0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b="1" u="sng" dirty="0" smtClean="0">
                <a:solidFill>
                  <a:schemeClr val="accent6">
                    <a:lumMod val="50000"/>
                  </a:schemeClr>
                </a:solidFill>
              </a:rPr>
              <a:t>Cuckoo</a:t>
            </a: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Doves, butterflies </a:t>
            </a: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swallows 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endParaRPr lang="uk-UA" dirty="0" smtClean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0" name="Пряма зі стрілкою 9"/>
          <p:cNvCxnSpPr/>
          <p:nvPr/>
        </p:nvCxnSpPr>
        <p:spPr>
          <a:xfrm>
            <a:off x="7080069" y="3984171"/>
            <a:ext cx="2063930" cy="4310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зі стрілкою 11"/>
          <p:cNvCxnSpPr/>
          <p:nvPr/>
        </p:nvCxnSpPr>
        <p:spPr>
          <a:xfrm>
            <a:off x="7641771" y="2142309"/>
            <a:ext cx="666206" cy="404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2044931" y="1690688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 descr="Cock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3880" y="1345475"/>
            <a:ext cx="3182965" cy="2566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Peacock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8296" y="4023360"/>
            <a:ext cx="3245304" cy="283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uckoo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78883" y="455139"/>
            <a:ext cx="3543300" cy="2655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AutoShape 2" descr="1024px-Ivan_Honchar_museum_vyshyvanka_0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" name="Рисунок 19" descr="Картинки по запросу вишивка голуби на рушнику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401447" y="4276993"/>
            <a:ext cx="2790553" cy="258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Картинки по запросу вишивка метелики на рушнику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59880" y="4362994"/>
            <a:ext cx="2895600" cy="2495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8732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Zoomorphic   </a:t>
            </a:r>
            <a:r>
              <a:rPr lang="en-US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patterns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Ram horns </a:t>
            </a:r>
            <a:endParaRPr lang="uk-UA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endParaRPr lang="uk-UA" dirty="0"/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3984171" y="1319348"/>
            <a:ext cx="7354389" cy="48837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dirty="0"/>
          </a:p>
          <a:p>
            <a:pPr marL="0" indent="0"/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 Butterflies                                      Hare ears     </a:t>
            </a:r>
            <a:endParaRPr lang="uk-UA" dirty="0"/>
          </a:p>
          <a:p>
            <a:pPr mar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endParaRPr lang="uk-UA" dirty="0" smtClean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0" name="Пряма зі стрілкою 9"/>
          <p:cNvCxnSpPr/>
          <p:nvPr/>
        </p:nvCxnSpPr>
        <p:spPr>
          <a:xfrm>
            <a:off x="6453053" y="2403565"/>
            <a:ext cx="1031964" cy="10058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 зі стрілкою 13"/>
          <p:cNvCxnSpPr/>
          <p:nvPr/>
        </p:nvCxnSpPr>
        <p:spPr>
          <a:xfrm>
            <a:off x="2044931" y="1690688"/>
            <a:ext cx="565265" cy="3542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22" name="AutoShape 2" descr="1024px-Ivan_Honchar_museum_vyshyvanka_0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Картинки по запросу вишиті ріж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99787"/>
            <a:ext cx="3814355" cy="2865004"/>
          </a:xfrm>
          <a:prstGeom prst="rect">
            <a:avLst/>
          </a:prstGeom>
          <a:noFill/>
        </p:spPr>
      </p:pic>
      <p:pic>
        <p:nvPicPr>
          <p:cNvPr id="17" name="Рисунок 16" descr="Картинки по запросу вишиті заячі вух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7835" y="2329985"/>
            <a:ext cx="3000375" cy="2250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Картинки по запросу рушник з метеликами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4983" y="3840480"/>
            <a:ext cx="3327211" cy="28300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Прямая со стрелкой 22"/>
          <p:cNvCxnSpPr/>
          <p:nvPr/>
        </p:nvCxnSpPr>
        <p:spPr>
          <a:xfrm rot="16200000" flipH="1">
            <a:off x="4167052" y="2991394"/>
            <a:ext cx="1580605" cy="2481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8732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From East to West and from North to South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85000" lnSpcReduction="20000"/>
          </a:bodyPr>
          <a:lstStyle/>
          <a:p>
            <a:r>
              <a:rPr lang="en-US" sz="4200" b="1" dirty="0" smtClean="0">
                <a:solidFill>
                  <a:schemeClr val="accent6">
                    <a:lumMod val="50000"/>
                  </a:schemeClr>
                </a:solidFill>
              </a:rPr>
              <a:t>North  regions 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 err="1" smtClean="0"/>
              <a:t>Kyivan</a:t>
            </a:r>
            <a:r>
              <a:rPr lang="en-US" dirty="0" smtClean="0"/>
              <a:t> Region</a:t>
            </a:r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uk-UA" dirty="0"/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  <a:endParaRPr lang="uk-UA" dirty="0"/>
          </a:p>
          <a:p>
            <a:r>
              <a:rPr lang="en-US" sz="4700" b="1" dirty="0" smtClean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700" b="1" dirty="0">
                <a:solidFill>
                  <a:schemeClr val="accent6">
                    <a:lumMod val="50000"/>
                  </a:schemeClr>
                </a:solidFill>
              </a:rPr>
              <a:t>S</a:t>
            </a:r>
            <a:r>
              <a:rPr lang="en-US" sz="4700" b="1" dirty="0" smtClean="0">
                <a:solidFill>
                  <a:schemeClr val="accent6">
                    <a:lumMod val="50000"/>
                  </a:schemeClr>
                </a:solidFill>
              </a:rPr>
              <a:t>outh Regions </a:t>
            </a:r>
            <a:endParaRPr lang="uk-UA" sz="47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sz="47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 smtClean="0"/>
              <a:t>Zaporizhye</a:t>
            </a:r>
            <a:r>
              <a:rPr lang="en-US" b="1" dirty="0" smtClean="0"/>
              <a:t> region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uk-UA" dirty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зі стрілкою 16"/>
          <p:cNvCxnSpPr/>
          <p:nvPr/>
        </p:nvCxnSpPr>
        <p:spPr>
          <a:xfrm>
            <a:off x="1213658" y="1911927"/>
            <a:ext cx="1255222" cy="2826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/>
          <p:cNvCxnSpPr/>
          <p:nvPr/>
        </p:nvCxnSpPr>
        <p:spPr>
          <a:xfrm>
            <a:off x="8712927" y="3082835"/>
            <a:ext cx="1110342" cy="496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 descr="Київ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847"/>
            <a:ext cx="2790825" cy="1807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иївськ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30978" y="2950060"/>
            <a:ext cx="2019300" cy="296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www.5.ua/media/pictures/original/7053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6846" y="3587603"/>
            <a:ext cx="3099543" cy="3100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etnoxata.com.ua/image/catalog/stat/s1/02/v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493623"/>
            <a:ext cx="2638697" cy="2364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etnoxata.com.ua/image/catalog/stat/s1/02/v7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63194" y="3553098"/>
            <a:ext cx="2501983" cy="3095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80549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From East to West and from North to South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85000" lnSpcReduction="20000"/>
          </a:bodyPr>
          <a:lstStyle/>
          <a:p>
            <a:r>
              <a:rPr lang="en-US" sz="4200" b="1" dirty="0" smtClean="0">
                <a:solidFill>
                  <a:schemeClr val="accent6">
                    <a:lumMod val="50000"/>
                  </a:schemeClr>
                </a:solidFill>
              </a:rPr>
              <a:t>Eastern region </a:t>
            </a:r>
            <a:endParaRPr lang="en-US" sz="4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Luganschyna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uk-UA" dirty="0"/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849086"/>
            <a:ext cx="5181600" cy="532787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  <a:endParaRPr lang="uk-UA" dirty="0"/>
          </a:p>
          <a:p>
            <a:r>
              <a:rPr lang="en-US" sz="4700" b="1" dirty="0" smtClean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700" b="1" dirty="0">
                <a:solidFill>
                  <a:schemeClr val="accent6">
                    <a:lumMod val="50000"/>
                  </a:schemeClr>
                </a:solidFill>
              </a:rPr>
              <a:t>W</a:t>
            </a:r>
            <a:r>
              <a:rPr lang="en-US" sz="4700" b="1" dirty="0" smtClean="0">
                <a:solidFill>
                  <a:schemeClr val="accent6">
                    <a:lumMod val="50000"/>
                  </a:schemeClr>
                </a:solidFill>
              </a:rPr>
              <a:t>estern Region </a:t>
            </a:r>
            <a:endParaRPr lang="uk-UA" sz="47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sz="47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Zakarpattia 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uk-UA" dirty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6" name="Пряма зі стрілкою 15"/>
          <p:cNvCxnSpPr/>
          <p:nvPr/>
        </p:nvCxnSpPr>
        <p:spPr>
          <a:xfrm>
            <a:off x="1144781" y="2491444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 descr="луган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4013" y="3317965"/>
            <a:ext cx="2338250" cy="227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 зі стрілкою 16"/>
          <p:cNvCxnSpPr/>
          <p:nvPr/>
        </p:nvCxnSpPr>
        <p:spPr>
          <a:xfrm>
            <a:off x="2467692" y="2695698"/>
            <a:ext cx="1255222" cy="2826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/>
          <p:cNvCxnSpPr/>
          <p:nvPr/>
        </p:nvCxnSpPr>
        <p:spPr>
          <a:xfrm>
            <a:off x="7955280" y="2194560"/>
            <a:ext cx="1130531" cy="5109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 descr="Безымянный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1591" y="4642485"/>
            <a:ext cx="1501746" cy="221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image10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9739" y="4548622"/>
            <a:ext cx="4922261" cy="2309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etnoxata.com.ua/image/catalog/stat/s1/02/v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476741" y="1920240"/>
            <a:ext cx="2214516" cy="2625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s://etnoxata.com.ua/image/catalog/stat/s1/02/v1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0387" y="3304903"/>
            <a:ext cx="2292996" cy="232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8083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Central part of Ukraine </a:t>
            </a:r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/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581891" y="1379913"/>
            <a:ext cx="5437909" cy="4797050"/>
          </a:xfrm>
        </p:spPr>
        <p:txBody>
          <a:bodyPr>
            <a:normAutofit fontScale="85000" lnSpcReduction="20000"/>
          </a:bodyPr>
          <a:lstStyle/>
          <a:p>
            <a:endParaRPr lang="en-US" sz="4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uk-UA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uk-UA" dirty="0"/>
          </a:p>
          <a:p>
            <a:endParaRPr lang="uk-UA" dirty="0"/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</a:p>
          <a:p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379913"/>
            <a:ext cx="5181600" cy="47970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  </a:t>
            </a:r>
            <a:endParaRPr lang="uk-UA" dirty="0"/>
          </a:p>
          <a:p>
            <a:r>
              <a:rPr lang="en-US" sz="4700" b="1" dirty="0" smtClean="0">
                <a:solidFill>
                  <a:schemeClr val="accent6">
                    <a:lumMod val="50000"/>
                  </a:schemeClr>
                </a:solidFill>
              </a:rPr>
              <a:t>     n </a:t>
            </a:r>
            <a:endParaRPr lang="uk-UA" sz="47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sz="47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uk-UA" dirty="0"/>
          </a:p>
          <a:p>
            <a:endParaRPr lang="en-US" dirty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endParaRPr lang="uk-UA" b="1" dirty="0">
              <a:solidFill>
                <a:srgbClr val="FF0000"/>
              </a:solidFill>
            </a:endParaRPr>
          </a:p>
        </p:txBody>
      </p:sp>
      <p:cxnSp>
        <p:nvCxnSpPr>
          <p:cNvPr id="16" name="Пряма зі стрілкою 15"/>
          <p:cNvCxnSpPr/>
          <p:nvPr/>
        </p:nvCxnSpPr>
        <p:spPr>
          <a:xfrm>
            <a:off x="2019993" y="4189616"/>
            <a:ext cx="448887" cy="4239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 зі стрілкою 16"/>
          <p:cNvCxnSpPr/>
          <p:nvPr/>
        </p:nvCxnSpPr>
        <p:spPr>
          <a:xfrm>
            <a:off x="1213658" y="1911927"/>
            <a:ext cx="1255222" cy="2826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 зі стрілкою 18"/>
          <p:cNvCxnSpPr/>
          <p:nvPr/>
        </p:nvCxnSpPr>
        <p:spPr>
          <a:xfrm>
            <a:off x="7955280" y="2194560"/>
            <a:ext cx="1130531" cy="5109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Картинки по запросу різнокольорові вишиванки картин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960" y="1606731"/>
            <a:ext cx="8386355" cy="4898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142855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165</Words>
  <Application>Microsoft Office PowerPoint</Application>
  <PresentationFormat>Произвольный</PresentationFormat>
  <Paragraphs>220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U K R A I N I A N      E M B R O I D E R Y as a unique code of your country</vt:lpstr>
      <vt:lpstr>Kyiv city modern times</vt:lpstr>
      <vt:lpstr>Andrew’s Descent (ANDRIYIVSKY)   </vt:lpstr>
      <vt:lpstr>Слайд 4</vt:lpstr>
      <vt:lpstr>Слайд 5</vt:lpstr>
      <vt:lpstr>All needlework patterns can be divided into three groups:  </vt:lpstr>
      <vt:lpstr>Geometric patterns </vt:lpstr>
      <vt:lpstr>Geometric patterns </vt:lpstr>
      <vt:lpstr>Geometric patterns </vt:lpstr>
      <vt:lpstr>Floral  patterns </vt:lpstr>
      <vt:lpstr>Floral  patterns </vt:lpstr>
      <vt:lpstr>Zoomorphic   patterns </vt:lpstr>
      <vt:lpstr>Zoomorphic   patterns </vt:lpstr>
      <vt:lpstr>From East to West and from North to South </vt:lpstr>
      <vt:lpstr>From East to West and from North to South </vt:lpstr>
      <vt:lpstr>Central part of Ukraine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Соціально-педагогічна ефективність базового навчання у школі (аналіз рівня якості знань учнів 5-11-х класів за І семестр 2016/2017 н.р.</dc:title>
  <dc:creator>Irine Gavr</dc:creator>
  <cp:lastModifiedBy>Наталія</cp:lastModifiedBy>
  <cp:revision>48</cp:revision>
  <dcterms:created xsi:type="dcterms:W3CDTF">2017-03-27T10:09:54Z</dcterms:created>
  <dcterms:modified xsi:type="dcterms:W3CDTF">2019-12-11T21:32:45Z</dcterms:modified>
</cp:coreProperties>
</file>