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27486"/>
    <a:srgbClr val="CC00FF"/>
    <a:srgbClr val="A9B1BC"/>
    <a:srgbClr val="5D55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2514" y="13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9F55-B2C8-4E38-8349-D57DB17E2F69}" type="datetimeFigureOut">
              <a:rPr lang="en-US" smtClean="0"/>
              <a:t>2/16/24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3BB8-6F5C-4344-95DA-5AC95908B91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43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9F55-B2C8-4E38-8349-D57DB17E2F69}" type="datetimeFigureOut">
              <a:rPr lang="en-US" smtClean="0"/>
              <a:t>2/16/24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3BB8-6F5C-4344-95DA-5AC95908B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11963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9F55-B2C8-4E38-8349-D57DB17E2F69}" type="datetimeFigureOut">
              <a:rPr lang="en-US" smtClean="0"/>
              <a:t>2/16/24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3BB8-6F5C-4344-95DA-5AC95908B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31613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9F55-B2C8-4E38-8349-D57DB17E2F69}" type="datetimeFigureOut">
              <a:rPr lang="en-US" smtClean="0"/>
              <a:t>2/16/24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3BB8-6F5C-4344-95DA-5AC95908B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2986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9F55-B2C8-4E38-8349-D57DB17E2F69}" type="datetimeFigureOut">
              <a:rPr lang="en-US" smtClean="0"/>
              <a:t>2/16/24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3BB8-6F5C-4344-95DA-5AC95908B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12740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9F55-B2C8-4E38-8349-D57DB17E2F69}" type="datetimeFigureOut">
              <a:rPr lang="en-US" smtClean="0"/>
              <a:t>2/16/24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3BB8-6F5C-4344-95DA-5AC95908B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5063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9F55-B2C8-4E38-8349-D57DB17E2F69}" type="datetimeFigureOut">
              <a:rPr lang="en-US" smtClean="0"/>
              <a:t>2/16/24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3BB8-6F5C-4344-95DA-5AC95908B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2222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9F55-B2C8-4E38-8349-D57DB17E2F69}" type="datetimeFigureOut">
              <a:rPr lang="en-US" smtClean="0"/>
              <a:t>2/16/24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3BB8-6F5C-4344-95DA-5AC95908B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024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9F55-B2C8-4E38-8349-D57DB17E2F69}" type="datetimeFigureOut">
              <a:rPr lang="en-US" smtClean="0"/>
              <a:t>2/16/24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3BB8-6F5C-4344-95DA-5AC95908B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0187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9F55-B2C8-4E38-8349-D57DB17E2F69}" type="datetimeFigureOut">
              <a:rPr lang="en-US" smtClean="0"/>
              <a:t>2/16/24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3BB8-6F5C-4344-95DA-5AC95908B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91333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B9F55-B2C8-4E38-8349-D57DB17E2F69}" type="datetimeFigureOut">
              <a:rPr lang="en-US" smtClean="0"/>
              <a:t>2/16/24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CB3BB8-6F5C-4344-95DA-5AC95908B91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20595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BB9F55-B2C8-4E38-8349-D57DB17E2F69}" type="datetimeFigureOut">
              <a:rPr lang="en-US" smtClean="0"/>
              <a:t>2/16/24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B3BB8-6F5C-4344-95DA-5AC95908B919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2949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7200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The Future Simple Tense</a:t>
            </a: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uk-UA" sz="3600" dirty="0">
                <a:solidFill>
                  <a:srgbClr val="002060"/>
                </a:solidFill>
                <a:latin typeface="Comic Sans MS" panose="030F0702030302020204" pitchFamily="66" charset="0"/>
              </a:rPr>
              <a:t>майбутній неозначений час</a:t>
            </a:r>
          </a:p>
        </p:txBody>
      </p:sp>
    </p:spTree>
    <p:extLst>
      <p:ext uri="{BB962C8B-B14F-4D97-AF65-F5344CB8AC3E}">
        <p14:creationId xmlns:p14="http://schemas.microsoft.com/office/powerpoint/2010/main" val="1575137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7300" y="1"/>
            <a:ext cx="10096500" cy="1690688"/>
          </a:xfrm>
        </p:spPr>
        <p:txBody>
          <a:bodyPr>
            <a:normAutofit/>
          </a:bodyPr>
          <a:lstStyle/>
          <a:p>
            <a:r>
              <a:rPr lang="uk-UA" sz="3200" dirty="0">
                <a:solidFill>
                  <a:srgbClr val="FF0000"/>
                </a:solidFill>
                <a:latin typeface="Comic Sans MS" panose="030F0702030302020204" pitchFamily="66" charset="0"/>
              </a:rPr>
              <a:t>Майбутній неозначений час </a:t>
            </a:r>
            <a:r>
              <a:rPr lang="uk-UA" sz="3200" dirty="0">
                <a:latin typeface="Comic Sans MS" panose="030F0702030302020204" pitchFamily="66" charset="0"/>
              </a:rPr>
              <a:t>вказує на одноразову або постійну дію, яка буде відбуватися в майбутньому.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1143000" y="3514725"/>
            <a:ext cx="9696450" cy="47625"/>
          </a:xfrm>
          <a:prstGeom prst="line">
            <a:avLst/>
          </a:prstGeom>
          <a:ln w="76200"/>
        </p:spPr>
        <p:style>
          <a:lnRef idx="1">
            <a:schemeClr val="accent5"/>
          </a:lnRef>
          <a:fillRef idx="0">
            <a:schemeClr val="accent5"/>
          </a:fillRef>
          <a:effectRef idx="0">
            <a:schemeClr val="accent5"/>
          </a:effectRef>
          <a:fontRef idx="minor">
            <a:schemeClr val="tx1"/>
          </a:fontRef>
        </p:style>
      </p:cxnSp>
      <p:sp>
        <p:nvSpPr>
          <p:cNvPr id="7" name="Овал 6"/>
          <p:cNvSpPr/>
          <p:nvPr/>
        </p:nvSpPr>
        <p:spPr>
          <a:xfrm>
            <a:off x="1019175" y="3262312"/>
            <a:ext cx="400050" cy="504825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79118" y="3248932"/>
            <a:ext cx="414564" cy="518205"/>
          </a:xfrm>
          <a:prstGeom prst="rect">
            <a:avLst/>
          </a:prstGeom>
        </p:spPr>
      </p:pic>
      <p:sp>
        <p:nvSpPr>
          <p:cNvPr id="9" name="Овал 8"/>
          <p:cNvSpPr/>
          <p:nvPr/>
        </p:nvSpPr>
        <p:spPr>
          <a:xfrm>
            <a:off x="10337528" y="2829832"/>
            <a:ext cx="819150" cy="8382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TextBox 9"/>
          <p:cNvSpPr txBox="1"/>
          <p:nvPr/>
        </p:nvSpPr>
        <p:spPr>
          <a:xfrm>
            <a:off x="609600" y="3626792"/>
            <a:ext cx="13906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минуле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644663" y="3597310"/>
            <a:ext cx="16834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2400" dirty="0">
                <a:solidFill>
                  <a:srgbClr val="7030A0"/>
                </a:solidFill>
                <a:latin typeface="Comic Sans MS" panose="030F0702030302020204" pitchFamily="66" charset="0"/>
              </a:rPr>
              <a:t>теперішнє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9932715" y="3548062"/>
            <a:ext cx="1628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400" u="sng" dirty="0">
                <a:solidFill>
                  <a:srgbClr val="5D557B"/>
                </a:solidFill>
                <a:latin typeface="Comic Sans MS" panose="030F0702030302020204" pitchFamily="66" charset="0"/>
              </a:rPr>
              <a:t>майбутнє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952027" y="4140410"/>
            <a:ext cx="1774845" cy="13849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effectLst>
            <a:glow rad="139700">
              <a:schemeClr val="accent1">
                <a:satMod val="175000"/>
                <a:alpha val="40000"/>
              </a:schemeClr>
            </a:glow>
            <a:softEdge rad="317500"/>
          </a:effectLst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Ink Free" panose="03080402000500000000" pitchFamily="66" charset="0"/>
              </a:rPr>
              <a:t>tomorrow,</a:t>
            </a:r>
          </a:p>
          <a:p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Ink Free" panose="03080402000500000000" pitchFamily="66" charset="0"/>
              </a:rPr>
              <a:t>next week,</a:t>
            </a:r>
          </a:p>
          <a:p>
            <a:r>
              <a:rPr lang="en-US" sz="2800" dirty="0">
                <a:solidFill>
                  <a:schemeClr val="tx1">
                    <a:lumMod val="95000"/>
                    <a:lumOff val="5000"/>
                  </a:schemeClr>
                </a:solidFill>
                <a:latin typeface="Ink Free" panose="03080402000500000000" pitchFamily="66" charset="0"/>
              </a:rPr>
              <a:t>next year</a:t>
            </a:r>
            <a:endParaRPr lang="uk-UA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5950" y="4350690"/>
            <a:ext cx="2295525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6485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530225"/>
          </a:xfrm>
        </p:spPr>
        <p:txBody>
          <a:bodyPr>
            <a:normAutofit fontScale="90000"/>
          </a:bodyPr>
          <a:lstStyle/>
          <a:p>
            <a:pPr algn="ctr"/>
            <a:r>
              <a:rPr lang="uk-UA" spc="600" dirty="0">
                <a:solidFill>
                  <a:srgbClr val="002060"/>
                </a:solidFill>
                <a:latin typeface="Comic Sans MS" panose="030F0702030302020204" pitchFamily="66" charset="0"/>
              </a:rPr>
              <a:t>формула утворення часу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40119765"/>
              </p:ext>
            </p:extLst>
          </p:nvPr>
        </p:nvGraphicFramePr>
        <p:xfrm>
          <a:off x="1028701" y="1806577"/>
          <a:ext cx="9658350" cy="481036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76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8147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11559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03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858988">
                <a:tc>
                  <a:txBody>
                    <a:bodyPr/>
                    <a:lstStyle/>
                    <a:p>
                      <a:endParaRPr lang="uk-UA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Стверджувальні речення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Питальні речення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dirty="0"/>
                        <a:t>Заперечні речення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6935">
                <a:tc>
                  <a:txBody>
                    <a:bodyPr/>
                    <a:lstStyle/>
                    <a:p>
                      <a:pPr algn="ctr"/>
                      <a:r>
                        <a:rPr lang="uk-UA" sz="3600" b="1" dirty="0">
                          <a:latin typeface="Segoe Script" panose="030B0504020000000003" pitchFamily="66" charset="0"/>
                        </a:rPr>
                        <a:t>І</a:t>
                      </a: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I </a:t>
                      </a:r>
                      <a:r>
                        <a:rPr lang="en-US" sz="2400" u="sng" dirty="0">
                          <a:latin typeface="Comic Sans MS" panose="030F0702030302020204" pitchFamily="66" charset="0"/>
                        </a:rPr>
                        <a:t>will</a:t>
                      </a:r>
                      <a:r>
                        <a:rPr lang="en-US" sz="2400" baseline="0" dirty="0">
                          <a:latin typeface="Comic Sans MS" panose="030F0702030302020204" pitchFamily="66" charset="0"/>
                        </a:rPr>
                        <a:t> read</a:t>
                      </a:r>
                      <a:r>
                        <a:rPr lang="en-US" baseline="0" dirty="0">
                          <a:latin typeface="Segoe Script" panose="030B0504020000000003" pitchFamily="66" charset="0"/>
                        </a:rPr>
                        <a:t>.</a:t>
                      </a:r>
                      <a:endParaRPr lang="uk-UA" dirty="0">
                        <a:latin typeface="Segoe Script" panose="030B0504020000000003" pitchFamily="66" charset="0"/>
                      </a:endParaRPr>
                    </a:p>
                  </a:txBody>
                  <a:tcPr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Will</a:t>
                      </a:r>
                      <a:r>
                        <a:rPr lang="en-US" sz="24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I read?</a:t>
                      </a:r>
                      <a:endParaRPr lang="uk-UA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I will not 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274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97667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Segoe Script" panose="030B0504020000000003" pitchFamily="66" charset="0"/>
                        </a:rPr>
                        <a:t>He</a:t>
                      </a:r>
                      <a:endParaRPr lang="uk-UA" sz="2400" b="1" dirty="0">
                        <a:latin typeface="Segoe Script" panose="030B0504020000000003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He </a:t>
                      </a:r>
                      <a:r>
                        <a:rPr lang="en-US" sz="2400" u="sng" dirty="0">
                          <a:latin typeface="Comic Sans MS" panose="030F0702030302020204" pitchFamily="66" charset="0"/>
                        </a:rPr>
                        <a:t>will</a:t>
                      </a:r>
                      <a:r>
                        <a:rPr lang="en-US" sz="2400" dirty="0">
                          <a:latin typeface="Comic Sans MS" panose="030F0702030302020204" pitchFamily="66" charset="0"/>
                        </a:rPr>
                        <a:t> 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Will he read?</a:t>
                      </a:r>
                      <a:endParaRPr lang="uk-UA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He will not 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274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7667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Segoe Script" panose="030B0504020000000003" pitchFamily="66" charset="0"/>
                        </a:rPr>
                        <a:t>She</a:t>
                      </a:r>
                      <a:endParaRPr lang="uk-UA" sz="2400" b="1" dirty="0">
                        <a:latin typeface="Segoe Script" panose="030B0504020000000003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She </a:t>
                      </a:r>
                      <a:r>
                        <a:rPr lang="en-US" sz="2400" u="sng" dirty="0">
                          <a:latin typeface="Comic Sans MS" panose="030F0702030302020204" pitchFamily="66" charset="0"/>
                        </a:rPr>
                        <a:t>will</a:t>
                      </a:r>
                      <a:r>
                        <a:rPr lang="en-US" sz="2400" dirty="0">
                          <a:latin typeface="Comic Sans MS" panose="030F0702030302020204" pitchFamily="66" charset="0"/>
                        </a:rPr>
                        <a:t> 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Will</a:t>
                      </a:r>
                      <a:r>
                        <a:rPr lang="en-US" sz="24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she read?</a:t>
                      </a:r>
                      <a:endParaRPr lang="uk-UA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She will not 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274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97667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Segoe Script" panose="030B0504020000000003" pitchFamily="66" charset="0"/>
                        </a:rPr>
                        <a:t>It</a:t>
                      </a:r>
                      <a:endParaRPr lang="uk-UA" sz="2400" b="1" dirty="0">
                        <a:latin typeface="Segoe Script" panose="030B0504020000000003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It </a:t>
                      </a:r>
                      <a:r>
                        <a:rPr lang="en-US" sz="2400" u="sng" dirty="0">
                          <a:latin typeface="Comic Sans MS" panose="030F0702030302020204" pitchFamily="66" charset="0"/>
                        </a:rPr>
                        <a:t>will</a:t>
                      </a:r>
                      <a:r>
                        <a:rPr lang="en-US" sz="2400" dirty="0">
                          <a:latin typeface="Comic Sans MS" panose="030F0702030302020204" pitchFamily="66" charset="0"/>
                        </a:rPr>
                        <a:t> 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Will it read?</a:t>
                      </a:r>
                      <a:endParaRPr lang="uk-UA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It will not 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274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7667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Segoe Script" panose="030B0504020000000003" pitchFamily="66" charset="0"/>
                        </a:rPr>
                        <a:t>You</a:t>
                      </a:r>
                      <a:endParaRPr lang="uk-UA" sz="2400" b="1" dirty="0">
                        <a:latin typeface="Segoe Script" panose="030B0504020000000003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You </a:t>
                      </a:r>
                      <a:r>
                        <a:rPr lang="en-US" sz="2400" u="sng" dirty="0">
                          <a:latin typeface="Comic Sans MS" panose="030F0702030302020204" pitchFamily="66" charset="0"/>
                        </a:rPr>
                        <a:t>will</a:t>
                      </a:r>
                      <a:r>
                        <a:rPr lang="en-US" sz="2400" dirty="0">
                          <a:latin typeface="Comic Sans MS" panose="030F0702030302020204" pitchFamily="66" charset="0"/>
                        </a:rPr>
                        <a:t> 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Will you read?</a:t>
                      </a:r>
                      <a:endParaRPr lang="uk-UA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You will not 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274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7667">
                <a:tc>
                  <a:txBody>
                    <a:bodyPr/>
                    <a:lstStyle/>
                    <a:p>
                      <a:pPr algn="ctr"/>
                      <a:r>
                        <a:rPr lang="en-US" sz="2400" b="1" dirty="0">
                          <a:latin typeface="Segoe Script" panose="030B0504020000000003" pitchFamily="66" charset="0"/>
                        </a:rPr>
                        <a:t>We</a:t>
                      </a:r>
                      <a:endParaRPr lang="uk-UA" sz="2400" b="1" dirty="0">
                        <a:latin typeface="Segoe Script" panose="030B0504020000000003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We  </a:t>
                      </a:r>
                      <a:r>
                        <a:rPr lang="en-US" sz="2400" u="sng" dirty="0">
                          <a:latin typeface="Comic Sans MS" panose="030F0702030302020204" pitchFamily="66" charset="0"/>
                        </a:rPr>
                        <a:t>will </a:t>
                      </a:r>
                      <a:r>
                        <a:rPr lang="en-US" sz="2400" dirty="0">
                          <a:latin typeface="Comic Sans MS" panose="030F0702030302020204" pitchFamily="66" charset="0"/>
                        </a:rPr>
                        <a:t>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Will we read?</a:t>
                      </a:r>
                      <a:endParaRPr lang="uk-UA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We will not 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274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735217">
                <a:tc>
                  <a:txBody>
                    <a:bodyPr/>
                    <a:lstStyle/>
                    <a:p>
                      <a:pPr algn="ctr"/>
                      <a:r>
                        <a:rPr lang="en-US" sz="2000" b="1" dirty="0">
                          <a:latin typeface="Segoe Script" panose="030B0504020000000003" pitchFamily="66" charset="0"/>
                        </a:rPr>
                        <a:t>They</a:t>
                      </a:r>
                      <a:endParaRPr lang="uk-UA" sz="2000" b="1" dirty="0">
                        <a:latin typeface="Segoe Script" panose="030B0504020000000003" pitchFamily="66" charset="0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They </a:t>
                      </a:r>
                      <a:r>
                        <a:rPr lang="en-US" sz="2400" u="sng" dirty="0">
                          <a:latin typeface="Comic Sans MS" panose="030F0702030302020204" pitchFamily="66" charset="0"/>
                        </a:rPr>
                        <a:t>will </a:t>
                      </a:r>
                      <a:r>
                        <a:rPr lang="en-US" sz="2400" dirty="0">
                          <a:latin typeface="Comic Sans MS" panose="030F0702030302020204" pitchFamily="66" charset="0"/>
                        </a:rPr>
                        <a:t>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Will they read?</a:t>
                      </a:r>
                      <a:endParaRPr lang="uk-UA" sz="24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Comic Sans MS" panose="030F0702030302020204" pitchFamily="66" charset="0"/>
                        </a:rPr>
                        <a:t>They will not read.</a:t>
                      </a:r>
                      <a:endParaRPr lang="uk-UA" sz="2400" dirty="0">
                        <a:latin typeface="Comic Sans MS" panose="030F0702030302020204" pitchFamily="66" charset="0"/>
                      </a:endParaRPr>
                    </a:p>
                  </a:txBody>
                  <a:tcPr>
                    <a:solidFill>
                      <a:srgbClr val="F2748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4514850" y="1209675"/>
            <a:ext cx="2133600" cy="400110"/>
          </a:xfrm>
          <a:prstGeom prst="rect">
            <a:avLst/>
          </a:prstGeom>
          <a:solidFill>
            <a:srgbClr val="FF0000"/>
          </a:solidFill>
          <a:effectLst>
            <a:glow rad="228600">
              <a:schemeClr val="accent5">
                <a:satMod val="175000"/>
                <a:alpha val="40000"/>
              </a:schemeClr>
            </a:glow>
            <a:softEdge rad="63500"/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latin typeface="Comic Sans MS" panose="030F0702030302020204" pitchFamily="66" charset="0"/>
              </a:rPr>
              <a:t>w</a:t>
            </a:r>
            <a:r>
              <a:rPr lang="uk-UA" sz="2000" dirty="0">
                <a:latin typeface="Comic Sans MS" panose="030F0702030302020204" pitchFamily="66" charset="0"/>
              </a:rPr>
              <a:t>і</a:t>
            </a:r>
            <a:r>
              <a:rPr lang="en-US" sz="2000" dirty="0" err="1">
                <a:latin typeface="Comic Sans MS" panose="030F0702030302020204" pitchFamily="66" charset="0"/>
              </a:rPr>
              <a:t>ll</a:t>
            </a:r>
            <a:r>
              <a:rPr lang="uk-UA" sz="2000" dirty="0">
                <a:latin typeface="Comic Sans MS" panose="030F0702030302020204" pitchFamily="66" charset="0"/>
              </a:rPr>
              <a:t> </a:t>
            </a:r>
            <a:r>
              <a:rPr lang="en-US" sz="2000" dirty="0">
                <a:latin typeface="Comic Sans MS" panose="030F0702030302020204" pitchFamily="66" charset="0"/>
              </a:rPr>
              <a:t>+ </a:t>
            </a:r>
            <a:r>
              <a:rPr lang="uk-UA" sz="2000" dirty="0">
                <a:latin typeface="Comic Sans MS" panose="030F0702030302020204" pitchFamily="66" charset="0"/>
              </a:rPr>
              <a:t>дієслово</a:t>
            </a:r>
          </a:p>
        </p:txBody>
      </p:sp>
    </p:spTree>
    <p:extLst>
      <p:ext uri="{BB962C8B-B14F-4D97-AF65-F5344CB8AC3E}">
        <p14:creationId xmlns:p14="http://schemas.microsoft.com/office/powerpoint/2010/main" val="11536911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409699" y="409574"/>
            <a:ext cx="4257675" cy="2308324"/>
          </a:xfrm>
          <a:prstGeom prst="rect">
            <a:avLst/>
          </a:prstGeom>
          <a:solidFill>
            <a:schemeClr val="bg2"/>
          </a:solidFill>
          <a:effectLst>
            <a:glow rad="63500">
              <a:schemeClr val="accent4">
                <a:satMod val="175000"/>
                <a:alpha val="40000"/>
              </a:schemeClr>
            </a:glow>
            <a:softEdge rad="317500"/>
          </a:effectLst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1"/>
                </a:solidFill>
                <a:latin typeface="Ink Free" panose="03080402000500000000" pitchFamily="66" charset="0"/>
              </a:rPr>
              <a:t>F</a:t>
            </a:r>
            <a:r>
              <a:rPr lang="en-US" sz="3200" b="1" dirty="0">
                <a:solidFill>
                  <a:schemeClr val="accent6">
                    <a:lumMod val="60000"/>
                    <a:lumOff val="40000"/>
                  </a:schemeClr>
                </a:solidFill>
                <a:latin typeface="Ink Free" panose="03080402000500000000" pitchFamily="66" charset="0"/>
              </a:rPr>
              <a:t>o</a:t>
            </a:r>
            <a:r>
              <a:rPr lang="en-US" sz="3200" b="1" dirty="0">
                <a:solidFill>
                  <a:srgbClr val="FF0000"/>
                </a:solidFill>
                <a:latin typeface="Ink Free" panose="03080402000500000000" pitchFamily="66" charset="0"/>
              </a:rPr>
              <a:t>r</a:t>
            </a:r>
            <a:r>
              <a:rPr lang="en-US" sz="3200" b="1" dirty="0">
                <a:latin typeface="Ink Free" panose="03080402000500000000" pitchFamily="66" charset="0"/>
              </a:rPr>
              <a:t> </a:t>
            </a:r>
            <a:r>
              <a:rPr lang="en-US" sz="3200" b="1" dirty="0">
                <a:solidFill>
                  <a:srgbClr val="7030A0"/>
                </a:solidFill>
                <a:latin typeface="Ink Free" panose="03080402000500000000" pitchFamily="66" charset="0"/>
              </a:rPr>
              <a:t>e</a:t>
            </a:r>
            <a:r>
              <a:rPr lang="en-US" sz="3200" b="1" dirty="0">
                <a:solidFill>
                  <a:schemeClr val="tx2"/>
                </a:solidFill>
                <a:latin typeface="Ink Free" panose="03080402000500000000" pitchFamily="66" charset="0"/>
              </a:rPr>
              <a:t>x</a:t>
            </a:r>
            <a:r>
              <a:rPr lang="en-US" sz="3200" b="1" dirty="0">
                <a:solidFill>
                  <a:schemeClr val="accent5">
                    <a:lumMod val="60000"/>
                    <a:lumOff val="40000"/>
                  </a:schemeClr>
                </a:solidFill>
                <a:latin typeface="Ink Free" panose="03080402000500000000" pitchFamily="66" charset="0"/>
              </a:rPr>
              <a:t>a</a:t>
            </a:r>
            <a:r>
              <a:rPr lang="en-US" sz="3200" b="1" dirty="0">
                <a:solidFill>
                  <a:srgbClr val="00B050"/>
                </a:solidFill>
                <a:latin typeface="Ink Free" panose="03080402000500000000" pitchFamily="66" charset="0"/>
              </a:rPr>
              <a:t>m</a:t>
            </a:r>
            <a:r>
              <a:rPr lang="en-US" sz="3200" b="1" dirty="0">
                <a:solidFill>
                  <a:srgbClr val="FFC000"/>
                </a:solidFill>
                <a:latin typeface="Ink Free" panose="03080402000500000000" pitchFamily="66" charset="0"/>
              </a:rPr>
              <a:t>p</a:t>
            </a:r>
            <a:r>
              <a:rPr lang="en-US" sz="32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Ink Free" panose="03080402000500000000" pitchFamily="66" charset="0"/>
              </a:rPr>
              <a:t>l</a:t>
            </a:r>
            <a:r>
              <a:rPr lang="en-US" sz="3200" b="1" dirty="0">
                <a:solidFill>
                  <a:srgbClr val="CC00FF"/>
                </a:solidFill>
                <a:latin typeface="Ink Free" panose="03080402000500000000" pitchFamily="66" charset="0"/>
              </a:rPr>
              <a:t>e</a:t>
            </a:r>
            <a:r>
              <a:rPr lang="en-US" sz="3200" b="1" dirty="0">
                <a:latin typeface="Ink Free" panose="03080402000500000000" pitchFamily="66" charset="0"/>
              </a:rPr>
              <a:t>:</a:t>
            </a:r>
          </a:p>
          <a:p>
            <a:r>
              <a:rPr lang="en-US" sz="2800" dirty="0">
                <a:latin typeface="Ink Free" panose="03080402000500000000" pitchFamily="66" charset="0"/>
              </a:rPr>
              <a:t>My sister will go to school next year.</a:t>
            </a:r>
          </a:p>
          <a:p>
            <a:r>
              <a:rPr lang="en-US" sz="2800" dirty="0">
                <a:latin typeface="Ink Free" panose="03080402000500000000" pitchFamily="66" charset="0"/>
              </a:rPr>
              <a:t>We will go to the seaside tomorrow.</a:t>
            </a:r>
            <a:endParaRPr lang="uk-UA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6772274" y="2419350"/>
            <a:ext cx="4276726" cy="403187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effectLst>
            <a:glow rad="228600">
              <a:schemeClr val="accent3">
                <a:satMod val="175000"/>
                <a:alpha val="40000"/>
              </a:schemeClr>
            </a:glow>
            <a:softEdge rad="635000"/>
          </a:effectLst>
        </p:spPr>
        <p:txBody>
          <a:bodyPr wrap="square" rtlCol="0">
            <a:spAutoFit/>
          </a:bodyPr>
          <a:lstStyle/>
          <a:p>
            <a:r>
              <a:rPr lang="en-US" sz="3200" dirty="0">
                <a:solidFill>
                  <a:srgbClr val="CC00FF"/>
                </a:solidFill>
                <a:latin typeface="Ink Free" panose="03080402000500000000" pitchFamily="66" charset="0"/>
              </a:rPr>
              <a:t>tomorrow</a:t>
            </a:r>
            <a:r>
              <a:rPr lang="en-US" sz="3200" dirty="0">
                <a:latin typeface="Ink Free" panose="03080402000500000000" pitchFamily="66" charset="0"/>
              </a:rPr>
              <a:t>-</a:t>
            </a:r>
            <a:r>
              <a:rPr lang="uk-UA" sz="3200" dirty="0"/>
              <a:t>завтра</a:t>
            </a:r>
          </a:p>
          <a:p>
            <a:r>
              <a:rPr lang="en-US" sz="3200" dirty="0">
                <a:solidFill>
                  <a:srgbClr val="CC00FF"/>
                </a:solidFill>
                <a:latin typeface="Ink Free" panose="03080402000500000000" pitchFamily="66" charset="0"/>
              </a:rPr>
              <a:t>soon</a:t>
            </a:r>
            <a:r>
              <a:rPr lang="en-US" sz="3200" dirty="0">
                <a:latin typeface="Ink Free" panose="03080402000500000000" pitchFamily="66" charset="0"/>
              </a:rPr>
              <a:t>- </a:t>
            </a:r>
            <a:r>
              <a:rPr lang="uk-UA" sz="3200" dirty="0"/>
              <a:t>незабаром</a:t>
            </a:r>
          </a:p>
          <a:p>
            <a:r>
              <a:rPr lang="en-US" sz="3200" dirty="0">
                <a:solidFill>
                  <a:srgbClr val="CC00FF"/>
                </a:solidFill>
                <a:latin typeface="Ink Free" panose="03080402000500000000" pitchFamily="66" charset="0"/>
              </a:rPr>
              <a:t>in a week( month, year) </a:t>
            </a:r>
            <a:r>
              <a:rPr lang="uk-UA" sz="3200" dirty="0"/>
              <a:t>– через тиждень (місяць, рік)</a:t>
            </a:r>
          </a:p>
          <a:p>
            <a:r>
              <a:rPr lang="en-US" sz="3200" dirty="0">
                <a:solidFill>
                  <a:srgbClr val="CC00FF"/>
                </a:solidFill>
                <a:latin typeface="Ink Free" panose="03080402000500000000" pitchFamily="66" charset="0"/>
              </a:rPr>
              <a:t>next week ( month, year) </a:t>
            </a:r>
            <a:r>
              <a:rPr lang="en-US" sz="3200" dirty="0">
                <a:latin typeface="Ink Free" panose="03080402000500000000" pitchFamily="66" charset="0"/>
              </a:rPr>
              <a:t>– </a:t>
            </a:r>
            <a:r>
              <a:rPr lang="uk-UA" sz="3200" dirty="0"/>
              <a:t>наступного тижня( місяця, року)</a:t>
            </a:r>
          </a:p>
        </p:txBody>
      </p:sp>
      <p:sp>
        <p:nvSpPr>
          <p:cNvPr id="6" name="TextBox 5"/>
          <p:cNvSpPr txBox="1"/>
          <p:nvPr/>
        </p:nvSpPr>
        <p:spPr>
          <a:xfrm flipH="1">
            <a:off x="7567612" y="1034355"/>
            <a:ext cx="330993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Прислівники, які найчастіше вживаються: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400" y="2717898"/>
            <a:ext cx="4295775" cy="429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5147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build="p" animBg="1"/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39DB336-ECAA-B718-D815-20C8F0D88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24493"/>
            <a:ext cx="12192001" cy="44090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57109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359</Words>
  <Application>Microsoft Office PowerPoint</Application>
  <PresentationFormat>Широкоэкранный</PresentationFormat>
  <Paragraphs>66</Paragraphs>
  <Slides>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5</vt:i4>
      </vt:variant>
    </vt:vector>
  </HeadingPairs>
  <TitlesOfParts>
    <vt:vector size="6" baseType="lpstr">
      <vt:lpstr>Office Theme</vt:lpstr>
      <vt:lpstr>The Future Simple Tense</vt:lpstr>
      <vt:lpstr>Майбутній неозначений час вказує на одноразову або постійну дію, яка буде відбуватися в майбутньому.</vt:lpstr>
      <vt:lpstr>формула утворення часу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 PRESENTATION</dc:title>
  <dc:creator>User</dc:creator>
  <cp:lastModifiedBy>Юлия Дронова</cp:lastModifiedBy>
  <cp:revision>14</cp:revision>
  <dcterms:created xsi:type="dcterms:W3CDTF">2020-01-16T11:31:15Z</dcterms:created>
  <dcterms:modified xsi:type="dcterms:W3CDTF">2024-02-16T06:17:52Z</dcterms:modified>
</cp:coreProperties>
</file>