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5" r:id="rId10"/>
    <p:sldId id="266" r:id="rId11"/>
  </p:sldIdLst>
  <p:sldSz cx="18288000" cy="10287000"/>
  <p:notesSz cx="6858000" cy="9144000"/>
  <p:embeddedFontLst>
    <p:embeddedFont>
      <p:font typeface="DM Sans Bold" charset="0"/>
      <p:regular r:id="rId12"/>
    </p:embeddedFont>
    <p:embeddedFont>
      <p:font typeface="Calibri" pitchFamily="34" charset="0"/>
      <p:regular r:id="rId13"/>
      <p:bold r:id="rId14"/>
      <p:italic r:id="rId15"/>
      <p:boldItalic r:id="rId16"/>
    </p:embeddedFont>
    <p:embeddedFont>
      <p:font typeface="DM Sans Italics" charset="0"/>
      <p:regular r:id="rId17"/>
    </p:embeddedFont>
    <p:embeddedFont>
      <p:font typeface="KG Primary Penmanship" charset="0"/>
      <p:regular r:id="rId18"/>
    </p:embeddedFont>
    <p:embeddedFont>
      <p:font typeface="DM Sans" charset="0"/>
      <p:regular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8" d="100"/>
          <a:sy n="48" d="100"/>
        </p:scale>
        <p:origin x="-414" y="20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6/5/2024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6/5/2024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6/5/2024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1.jpeg"/><Relationship Id="rId3" Type="http://schemas.openxmlformats.org/officeDocument/2006/relationships/image" Target="../media/image12.svg"/><Relationship Id="rId7" Type="http://schemas.openxmlformats.org/officeDocument/2006/relationships/image" Target="../media/image14.svg"/><Relationship Id="rId12"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18.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2.png"/><Relationship Id="rId9" Type="http://schemas.openxmlformats.org/officeDocument/2006/relationships/image" Target="../media/image16.svg"/><Relationship Id="rId14" Type="http://schemas.openxmlformats.org/officeDocument/2006/relationships/image" Target="../media/image12.png"/></Relationships>
</file>

<file path=ppt/slides/_rels/slide3.xml.rels><?xml version="1.0" encoding="UTF-8" standalone="yes"?>
<Relationships xmlns="http://schemas.openxmlformats.org/package/2006/relationships"><Relationship Id="rId13" Type="http://schemas.openxmlformats.org/officeDocument/2006/relationships/image" Target="../media/image33.svg"/><Relationship Id="rId3" Type="http://schemas.openxmlformats.org/officeDocument/2006/relationships/image" Target="../media/image23.svg"/><Relationship Id="rId12" Type="http://schemas.openxmlformats.org/officeDocument/2006/relationships/image" Target="../media/image17.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5.png"/><Relationship Id="rId11" Type="http://schemas.openxmlformats.org/officeDocument/2006/relationships/image" Target="../media/image31.svg"/><Relationship Id="rId5" Type="http://schemas.openxmlformats.org/officeDocument/2006/relationships/image" Target="../media/image25.svg"/><Relationship Id="rId15" Type="http://schemas.openxmlformats.org/officeDocument/2006/relationships/image" Target="../media/image35.svg"/><Relationship Id="rId10" Type="http://schemas.openxmlformats.org/officeDocument/2006/relationships/image" Target="../media/image16.png"/><Relationship Id="rId4" Type="http://schemas.openxmlformats.org/officeDocument/2006/relationships/image" Target="../media/image14.png"/><Relationship Id="rId9" Type="http://schemas.openxmlformats.org/officeDocument/2006/relationships/image" Target="../media/image29.svg"/><Relationship Id="rId14" Type="http://schemas.openxmlformats.org/officeDocument/2006/relationships/image" Target="../media/image18.png"/></Relationships>
</file>

<file path=ppt/slides/_rels/slide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37.svg"/><Relationship Id="rId7" Type="http://schemas.openxmlformats.org/officeDocument/2006/relationships/image" Target="../media/image41.sv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hyperlink" Target="https://www.educaplay.com/learning-resources/19082017-learning_resource.html" TargetMode="External"/><Relationship Id="rId5" Type="http://schemas.openxmlformats.org/officeDocument/2006/relationships/image" Target="../media/image39.svg"/><Relationship Id="rId10" Type="http://schemas.openxmlformats.org/officeDocument/2006/relationships/image" Target="../media/image23.png"/><Relationship Id="rId4" Type="http://schemas.openxmlformats.org/officeDocument/2006/relationships/image" Target="../media/image20.png"/><Relationship Id="rId9" Type="http://schemas.openxmlformats.org/officeDocument/2006/relationships/image" Target="../media/image43.svg"/></Relationships>
</file>

<file path=ppt/slides/_rels/slide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46.svg"/><Relationship Id="rId7" Type="http://schemas.openxmlformats.org/officeDocument/2006/relationships/image" Target="../media/image8.sv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50.svg"/><Relationship Id="rId5" Type="http://schemas.openxmlformats.org/officeDocument/2006/relationships/image" Target="../media/image12.svg"/><Relationship Id="rId10" Type="http://schemas.openxmlformats.org/officeDocument/2006/relationships/image" Target="../media/image26.png"/><Relationship Id="rId4" Type="http://schemas.openxmlformats.org/officeDocument/2006/relationships/image" Target="../media/image6.png"/><Relationship Id="rId9" Type="http://schemas.openxmlformats.org/officeDocument/2006/relationships/image" Target="../media/image48.svg"/></Relationships>
</file>

<file path=ppt/slides/_rels/slide6.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46.svg"/><Relationship Id="rId7" Type="http://schemas.openxmlformats.org/officeDocument/2006/relationships/image" Target="../media/image8.sv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50.svg"/><Relationship Id="rId5" Type="http://schemas.openxmlformats.org/officeDocument/2006/relationships/image" Target="../media/image12.svg"/><Relationship Id="rId10" Type="http://schemas.openxmlformats.org/officeDocument/2006/relationships/image" Target="../media/image26.png"/><Relationship Id="rId4" Type="http://schemas.openxmlformats.org/officeDocument/2006/relationships/image" Target="../media/image6.png"/><Relationship Id="rId9" Type="http://schemas.openxmlformats.org/officeDocument/2006/relationships/image" Target="../media/image48.svg"/></Relationships>
</file>

<file path=ppt/slides/_rels/slide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52.svg"/><Relationship Id="rId7" Type="http://schemas.openxmlformats.org/officeDocument/2006/relationships/image" Target="../media/image54.svg"/><Relationship Id="rId12" Type="http://schemas.openxmlformats.org/officeDocument/2006/relationships/hyperlink" Target="https://naurok.com.ua/test/the-ukrainian-flag-history-and-meaning-2910419.html" TargetMode="External"/><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28.png"/><Relationship Id="rId11" Type="http://schemas.openxmlformats.org/officeDocument/2006/relationships/image" Target="../media/image46.svg"/><Relationship Id="rId5" Type="http://schemas.openxmlformats.org/officeDocument/2006/relationships/image" Target="../media/image14.svg"/><Relationship Id="rId10" Type="http://schemas.openxmlformats.org/officeDocument/2006/relationships/image" Target="../media/image24.png"/><Relationship Id="rId4" Type="http://schemas.openxmlformats.org/officeDocument/2006/relationships/image" Target="../media/image7.png"/><Relationship Id="rId9" Type="http://schemas.openxmlformats.org/officeDocument/2006/relationships/image" Target="../media/image43.svg"/></Relationships>
</file>

<file path=ppt/slides/_rels/slide8.xml.rels><?xml version="1.0" encoding="UTF-8" standalone="yes"?>
<Relationships xmlns="http://schemas.openxmlformats.org/package/2006/relationships"><Relationship Id="rId8" Type="http://schemas.openxmlformats.org/officeDocument/2006/relationships/image" Target="../media/image31.png"/><Relationship Id="rId18" Type="http://schemas.openxmlformats.org/officeDocument/2006/relationships/image" Target="../media/image50.svg"/><Relationship Id="rId3" Type="http://schemas.openxmlformats.org/officeDocument/2006/relationships/image" Target="../media/image56.svg"/><Relationship Id="rId7" Type="http://schemas.openxmlformats.org/officeDocument/2006/relationships/image" Target="../media/image58.svg"/><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30.png"/><Relationship Id="rId11" Type="http://schemas.openxmlformats.org/officeDocument/2006/relationships/image" Target="../media/image26.png"/><Relationship Id="rId5" Type="http://schemas.openxmlformats.org/officeDocument/2006/relationships/image" Target="../media/image4.svg"/><Relationship Id="rId10" Type="http://schemas.openxmlformats.org/officeDocument/2006/relationships/hyperlink" Target="https://naurok.com.ua/test/the-ukrainian-flag-history-and-meaning-2910419.html" TargetMode="External"/><Relationship Id="rId4" Type="http://schemas.openxmlformats.org/officeDocument/2006/relationships/image" Target="../media/image2.png"/><Relationship Id="rId9" Type="http://schemas.openxmlformats.org/officeDocument/2006/relationships/image" Target="../media/image60.svg"/></Relationships>
</file>

<file path=ppt/slides/_rels/slide9.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62.svg"/><Relationship Id="rId7" Type="http://schemas.openxmlformats.org/officeDocument/2006/relationships/image" Target="../media/image4.sv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2.png"/><Relationship Id="rId11" Type="http://schemas.openxmlformats.org/officeDocument/2006/relationships/image" Target="../media/image33.svg"/><Relationship Id="rId5" Type="http://schemas.openxmlformats.org/officeDocument/2006/relationships/image" Target="../media/image64.svg"/><Relationship Id="rId10" Type="http://schemas.openxmlformats.org/officeDocument/2006/relationships/image" Target="../media/image17.png"/><Relationship Id="rId4" Type="http://schemas.openxmlformats.org/officeDocument/2006/relationships/image" Target="../media/image33.png"/><Relationship Id="rId9" Type="http://schemas.openxmlformats.org/officeDocument/2006/relationships/image" Target="../media/image66.svg"/></Relationships>
</file>

<file path=ppt/slides/_rels/slide10.xml.rels><?xml version="1.0" encoding="UTF-8" standalone="yes"?>
<Relationships xmlns="http://schemas.openxmlformats.org/package/2006/relationships"><Relationship Id="rId3" Type="http://schemas.openxmlformats.org/officeDocument/2006/relationships/image" Target="../media/image68.svg"/><Relationship Id="rId2" Type="http://schemas.openxmlformats.org/officeDocument/2006/relationships/image" Target="../media/image35.pn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CD0E8"/>
        </a:solidFill>
        <a:effectLst/>
      </p:bgPr>
    </p:bg>
    <p:spTree>
      <p:nvGrpSpPr>
        <p:cNvPr id="1" name=""/>
        <p:cNvGrpSpPr/>
        <p:nvPr/>
      </p:nvGrpSpPr>
      <p:grpSpPr>
        <a:xfrm>
          <a:off x="0" y="0"/>
          <a:ext cx="0" cy="0"/>
          <a:chOff x="0" y="0"/>
          <a:chExt cx="0" cy="0"/>
        </a:xfrm>
      </p:grpSpPr>
      <p:sp>
        <p:nvSpPr>
          <p:cNvPr id="2" name="Freeform 2"/>
          <p:cNvSpPr/>
          <p:nvPr/>
        </p:nvSpPr>
        <p:spPr>
          <a:xfrm rot="7571171">
            <a:off x="15877090" y="-1630358"/>
            <a:ext cx="4516811" cy="6226181"/>
          </a:xfrm>
          <a:custGeom>
            <a:avLst/>
            <a:gdLst/>
            <a:ahLst/>
            <a:cxnLst/>
            <a:rect l="l" t="t" r="r" b="b"/>
            <a:pathLst>
              <a:path w="4516811" h="6226181">
                <a:moveTo>
                  <a:pt x="0" y="0"/>
                </a:moveTo>
                <a:lnTo>
                  <a:pt x="4516811" y="0"/>
                </a:lnTo>
                <a:lnTo>
                  <a:pt x="4516811" y="6226180"/>
                </a:lnTo>
                <a:lnTo>
                  <a:pt x="0" y="622618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9540347">
            <a:off x="-1848448" y="4888378"/>
            <a:ext cx="4290468" cy="8739843"/>
          </a:xfrm>
          <a:custGeom>
            <a:avLst/>
            <a:gdLst/>
            <a:ahLst/>
            <a:cxnLst/>
            <a:rect l="l" t="t" r="r" b="b"/>
            <a:pathLst>
              <a:path w="4290468" h="8739843">
                <a:moveTo>
                  <a:pt x="0" y="0"/>
                </a:moveTo>
                <a:lnTo>
                  <a:pt x="4290469" y="0"/>
                </a:lnTo>
                <a:lnTo>
                  <a:pt x="4290469" y="8739844"/>
                </a:lnTo>
                <a:lnTo>
                  <a:pt x="0" y="8739844"/>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grpSp>
        <p:nvGrpSpPr>
          <p:cNvPr id="4" name="Group 4"/>
          <p:cNvGrpSpPr/>
          <p:nvPr/>
        </p:nvGrpSpPr>
        <p:grpSpPr>
          <a:xfrm>
            <a:off x="1743027" y="1569975"/>
            <a:ext cx="14801947" cy="7147050"/>
            <a:chOff x="0" y="0"/>
            <a:chExt cx="3898455" cy="1882351"/>
          </a:xfrm>
        </p:grpSpPr>
        <p:sp>
          <p:nvSpPr>
            <p:cNvPr id="5" name="Freeform 5"/>
            <p:cNvSpPr/>
            <p:nvPr/>
          </p:nvSpPr>
          <p:spPr>
            <a:xfrm>
              <a:off x="0" y="0"/>
              <a:ext cx="3898455" cy="1882351"/>
            </a:xfrm>
            <a:custGeom>
              <a:avLst/>
              <a:gdLst/>
              <a:ahLst/>
              <a:cxnLst/>
              <a:rect l="l" t="t" r="r" b="b"/>
              <a:pathLst>
                <a:path w="3898455" h="1882351">
                  <a:moveTo>
                    <a:pt x="26675" y="0"/>
                  </a:moveTo>
                  <a:lnTo>
                    <a:pt x="3871780" y="0"/>
                  </a:lnTo>
                  <a:cubicBezTo>
                    <a:pt x="3878855" y="0"/>
                    <a:pt x="3885640" y="2810"/>
                    <a:pt x="3890642" y="7813"/>
                  </a:cubicBezTo>
                  <a:cubicBezTo>
                    <a:pt x="3895645" y="12815"/>
                    <a:pt x="3898455" y="19600"/>
                    <a:pt x="3898455" y="26675"/>
                  </a:cubicBezTo>
                  <a:lnTo>
                    <a:pt x="3898455" y="1855676"/>
                  </a:lnTo>
                  <a:cubicBezTo>
                    <a:pt x="3898455" y="1870408"/>
                    <a:pt x="3886512" y="1882351"/>
                    <a:pt x="3871780" y="1882351"/>
                  </a:cubicBezTo>
                  <a:lnTo>
                    <a:pt x="26675" y="1882351"/>
                  </a:lnTo>
                  <a:cubicBezTo>
                    <a:pt x="19600" y="1882351"/>
                    <a:pt x="12815" y="1879540"/>
                    <a:pt x="7813" y="1874538"/>
                  </a:cubicBezTo>
                  <a:cubicBezTo>
                    <a:pt x="2810" y="1869535"/>
                    <a:pt x="0" y="1862750"/>
                    <a:pt x="0" y="1855676"/>
                  </a:cubicBezTo>
                  <a:lnTo>
                    <a:pt x="0" y="26675"/>
                  </a:lnTo>
                  <a:cubicBezTo>
                    <a:pt x="0" y="19600"/>
                    <a:pt x="2810" y="12815"/>
                    <a:pt x="7813" y="7813"/>
                  </a:cubicBezTo>
                  <a:cubicBezTo>
                    <a:pt x="12815" y="2810"/>
                    <a:pt x="19600" y="0"/>
                    <a:pt x="26675" y="0"/>
                  </a:cubicBezTo>
                  <a:close/>
                </a:path>
              </a:pathLst>
            </a:custGeom>
            <a:solidFill>
              <a:srgbClr val="EFEBE2"/>
            </a:solidFill>
          </p:spPr>
        </p:sp>
        <p:sp>
          <p:nvSpPr>
            <p:cNvPr id="6" name="TextBox 6"/>
            <p:cNvSpPr txBox="1"/>
            <p:nvPr/>
          </p:nvSpPr>
          <p:spPr>
            <a:xfrm>
              <a:off x="0" y="-57150"/>
              <a:ext cx="3898455" cy="1939501"/>
            </a:xfrm>
            <a:prstGeom prst="rect">
              <a:avLst/>
            </a:prstGeom>
          </p:spPr>
          <p:txBody>
            <a:bodyPr lIns="50800" tIns="50800" rIns="50800" bIns="50800" rtlCol="0" anchor="ctr"/>
            <a:lstStyle/>
            <a:p>
              <a:pPr algn="ctr">
                <a:lnSpc>
                  <a:spcPts val="3079"/>
                </a:lnSpc>
              </a:pPr>
              <a:endParaRPr/>
            </a:p>
          </p:txBody>
        </p:sp>
      </p:grpSp>
      <p:sp>
        <p:nvSpPr>
          <p:cNvPr id="7" name="Freeform 7"/>
          <p:cNvSpPr/>
          <p:nvPr/>
        </p:nvSpPr>
        <p:spPr>
          <a:xfrm>
            <a:off x="7118932" y="2139906"/>
            <a:ext cx="3916900" cy="1887234"/>
          </a:xfrm>
          <a:custGeom>
            <a:avLst/>
            <a:gdLst/>
            <a:ahLst/>
            <a:cxnLst/>
            <a:rect l="l" t="t" r="r" b="b"/>
            <a:pathLst>
              <a:path w="3916900" h="1887234">
                <a:moveTo>
                  <a:pt x="0" y="0"/>
                </a:moveTo>
                <a:lnTo>
                  <a:pt x="3916900" y="0"/>
                </a:lnTo>
                <a:lnTo>
                  <a:pt x="3916900" y="1887233"/>
                </a:lnTo>
                <a:lnTo>
                  <a:pt x="0" y="1887233"/>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sp>
      <p:sp>
        <p:nvSpPr>
          <p:cNvPr id="8" name="Freeform 8"/>
          <p:cNvSpPr/>
          <p:nvPr/>
        </p:nvSpPr>
        <p:spPr>
          <a:xfrm rot="-1187573">
            <a:off x="-719608" y="-672448"/>
            <a:ext cx="4130822" cy="3402295"/>
          </a:xfrm>
          <a:custGeom>
            <a:avLst/>
            <a:gdLst/>
            <a:ahLst/>
            <a:cxnLst/>
            <a:rect l="l" t="t" r="r" b="b"/>
            <a:pathLst>
              <a:path w="4130822" h="3402295">
                <a:moveTo>
                  <a:pt x="0" y="0"/>
                </a:moveTo>
                <a:lnTo>
                  <a:pt x="4130822" y="0"/>
                </a:lnTo>
                <a:lnTo>
                  <a:pt x="4130822" y="3402296"/>
                </a:lnTo>
                <a:lnTo>
                  <a:pt x="0" y="3402296"/>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9" name="Freeform 9"/>
          <p:cNvSpPr/>
          <p:nvPr/>
        </p:nvSpPr>
        <p:spPr>
          <a:xfrm rot="9760749">
            <a:off x="13668059" y="6956824"/>
            <a:ext cx="7798856" cy="4962908"/>
          </a:xfrm>
          <a:custGeom>
            <a:avLst/>
            <a:gdLst/>
            <a:ahLst/>
            <a:cxnLst/>
            <a:rect l="l" t="t" r="r" b="b"/>
            <a:pathLst>
              <a:path w="7798856" h="4962908">
                <a:moveTo>
                  <a:pt x="0" y="0"/>
                </a:moveTo>
                <a:lnTo>
                  <a:pt x="7798856" y="0"/>
                </a:lnTo>
                <a:lnTo>
                  <a:pt x="7798856" y="4962909"/>
                </a:lnTo>
                <a:lnTo>
                  <a:pt x="0" y="4962909"/>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10" name="TextBox 10"/>
          <p:cNvSpPr txBox="1"/>
          <p:nvPr/>
        </p:nvSpPr>
        <p:spPr>
          <a:xfrm>
            <a:off x="2696198" y="4238438"/>
            <a:ext cx="12895605" cy="4655121"/>
          </a:xfrm>
          <a:prstGeom prst="rect">
            <a:avLst/>
          </a:prstGeom>
        </p:spPr>
        <p:txBody>
          <a:bodyPr lIns="0" tIns="0" rIns="0" bIns="0" rtlCol="0" anchor="t">
            <a:spAutoFit/>
          </a:bodyPr>
          <a:lstStyle/>
          <a:p>
            <a:pPr algn="ctr">
              <a:lnSpc>
                <a:spcPts val="12135"/>
              </a:lnSpc>
            </a:pPr>
            <a:r>
              <a:rPr lang="en-US" sz="8667" spc="251" dirty="0">
                <a:solidFill>
                  <a:srgbClr val="002060"/>
                </a:solidFill>
                <a:latin typeface="Porcelain"/>
              </a:rPr>
              <a:t>The national symbols of </a:t>
            </a:r>
            <a:r>
              <a:rPr lang="en-US" sz="8667" spc="251" dirty="0" smtClean="0">
                <a:solidFill>
                  <a:srgbClr val="002060"/>
                </a:solidFill>
                <a:latin typeface="Porcelain"/>
              </a:rPr>
              <a:t>Ukraine</a:t>
            </a:r>
            <a:r>
              <a:rPr lang="ru-RU" sz="8667" spc="251" dirty="0" smtClean="0">
                <a:solidFill>
                  <a:srgbClr val="002060"/>
                </a:solidFill>
                <a:latin typeface="Porcelain"/>
              </a:rPr>
              <a:t>. </a:t>
            </a:r>
          </a:p>
          <a:p>
            <a:pPr algn="ctr">
              <a:lnSpc>
                <a:spcPts val="12135"/>
              </a:lnSpc>
            </a:pPr>
            <a:r>
              <a:rPr lang="en-US" sz="8667" spc="251" dirty="0">
                <a:solidFill>
                  <a:srgbClr val="002060"/>
                </a:solidFill>
                <a:latin typeface="Porcelain"/>
              </a:rPr>
              <a:t> The Ukrainian </a:t>
            </a:r>
            <a:r>
              <a:rPr lang="en-US" sz="8667" spc="251" dirty="0" smtClean="0">
                <a:solidFill>
                  <a:srgbClr val="002060"/>
                </a:solidFill>
                <a:latin typeface="Porcelain"/>
              </a:rPr>
              <a:t>flag</a:t>
            </a:r>
            <a:r>
              <a:rPr lang="ru-RU" sz="8667" i="1" spc="251" dirty="0">
                <a:solidFill>
                  <a:srgbClr val="002060"/>
                </a:solidFill>
                <a:latin typeface="Porcelain"/>
              </a:rPr>
              <a:t>.</a:t>
            </a:r>
            <a:r>
              <a:rPr lang="en-US" sz="8667" i="1" spc="251" dirty="0" smtClean="0">
                <a:solidFill>
                  <a:srgbClr val="002060"/>
                </a:solidFill>
                <a:latin typeface="Porcelain"/>
              </a:rPr>
              <a:t> </a:t>
            </a:r>
            <a:endParaRPr lang="en-US" sz="8667" i="1" spc="251" dirty="0">
              <a:solidFill>
                <a:srgbClr val="002060"/>
              </a:solidFill>
              <a:latin typeface="Porcelai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6CD0E8"/>
        </a:solidFill>
        <a:effectLst/>
      </p:bgPr>
    </p:bg>
    <p:spTree>
      <p:nvGrpSpPr>
        <p:cNvPr id="1" name=""/>
        <p:cNvGrpSpPr/>
        <p:nvPr/>
      </p:nvGrpSpPr>
      <p:grpSpPr>
        <a:xfrm>
          <a:off x="0" y="0"/>
          <a:ext cx="0" cy="0"/>
          <a:chOff x="0" y="0"/>
          <a:chExt cx="0" cy="0"/>
        </a:xfrm>
      </p:grpSpPr>
      <p:sp>
        <p:nvSpPr>
          <p:cNvPr id="2" name="Freeform 2"/>
          <p:cNvSpPr/>
          <p:nvPr/>
        </p:nvSpPr>
        <p:spPr>
          <a:xfrm>
            <a:off x="-2246185" y="5711439"/>
            <a:ext cx="4492369" cy="9151123"/>
          </a:xfrm>
          <a:custGeom>
            <a:avLst/>
            <a:gdLst/>
            <a:ahLst/>
            <a:cxnLst/>
            <a:rect l="l" t="t" r="r" b="b"/>
            <a:pathLst>
              <a:path w="4492369" h="9151123">
                <a:moveTo>
                  <a:pt x="0" y="0"/>
                </a:moveTo>
                <a:lnTo>
                  <a:pt x="4492370" y="0"/>
                </a:lnTo>
                <a:lnTo>
                  <a:pt x="4492370" y="9151122"/>
                </a:lnTo>
                <a:lnTo>
                  <a:pt x="0" y="9151122"/>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grpSp>
        <p:nvGrpSpPr>
          <p:cNvPr id="3" name="Group 3"/>
          <p:cNvGrpSpPr/>
          <p:nvPr/>
        </p:nvGrpSpPr>
        <p:grpSpPr>
          <a:xfrm>
            <a:off x="1743027" y="1028700"/>
            <a:ext cx="14801947" cy="8229600"/>
            <a:chOff x="0" y="0"/>
            <a:chExt cx="3898455" cy="2167467"/>
          </a:xfrm>
        </p:grpSpPr>
        <p:sp>
          <p:nvSpPr>
            <p:cNvPr id="4" name="Freeform 4"/>
            <p:cNvSpPr/>
            <p:nvPr/>
          </p:nvSpPr>
          <p:spPr>
            <a:xfrm>
              <a:off x="0" y="0"/>
              <a:ext cx="3898455" cy="2167467"/>
            </a:xfrm>
            <a:custGeom>
              <a:avLst/>
              <a:gdLst/>
              <a:ahLst/>
              <a:cxnLst/>
              <a:rect l="l" t="t" r="r" b="b"/>
              <a:pathLst>
                <a:path w="3898455" h="2167467">
                  <a:moveTo>
                    <a:pt x="26675" y="0"/>
                  </a:moveTo>
                  <a:lnTo>
                    <a:pt x="3871780" y="0"/>
                  </a:lnTo>
                  <a:cubicBezTo>
                    <a:pt x="3878855" y="0"/>
                    <a:pt x="3885640" y="2810"/>
                    <a:pt x="3890642" y="7813"/>
                  </a:cubicBezTo>
                  <a:cubicBezTo>
                    <a:pt x="3895645" y="12815"/>
                    <a:pt x="3898455" y="19600"/>
                    <a:pt x="3898455" y="26675"/>
                  </a:cubicBezTo>
                  <a:lnTo>
                    <a:pt x="3898455" y="2140792"/>
                  </a:lnTo>
                  <a:cubicBezTo>
                    <a:pt x="3898455" y="2155524"/>
                    <a:pt x="3886512" y="2167467"/>
                    <a:pt x="3871780" y="2167467"/>
                  </a:cubicBezTo>
                  <a:lnTo>
                    <a:pt x="26675" y="2167467"/>
                  </a:lnTo>
                  <a:cubicBezTo>
                    <a:pt x="19600" y="2167467"/>
                    <a:pt x="12815" y="2164656"/>
                    <a:pt x="7813" y="2159654"/>
                  </a:cubicBezTo>
                  <a:cubicBezTo>
                    <a:pt x="2810" y="2154651"/>
                    <a:pt x="0" y="2147867"/>
                    <a:pt x="0" y="2140792"/>
                  </a:cubicBezTo>
                  <a:lnTo>
                    <a:pt x="0" y="26675"/>
                  </a:lnTo>
                  <a:cubicBezTo>
                    <a:pt x="0" y="19600"/>
                    <a:pt x="2810" y="12815"/>
                    <a:pt x="7813" y="7813"/>
                  </a:cubicBezTo>
                  <a:cubicBezTo>
                    <a:pt x="12815" y="2810"/>
                    <a:pt x="19600" y="0"/>
                    <a:pt x="26675" y="0"/>
                  </a:cubicBezTo>
                  <a:close/>
                </a:path>
              </a:pathLst>
            </a:custGeom>
            <a:solidFill>
              <a:srgbClr val="EFEBE2"/>
            </a:solidFill>
          </p:spPr>
        </p:sp>
        <p:sp>
          <p:nvSpPr>
            <p:cNvPr id="5" name="TextBox 5"/>
            <p:cNvSpPr txBox="1"/>
            <p:nvPr/>
          </p:nvSpPr>
          <p:spPr>
            <a:xfrm>
              <a:off x="0" y="-57150"/>
              <a:ext cx="3898455" cy="2224617"/>
            </a:xfrm>
            <a:prstGeom prst="rect">
              <a:avLst/>
            </a:prstGeom>
          </p:spPr>
          <p:txBody>
            <a:bodyPr lIns="50800" tIns="50800" rIns="50800" bIns="50800" rtlCol="0" anchor="ctr"/>
            <a:lstStyle/>
            <a:p>
              <a:pPr algn="ctr">
                <a:lnSpc>
                  <a:spcPts val="3079"/>
                </a:lnSpc>
              </a:pPr>
              <a:endParaRPr/>
            </a:p>
          </p:txBody>
        </p:sp>
      </p:grpSp>
      <p:sp>
        <p:nvSpPr>
          <p:cNvPr id="6" name="Freeform 6"/>
          <p:cNvSpPr/>
          <p:nvPr/>
        </p:nvSpPr>
        <p:spPr>
          <a:xfrm rot="-822399">
            <a:off x="15244973" y="-4492082"/>
            <a:ext cx="4209937" cy="8575799"/>
          </a:xfrm>
          <a:custGeom>
            <a:avLst/>
            <a:gdLst/>
            <a:ahLst/>
            <a:cxnLst/>
            <a:rect l="l" t="t" r="r" b="b"/>
            <a:pathLst>
              <a:path w="4209937" h="8575799">
                <a:moveTo>
                  <a:pt x="0" y="0"/>
                </a:moveTo>
                <a:lnTo>
                  <a:pt x="4209937" y="0"/>
                </a:lnTo>
                <a:lnTo>
                  <a:pt x="4209937" y="8575799"/>
                </a:lnTo>
                <a:lnTo>
                  <a:pt x="0" y="8575799"/>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7" name="Freeform 7"/>
          <p:cNvSpPr/>
          <p:nvPr/>
        </p:nvSpPr>
        <p:spPr>
          <a:xfrm rot="2381711">
            <a:off x="300490" y="-916878"/>
            <a:ext cx="2396871" cy="4114800"/>
          </a:xfrm>
          <a:custGeom>
            <a:avLst/>
            <a:gdLst/>
            <a:ahLst/>
            <a:cxnLst/>
            <a:rect l="l" t="t" r="r" b="b"/>
            <a:pathLst>
              <a:path w="2396871" h="4114800">
                <a:moveTo>
                  <a:pt x="0" y="0"/>
                </a:moveTo>
                <a:lnTo>
                  <a:pt x="2396871" y="0"/>
                </a:lnTo>
                <a:lnTo>
                  <a:pt x="2396871" y="4114800"/>
                </a:lnTo>
                <a:lnTo>
                  <a:pt x="0" y="4114800"/>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sp>
      <p:sp>
        <p:nvSpPr>
          <p:cNvPr id="8" name="Freeform 8"/>
          <p:cNvSpPr/>
          <p:nvPr/>
        </p:nvSpPr>
        <p:spPr>
          <a:xfrm rot="8853274">
            <a:off x="14851995" y="7200900"/>
            <a:ext cx="4995894" cy="4114800"/>
          </a:xfrm>
          <a:custGeom>
            <a:avLst/>
            <a:gdLst/>
            <a:ahLst/>
            <a:cxnLst/>
            <a:rect l="l" t="t" r="r" b="b"/>
            <a:pathLst>
              <a:path w="4995894" h="4114800">
                <a:moveTo>
                  <a:pt x="0" y="0"/>
                </a:moveTo>
                <a:lnTo>
                  <a:pt x="4995894" y="0"/>
                </a:lnTo>
                <a:lnTo>
                  <a:pt x="4995894" y="4114800"/>
                </a:lnTo>
                <a:lnTo>
                  <a:pt x="0" y="411480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9" name="Freeform 9"/>
          <p:cNvSpPr/>
          <p:nvPr/>
        </p:nvSpPr>
        <p:spPr>
          <a:xfrm rot="415379">
            <a:off x="8218188" y="7798957"/>
            <a:ext cx="2551463" cy="1229341"/>
          </a:xfrm>
          <a:custGeom>
            <a:avLst/>
            <a:gdLst/>
            <a:ahLst/>
            <a:cxnLst/>
            <a:rect l="l" t="t" r="r" b="b"/>
            <a:pathLst>
              <a:path w="2551463" h="1229341">
                <a:moveTo>
                  <a:pt x="0" y="0"/>
                </a:moveTo>
                <a:lnTo>
                  <a:pt x="2551464" y="0"/>
                </a:lnTo>
                <a:lnTo>
                  <a:pt x="2551464" y="1229342"/>
                </a:lnTo>
                <a:lnTo>
                  <a:pt x="0" y="1229342"/>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pic>
        <p:nvPicPr>
          <p:cNvPr id="16" name="Рисунок 15" descr="Гопак - український народний танець, бере початок із заснування Запорізької  Січі"/>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962150" y="4793689"/>
            <a:ext cx="4953000" cy="4383897"/>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17" name="Рисунок 16" descr="На Житомирщині створюють писанки з побажаннями перемоги - Житомир"/>
          <p:cNvPicPr/>
          <p:nvPr/>
        </p:nvPicPr>
        <p:blipFill>
          <a:blip r:embed="rId13">
            <a:extLst>
              <a:ext uri="{28A0092B-C50C-407E-A947-70E740481C1C}">
                <a14:useLocalDpi xmlns:a14="http://schemas.microsoft.com/office/drawing/2010/main" val="0"/>
              </a:ext>
            </a:extLst>
          </a:blip>
          <a:srcRect/>
          <a:stretch>
            <a:fillRect/>
          </a:stretch>
        </p:blipFill>
        <p:spPr bwMode="auto">
          <a:xfrm>
            <a:off x="11429999" y="4991100"/>
            <a:ext cx="5086399" cy="412028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grpSp>
        <p:nvGrpSpPr>
          <p:cNvPr id="10" name="Group 10"/>
          <p:cNvGrpSpPr/>
          <p:nvPr/>
        </p:nvGrpSpPr>
        <p:grpSpPr>
          <a:xfrm>
            <a:off x="6333760" y="1214638"/>
            <a:ext cx="5620479" cy="4750691"/>
            <a:chOff x="0" y="0"/>
            <a:chExt cx="966315" cy="812800"/>
          </a:xfrm>
        </p:grpSpPr>
        <p:sp>
          <p:nvSpPr>
            <p:cNvPr id="11" name="Freeform 11"/>
            <p:cNvSpPr/>
            <p:nvPr/>
          </p:nvSpPr>
          <p:spPr>
            <a:xfrm>
              <a:off x="0" y="0"/>
              <a:ext cx="966315" cy="812800"/>
            </a:xfrm>
            <a:custGeom>
              <a:avLst/>
              <a:gdLst/>
              <a:ahLst/>
              <a:cxnLst/>
              <a:rect l="l" t="t" r="r" b="b"/>
              <a:pathLst>
                <a:path w="966315" h="812800">
                  <a:moveTo>
                    <a:pt x="35127" y="0"/>
                  </a:moveTo>
                  <a:lnTo>
                    <a:pt x="931188" y="0"/>
                  </a:lnTo>
                  <a:cubicBezTo>
                    <a:pt x="950588" y="0"/>
                    <a:pt x="966315" y="15727"/>
                    <a:pt x="966315" y="35127"/>
                  </a:cubicBezTo>
                  <a:lnTo>
                    <a:pt x="966315" y="777673"/>
                  </a:lnTo>
                  <a:cubicBezTo>
                    <a:pt x="966315" y="786989"/>
                    <a:pt x="962614" y="795924"/>
                    <a:pt x="956026" y="802512"/>
                  </a:cubicBezTo>
                  <a:cubicBezTo>
                    <a:pt x="949439" y="809099"/>
                    <a:pt x="940504" y="812800"/>
                    <a:pt x="931188" y="812800"/>
                  </a:cubicBezTo>
                  <a:lnTo>
                    <a:pt x="35127" y="812800"/>
                  </a:lnTo>
                  <a:cubicBezTo>
                    <a:pt x="25811" y="812800"/>
                    <a:pt x="16876" y="809099"/>
                    <a:pt x="10288" y="802512"/>
                  </a:cubicBezTo>
                  <a:cubicBezTo>
                    <a:pt x="3701" y="795924"/>
                    <a:pt x="0" y="786989"/>
                    <a:pt x="0" y="777673"/>
                  </a:cubicBezTo>
                  <a:lnTo>
                    <a:pt x="0" y="35127"/>
                  </a:lnTo>
                  <a:cubicBezTo>
                    <a:pt x="0" y="25811"/>
                    <a:pt x="3701" y="16876"/>
                    <a:pt x="10288" y="10288"/>
                  </a:cubicBezTo>
                  <a:cubicBezTo>
                    <a:pt x="16876" y="3701"/>
                    <a:pt x="25811" y="0"/>
                    <a:pt x="35127" y="0"/>
                  </a:cubicBezTo>
                  <a:close/>
                </a:path>
              </a:pathLst>
            </a:custGeom>
            <a:blipFill>
              <a:blip r:embed="rId14"/>
              <a:stretch>
                <a:fillRect l="-9208" r="-9208"/>
              </a:stretch>
            </a:blipFill>
          </p:spPr>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6CD0E8"/>
        </a:solidFill>
        <a:effectLst/>
      </p:bgPr>
    </p:bg>
    <p:spTree>
      <p:nvGrpSpPr>
        <p:cNvPr id="1" name=""/>
        <p:cNvGrpSpPr/>
        <p:nvPr/>
      </p:nvGrpSpPr>
      <p:grpSpPr>
        <a:xfrm>
          <a:off x="0" y="0"/>
          <a:ext cx="0" cy="0"/>
          <a:chOff x="0" y="0"/>
          <a:chExt cx="0" cy="0"/>
        </a:xfrm>
      </p:grpSpPr>
      <p:grpSp>
        <p:nvGrpSpPr>
          <p:cNvPr id="2" name="Group 2"/>
          <p:cNvGrpSpPr/>
          <p:nvPr/>
        </p:nvGrpSpPr>
        <p:grpSpPr>
          <a:xfrm>
            <a:off x="2119777" y="569739"/>
            <a:ext cx="13868326" cy="8688561"/>
            <a:chOff x="0" y="0"/>
            <a:chExt cx="3652563" cy="2288345"/>
          </a:xfrm>
        </p:grpSpPr>
        <p:sp>
          <p:nvSpPr>
            <p:cNvPr id="3" name="Freeform 3"/>
            <p:cNvSpPr/>
            <p:nvPr/>
          </p:nvSpPr>
          <p:spPr>
            <a:xfrm>
              <a:off x="0" y="0"/>
              <a:ext cx="3652563" cy="2288345"/>
            </a:xfrm>
            <a:custGeom>
              <a:avLst/>
              <a:gdLst/>
              <a:ahLst/>
              <a:cxnLst/>
              <a:rect l="l" t="t" r="r" b="b"/>
              <a:pathLst>
                <a:path w="3652563" h="2288345">
                  <a:moveTo>
                    <a:pt x="28470" y="0"/>
                  </a:moveTo>
                  <a:lnTo>
                    <a:pt x="3624093" y="0"/>
                  </a:lnTo>
                  <a:cubicBezTo>
                    <a:pt x="3631643" y="0"/>
                    <a:pt x="3638885" y="3000"/>
                    <a:pt x="3644224" y="8339"/>
                  </a:cubicBezTo>
                  <a:cubicBezTo>
                    <a:pt x="3649564" y="13678"/>
                    <a:pt x="3652563" y="20920"/>
                    <a:pt x="3652563" y="28470"/>
                  </a:cubicBezTo>
                  <a:lnTo>
                    <a:pt x="3652563" y="2259875"/>
                  </a:lnTo>
                  <a:cubicBezTo>
                    <a:pt x="3652563" y="2267426"/>
                    <a:pt x="3649564" y="2274667"/>
                    <a:pt x="3644224" y="2280007"/>
                  </a:cubicBezTo>
                  <a:cubicBezTo>
                    <a:pt x="3638885" y="2285346"/>
                    <a:pt x="3631643" y="2288345"/>
                    <a:pt x="3624093" y="2288345"/>
                  </a:cubicBezTo>
                  <a:lnTo>
                    <a:pt x="28470" y="2288345"/>
                  </a:lnTo>
                  <a:cubicBezTo>
                    <a:pt x="20920" y="2288345"/>
                    <a:pt x="13678" y="2285346"/>
                    <a:pt x="8339" y="2280007"/>
                  </a:cubicBezTo>
                  <a:cubicBezTo>
                    <a:pt x="3000" y="2274667"/>
                    <a:pt x="0" y="2267426"/>
                    <a:pt x="0" y="2259875"/>
                  </a:cubicBezTo>
                  <a:lnTo>
                    <a:pt x="0" y="28470"/>
                  </a:lnTo>
                  <a:cubicBezTo>
                    <a:pt x="0" y="20920"/>
                    <a:pt x="3000" y="13678"/>
                    <a:pt x="8339" y="8339"/>
                  </a:cubicBezTo>
                  <a:cubicBezTo>
                    <a:pt x="13678" y="3000"/>
                    <a:pt x="20920" y="0"/>
                    <a:pt x="28470" y="0"/>
                  </a:cubicBezTo>
                  <a:close/>
                </a:path>
              </a:pathLst>
            </a:custGeom>
            <a:solidFill>
              <a:srgbClr val="EFEBE2"/>
            </a:solidFill>
          </p:spPr>
        </p:sp>
        <p:sp>
          <p:nvSpPr>
            <p:cNvPr id="4" name="TextBox 4"/>
            <p:cNvSpPr txBox="1"/>
            <p:nvPr/>
          </p:nvSpPr>
          <p:spPr>
            <a:xfrm>
              <a:off x="0" y="-57150"/>
              <a:ext cx="3652563" cy="2345495"/>
            </a:xfrm>
            <a:prstGeom prst="rect">
              <a:avLst/>
            </a:prstGeom>
          </p:spPr>
          <p:txBody>
            <a:bodyPr lIns="50800" tIns="50800" rIns="50800" bIns="50800" rtlCol="0" anchor="ctr"/>
            <a:lstStyle/>
            <a:p>
              <a:pPr algn="ctr">
                <a:lnSpc>
                  <a:spcPts val="3079"/>
                </a:lnSpc>
              </a:pPr>
              <a:endParaRPr/>
            </a:p>
          </p:txBody>
        </p:sp>
      </p:grpSp>
      <p:sp>
        <p:nvSpPr>
          <p:cNvPr id="5" name="TextBox 5"/>
          <p:cNvSpPr txBox="1"/>
          <p:nvPr/>
        </p:nvSpPr>
        <p:spPr>
          <a:xfrm>
            <a:off x="2340565" y="1103974"/>
            <a:ext cx="13126644" cy="8143255"/>
          </a:xfrm>
          <a:prstGeom prst="rect">
            <a:avLst/>
          </a:prstGeom>
        </p:spPr>
        <p:txBody>
          <a:bodyPr wrap="square" lIns="0" tIns="0" rIns="0" bIns="0" rtlCol="0" anchor="t">
            <a:spAutoFit/>
          </a:bodyPr>
          <a:lstStyle/>
          <a:p>
            <a:pPr algn="r">
              <a:lnSpc>
                <a:spcPts val="3187"/>
              </a:lnSpc>
            </a:pPr>
            <a:r>
              <a:rPr lang="en-US" sz="2451" dirty="0">
                <a:solidFill>
                  <a:srgbClr val="000000"/>
                </a:solidFill>
                <a:latin typeface="KG Primary Penmanship"/>
              </a:rPr>
              <a:t> Raising the Ukrainian flag is a powerful statement of national identity and pride.</a:t>
            </a:r>
          </a:p>
          <a:p>
            <a:pPr algn="r">
              <a:lnSpc>
                <a:spcPts val="3187"/>
              </a:lnSpc>
            </a:pPr>
            <a:r>
              <a:rPr lang="en-US" sz="2451" dirty="0">
                <a:solidFill>
                  <a:srgbClr val="000000"/>
                </a:solidFill>
                <a:latin typeface="KG Primary Penmanship"/>
              </a:rPr>
              <a:t>- </a:t>
            </a:r>
            <a:r>
              <a:rPr lang="en-US" sz="2451" dirty="0" err="1">
                <a:solidFill>
                  <a:srgbClr val="000000"/>
                </a:solidFill>
                <a:latin typeface="KG Primary Penmanship"/>
              </a:rPr>
              <a:t>Volodymyr</a:t>
            </a:r>
            <a:r>
              <a:rPr lang="en-US" sz="2451" dirty="0">
                <a:solidFill>
                  <a:srgbClr val="000000"/>
                </a:solidFill>
                <a:latin typeface="KG Primary Penmanship"/>
              </a:rPr>
              <a:t> </a:t>
            </a:r>
            <a:r>
              <a:rPr lang="en-US" sz="2451" dirty="0" err="1">
                <a:solidFill>
                  <a:srgbClr val="000000"/>
                </a:solidFill>
                <a:latin typeface="KG Primary Penmanship"/>
              </a:rPr>
              <a:t>Zelensky</a:t>
            </a:r>
            <a:endParaRPr lang="en-US" sz="2451" dirty="0">
              <a:solidFill>
                <a:srgbClr val="000000"/>
              </a:solidFill>
              <a:latin typeface="KG Primary Penmanship"/>
            </a:endParaRPr>
          </a:p>
          <a:p>
            <a:pPr algn="just">
              <a:lnSpc>
                <a:spcPts val="3187"/>
              </a:lnSpc>
            </a:pPr>
            <a:r>
              <a:rPr lang="en-US" sz="2451" dirty="0">
                <a:solidFill>
                  <a:srgbClr val="000000"/>
                </a:solidFill>
                <a:latin typeface="KG Primary Penmanship"/>
              </a:rPr>
              <a:t> </a:t>
            </a:r>
          </a:p>
          <a:p>
            <a:pPr algn="just">
              <a:lnSpc>
                <a:spcPts val="3187"/>
              </a:lnSpc>
            </a:pPr>
            <a:r>
              <a:rPr lang="en-US" sz="2451" dirty="0">
                <a:solidFill>
                  <a:srgbClr val="000000"/>
                </a:solidFill>
                <a:latin typeface="KG Primary Penmanship"/>
              </a:rPr>
              <a:t> The Ukrainian flag is yellow and blue. Yellow is at the top, and blue is at the bottom.</a:t>
            </a:r>
          </a:p>
          <a:p>
            <a:pPr algn="just">
              <a:lnSpc>
                <a:spcPts val="3187"/>
              </a:lnSpc>
            </a:pPr>
            <a:r>
              <a:rPr lang="en-US" sz="2451" dirty="0">
                <a:solidFill>
                  <a:srgbClr val="000000"/>
                </a:solidFill>
                <a:latin typeface="KG Primary Penmanship"/>
              </a:rPr>
              <a:t> The colors of the Ukrainian flag are very important to Ukrainians. The yellow color means fields of wheat in Ukraine. The blue color means the sky above Ukraine.</a:t>
            </a:r>
          </a:p>
          <a:p>
            <a:pPr algn="just">
              <a:lnSpc>
                <a:spcPts val="3187"/>
              </a:lnSpc>
            </a:pPr>
            <a:r>
              <a:rPr lang="en-US" sz="2451" dirty="0">
                <a:solidFill>
                  <a:srgbClr val="000000"/>
                </a:solidFill>
                <a:latin typeface="KG Primary Penmanship"/>
              </a:rPr>
              <a:t> The Ukrainian flag is a national symbol of Ukraine. It was officially used for the first time on 4th September 1848. But it wasn't the country's only flag until 1991. In 1991, Ukraine became an independent country. From that day, the blue and yellow flag was the country's only flag. Before that, the country had other flags. One of them was the red and black flag.</a:t>
            </a:r>
          </a:p>
          <a:p>
            <a:pPr algn="just">
              <a:lnSpc>
                <a:spcPts val="3187"/>
              </a:lnSpc>
            </a:pPr>
            <a:r>
              <a:rPr lang="en-US" sz="2451" dirty="0">
                <a:solidFill>
                  <a:srgbClr val="000000"/>
                </a:solidFill>
                <a:latin typeface="KG Primary Penmanship"/>
              </a:rPr>
              <a:t> Every year on 23rd August, there is a holiday called 'Yellow-Blue Day' in Ukraine. On this day, people have parties and concerts. They wear clothes with the colors of the flag.</a:t>
            </a:r>
          </a:p>
          <a:p>
            <a:pPr algn="just">
              <a:lnSpc>
                <a:spcPts val="3187"/>
              </a:lnSpc>
            </a:pPr>
            <a:r>
              <a:rPr lang="en-US" sz="2451" dirty="0">
                <a:solidFill>
                  <a:srgbClr val="000000"/>
                </a:solidFill>
                <a:latin typeface="KG Primary Penmanship"/>
              </a:rPr>
              <a:t> The Ukrainian flag is also a symbol of the Ukrainian people. During protests in Ukraine, people often wave the flag. In 2004, people protested against the government. This protest was called 'the Orange Revolution'. People waved orange flags and they wore orange clothes. In 2013 and 2014, there were more protests in Ukraine. These protests were called 'the Revolution of Dignity'. People waved the blue and yellow flag during these protests.</a:t>
            </a:r>
          </a:p>
          <a:p>
            <a:pPr algn="just">
              <a:lnSpc>
                <a:spcPts val="3187"/>
              </a:lnSpc>
            </a:pPr>
            <a:r>
              <a:rPr lang="en-US" sz="2451" dirty="0">
                <a:solidFill>
                  <a:srgbClr val="000000"/>
                </a:solidFill>
                <a:latin typeface="KG Primary Penmanship"/>
              </a:rPr>
              <a:t> The Ukrainian flag is similar to the flag of Sweden. The Swedish flag is blue and yellow too, but the colors are in different places. Some people say that the Ukrainian flag is the same as the Swedish flag, but it isn't. The blue and yellow colors are important to many countries. For example, Brazil's flag is green and yellow, and Kazakhstan's flag is light blue and yellow. But only Ukraine and Sweden have flags with these two colors.</a:t>
            </a:r>
          </a:p>
          <a:p>
            <a:pPr algn="just">
              <a:lnSpc>
                <a:spcPts val="2717"/>
              </a:lnSpc>
            </a:pPr>
            <a:endParaRPr lang="en-US" sz="2451" dirty="0">
              <a:solidFill>
                <a:srgbClr val="000000"/>
              </a:solidFill>
              <a:latin typeface="KG Primary Penmanship"/>
            </a:endParaRPr>
          </a:p>
        </p:txBody>
      </p:sp>
      <p:sp>
        <p:nvSpPr>
          <p:cNvPr id="6" name="Freeform 6"/>
          <p:cNvSpPr/>
          <p:nvPr/>
        </p:nvSpPr>
        <p:spPr>
          <a:xfrm>
            <a:off x="-1529341" y="8770560"/>
            <a:ext cx="5194677" cy="2370662"/>
          </a:xfrm>
          <a:custGeom>
            <a:avLst/>
            <a:gdLst/>
            <a:ahLst/>
            <a:cxnLst/>
            <a:rect l="l" t="t" r="r" b="b"/>
            <a:pathLst>
              <a:path w="5194677" h="2370662">
                <a:moveTo>
                  <a:pt x="0" y="0"/>
                </a:moveTo>
                <a:lnTo>
                  <a:pt x="5194677" y="0"/>
                </a:lnTo>
                <a:lnTo>
                  <a:pt x="5194677" y="2370661"/>
                </a:lnTo>
                <a:lnTo>
                  <a:pt x="0" y="2370661"/>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Freeform 7"/>
          <p:cNvSpPr/>
          <p:nvPr/>
        </p:nvSpPr>
        <p:spPr>
          <a:xfrm>
            <a:off x="13596115" y="8613057"/>
            <a:ext cx="6055112" cy="1893599"/>
          </a:xfrm>
          <a:custGeom>
            <a:avLst/>
            <a:gdLst/>
            <a:ahLst/>
            <a:cxnLst/>
            <a:rect l="l" t="t" r="r" b="b"/>
            <a:pathLst>
              <a:path w="6055112" h="1893599">
                <a:moveTo>
                  <a:pt x="0" y="0"/>
                </a:moveTo>
                <a:lnTo>
                  <a:pt x="6055113" y="0"/>
                </a:lnTo>
                <a:lnTo>
                  <a:pt x="6055113" y="1893599"/>
                </a:lnTo>
                <a:lnTo>
                  <a:pt x="0" y="1893599"/>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9" name="Freeform 9"/>
          <p:cNvSpPr/>
          <p:nvPr/>
        </p:nvSpPr>
        <p:spPr>
          <a:xfrm rot="4521105">
            <a:off x="-878864" y="-520533"/>
            <a:ext cx="3893723" cy="2966309"/>
          </a:xfrm>
          <a:custGeom>
            <a:avLst/>
            <a:gdLst/>
            <a:ahLst/>
            <a:cxnLst/>
            <a:rect l="l" t="t" r="r" b="b"/>
            <a:pathLst>
              <a:path w="3893723" h="2966309">
                <a:moveTo>
                  <a:pt x="0" y="0"/>
                </a:moveTo>
                <a:lnTo>
                  <a:pt x="3893724" y="0"/>
                </a:lnTo>
                <a:lnTo>
                  <a:pt x="3893724" y="2966310"/>
                </a:lnTo>
                <a:lnTo>
                  <a:pt x="0" y="2966310"/>
                </a:lnTo>
                <a:lnTo>
                  <a:pt x="0" y="0"/>
                </a:lnTo>
                <a:close/>
              </a:path>
            </a:pathLst>
          </a:custGeom>
          <a:blipFill>
            <a:blip r:embed="rId6">
              <a:extLst>
                <a:ext uri="{96DAC541-7B7A-43D3-8B79-37D633B846F1}">
                  <asvg:svgBlip xmlns:asvg="http://schemas.microsoft.com/office/drawing/2016/SVG/main" xmlns="" r:embed="rId9"/>
                </a:ext>
              </a:extLst>
            </a:blip>
            <a:stretch>
              <a:fillRect/>
            </a:stretch>
          </a:blipFill>
        </p:spPr>
      </p:sp>
      <p:sp>
        <p:nvSpPr>
          <p:cNvPr id="10" name="Freeform 10"/>
          <p:cNvSpPr/>
          <p:nvPr/>
        </p:nvSpPr>
        <p:spPr>
          <a:xfrm>
            <a:off x="15841564" y="-1006442"/>
            <a:ext cx="2835471" cy="4114800"/>
          </a:xfrm>
          <a:custGeom>
            <a:avLst/>
            <a:gdLst/>
            <a:ahLst/>
            <a:cxnLst/>
            <a:rect l="l" t="t" r="r" b="b"/>
            <a:pathLst>
              <a:path w="2835471" h="4114800">
                <a:moveTo>
                  <a:pt x="0" y="0"/>
                </a:moveTo>
                <a:lnTo>
                  <a:pt x="2835472" y="0"/>
                </a:lnTo>
                <a:lnTo>
                  <a:pt x="2835472" y="4114800"/>
                </a:lnTo>
                <a:lnTo>
                  <a:pt x="0" y="4114800"/>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11" name="Freeform 11"/>
          <p:cNvSpPr/>
          <p:nvPr/>
        </p:nvSpPr>
        <p:spPr>
          <a:xfrm>
            <a:off x="15988102" y="3857785"/>
            <a:ext cx="2147171" cy="2216434"/>
          </a:xfrm>
          <a:custGeom>
            <a:avLst/>
            <a:gdLst/>
            <a:ahLst/>
            <a:cxnLst/>
            <a:rect l="l" t="t" r="r" b="b"/>
            <a:pathLst>
              <a:path w="2147171" h="2216434">
                <a:moveTo>
                  <a:pt x="0" y="0"/>
                </a:moveTo>
                <a:lnTo>
                  <a:pt x="2147171" y="0"/>
                </a:lnTo>
                <a:lnTo>
                  <a:pt x="2147171" y="2216435"/>
                </a:lnTo>
                <a:lnTo>
                  <a:pt x="0" y="2216435"/>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sp>
      <p:sp>
        <p:nvSpPr>
          <p:cNvPr id="12" name="Freeform 12"/>
          <p:cNvSpPr/>
          <p:nvPr/>
        </p:nvSpPr>
        <p:spPr>
          <a:xfrm rot="-3663402">
            <a:off x="318939" y="4685395"/>
            <a:ext cx="1702687" cy="1733015"/>
          </a:xfrm>
          <a:custGeom>
            <a:avLst/>
            <a:gdLst/>
            <a:ahLst/>
            <a:cxnLst/>
            <a:rect l="l" t="t" r="r" b="b"/>
            <a:pathLst>
              <a:path w="1702687" h="1733015">
                <a:moveTo>
                  <a:pt x="0" y="0"/>
                </a:moveTo>
                <a:lnTo>
                  <a:pt x="1702687" y="0"/>
                </a:lnTo>
                <a:lnTo>
                  <a:pt x="1702687" y="1733015"/>
                </a:lnTo>
                <a:lnTo>
                  <a:pt x="0" y="1733015"/>
                </a:lnTo>
                <a:lnTo>
                  <a:pt x="0" y="0"/>
                </a:lnTo>
                <a:close/>
              </a:path>
            </a:pathLst>
          </a:custGeom>
          <a:blipFill>
            <a:blip r:embed="rId14">
              <a:extLst>
                <a:ext uri="{96DAC541-7B7A-43D3-8B79-37D633B846F1}">
                  <asvg:svgBlip xmlns:asvg="http://schemas.microsoft.com/office/drawing/2016/SVG/main" xmlns="" r:embed="rId15"/>
                </a:ext>
              </a:extLst>
            </a:blip>
            <a:stretch>
              <a:fillRect/>
            </a:stretch>
          </a:blipFill>
        </p:spPr>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CD0E8"/>
        </a:solidFill>
        <a:effectLst/>
      </p:bgPr>
    </p:bg>
    <p:spTree>
      <p:nvGrpSpPr>
        <p:cNvPr id="1" name=""/>
        <p:cNvGrpSpPr/>
        <p:nvPr/>
      </p:nvGrpSpPr>
      <p:grpSpPr>
        <a:xfrm>
          <a:off x="0" y="0"/>
          <a:ext cx="0" cy="0"/>
          <a:chOff x="0" y="0"/>
          <a:chExt cx="0" cy="0"/>
        </a:xfrm>
      </p:grpSpPr>
      <p:sp>
        <p:nvSpPr>
          <p:cNvPr id="2" name="Freeform 2"/>
          <p:cNvSpPr/>
          <p:nvPr/>
        </p:nvSpPr>
        <p:spPr>
          <a:xfrm rot="-1265126">
            <a:off x="-86037" y="6477573"/>
            <a:ext cx="2229473" cy="4114800"/>
          </a:xfrm>
          <a:custGeom>
            <a:avLst/>
            <a:gdLst/>
            <a:ahLst/>
            <a:cxnLst/>
            <a:rect l="l" t="t" r="r" b="b"/>
            <a:pathLst>
              <a:path w="2229473" h="4114800">
                <a:moveTo>
                  <a:pt x="0" y="0"/>
                </a:moveTo>
                <a:lnTo>
                  <a:pt x="2229474" y="0"/>
                </a:lnTo>
                <a:lnTo>
                  <a:pt x="2229474" y="4114800"/>
                </a:lnTo>
                <a:lnTo>
                  <a:pt x="0" y="411480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grpSp>
        <p:nvGrpSpPr>
          <p:cNvPr id="3" name="Group 3"/>
          <p:cNvGrpSpPr/>
          <p:nvPr/>
        </p:nvGrpSpPr>
        <p:grpSpPr>
          <a:xfrm>
            <a:off x="3239080" y="2645095"/>
            <a:ext cx="12028715" cy="5798131"/>
            <a:chOff x="0" y="0"/>
            <a:chExt cx="3168057" cy="1527080"/>
          </a:xfrm>
        </p:grpSpPr>
        <p:sp>
          <p:nvSpPr>
            <p:cNvPr id="4" name="Freeform 4"/>
            <p:cNvSpPr/>
            <p:nvPr/>
          </p:nvSpPr>
          <p:spPr>
            <a:xfrm>
              <a:off x="0" y="0"/>
              <a:ext cx="3168057" cy="1527080"/>
            </a:xfrm>
            <a:custGeom>
              <a:avLst/>
              <a:gdLst/>
              <a:ahLst/>
              <a:cxnLst/>
              <a:rect l="l" t="t" r="r" b="b"/>
              <a:pathLst>
                <a:path w="3168057" h="1527080">
                  <a:moveTo>
                    <a:pt x="32825" y="0"/>
                  </a:moveTo>
                  <a:lnTo>
                    <a:pt x="3135232" y="0"/>
                  </a:lnTo>
                  <a:cubicBezTo>
                    <a:pt x="3143938" y="0"/>
                    <a:pt x="3152287" y="3458"/>
                    <a:pt x="3158442" y="9614"/>
                  </a:cubicBezTo>
                  <a:cubicBezTo>
                    <a:pt x="3164598" y="15770"/>
                    <a:pt x="3168057" y="24119"/>
                    <a:pt x="3168057" y="32825"/>
                  </a:cubicBezTo>
                  <a:lnTo>
                    <a:pt x="3168057" y="1494255"/>
                  </a:lnTo>
                  <a:cubicBezTo>
                    <a:pt x="3168057" y="1502961"/>
                    <a:pt x="3164598" y="1511310"/>
                    <a:pt x="3158442" y="1517466"/>
                  </a:cubicBezTo>
                  <a:cubicBezTo>
                    <a:pt x="3152287" y="1523621"/>
                    <a:pt x="3143938" y="1527080"/>
                    <a:pt x="3135232" y="1527080"/>
                  </a:cubicBezTo>
                  <a:lnTo>
                    <a:pt x="32825" y="1527080"/>
                  </a:lnTo>
                  <a:cubicBezTo>
                    <a:pt x="14696" y="1527080"/>
                    <a:pt x="0" y="1512384"/>
                    <a:pt x="0" y="1494255"/>
                  </a:cubicBezTo>
                  <a:lnTo>
                    <a:pt x="0" y="32825"/>
                  </a:lnTo>
                  <a:cubicBezTo>
                    <a:pt x="0" y="14696"/>
                    <a:pt x="14696" y="0"/>
                    <a:pt x="32825" y="0"/>
                  </a:cubicBezTo>
                  <a:close/>
                </a:path>
              </a:pathLst>
            </a:custGeom>
            <a:solidFill>
              <a:srgbClr val="EFEBE2"/>
            </a:solidFill>
          </p:spPr>
        </p:sp>
        <p:sp>
          <p:nvSpPr>
            <p:cNvPr id="5" name="TextBox 5"/>
            <p:cNvSpPr txBox="1"/>
            <p:nvPr/>
          </p:nvSpPr>
          <p:spPr>
            <a:xfrm>
              <a:off x="0" y="-57150"/>
              <a:ext cx="3168057" cy="1584230"/>
            </a:xfrm>
            <a:prstGeom prst="rect">
              <a:avLst/>
            </a:prstGeom>
          </p:spPr>
          <p:txBody>
            <a:bodyPr lIns="50800" tIns="50800" rIns="50800" bIns="50800" rtlCol="0" anchor="ctr"/>
            <a:lstStyle/>
            <a:p>
              <a:pPr algn="ctr">
                <a:lnSpc>
                  <a:spcPts val="3079"/>
                </a:lnSpc>
              </a:pPr>
              <a:endParaRPr/>
            </a:p>
          </p:txBody>
        </p:sp>
      </p:grpSp>
      <p:grpSp>
        <p:nvGrpSpPr>
          <p:cNvPr id="6" name="Group 6"/>
          <p:cNvGrpSpPr/>
          <p:nvPr/>
        </p:nvGrpSpPr>
        <p:grpSpPr>
          <a:xfrm>
            <a:off x="3239080" y="8716847"/>
            <a:ext cx="12028715" cy="1082907"/>
            <a:chOff x="0" y="0"/>
            <a:chExt cx="3168057" cy="285210"/>
          </a:xfrm>
        </p:grpSpPr>
        <p:sp>
          <p:nvSpPr>
            <p:cNvPr id="7" name="Freeform 7"/>
            <p:cNvSpPr/>
            <p:nvPr/>
          </p:nvSpPr>
          <p:spPr>
            <a:xfrm>
              <a:off x="0" y="0"/>
              <a:ext cx="3168057" cy="285210"/>
            </a:xfrm>
            <a:custGeom>
              <a:avLst/>
              <a:gdLst/>
              <a:ahLst/>
              <a:cxnLst/>
              <a:rect l="l" t="t" r="r" b="b"/>
              <a:pathLst>
                <a:path w="3168057" h="285210">
                  <a:moveTo>
                    <a:pt x="32825" y="0"/>
                  </a:moveTo>
                  <a:lnTo>
                    <a:pt x="3135232" y="0"/>
                  </a:lnTo>
                  <a:cubicBezTo>
                    <a:pt x="3143938" y="0"/>
                    <a:pt x="3152287" y="3458"/>
                    <a:pt x="3158442" y="9614"/>
                  </a:cubicBezTo>
                  <a:cubicBezTo>
                    <a:pt x="3164598" y="15770"/>
                    <a:pt x="3168057" y="24119"/>
                    <a:pt x="3168057" y="32825"/>
                  </a:cubicBezTo>
                  <a:lnTo>
                    <a:pt x="3168057" y="252385"/>
                  </a:lnTo>
                  <a:cubicBezTo>
                    <a:pt x="3168057" y="261091"/>
                    <a:pt x="3164598" y="269440"/>
                    <a:pt x="3158442" y="275596"/>
                  </a:cubicBezTo>
                  <a:cubicBezTo>
                    <a:pt x="3152287" y="281752"/>
                    <a:pt x="3143938" y="285210"/>
                    <a:pt x="3135232" y="285210"/>
                  </a:cubicBezTo>
                  <a:lnTo>
                    <a:pt x="32825" y="285210"/>
                  </a:lnTo>
                  <a:cubicBezTo>
                    <a:pt x="14696" y="285210"/>
                    <a:pt x="0" y="270514"/>
                    <a:pt x="0" y="252385"/>
                  </a:cubicBezTo>
                  <a:lnTo>
                    <a:pt x="0" y="32825"/>
                  </a:lnTo>
                  <a:cubicBezTo>
                    <a:pt x="0" y="14696"/>
                    <a:pt x="14696" y="0"/>
                    <a:pt x="32825" y="0"/>
                  </a:cubicBezTo>
                  <a:close/>
                </a:path>
              </a:pathLst>
            </a:custGeom>
            <a:solidFill>
              <a:srgbClr val="EFEBE2"/>
            </a:solidFill>
          </p:spPr>
        </p:sp>
        <p:sp>
          <p:nvSpPr>
            <p:cNvPr id="8" name="TextBox 8"/>
            <p:cNvSpPr txBox="1"/>
            <p:nvPr/>
          </p:nvSpPr>
          <p:spPr>
            <a:xfrm>
              <a:off x="0" y="-57150"/>
              <a:ext cx="3168057" cy="342360"/>
            </a:xfrm>
            <a:prstGeom prst="rect">
              <a:avLst/>
            </a:prstGeom>
          </p:spPr>
          <p:txBody>
            <a:bodyPr lIns="50800" tIns="50800" rIns="50800" bIns="50800" rtlCol="0" anchor="ctr"/>
            <a:lstStyle/>
            <a:p>
              <a:pPr algn="ctr">
                <a:lnSpc>
                  <a:spcPts val="3079"/>
                </a:lnSpc>
              </a:pPr>
              <a:endParaRPr/>
            </a:p>
          </p:txBody>
        </p:sp>
      </p:grpSp>
      <p:sp>
        <p:nvSpPr>
          <p:cNvPr id="9" name="Freeform 9"/>
          <p:cNvSpPr/>
          <p:nvPr/>
        </p:nvSpPr>
        <p:spPr>
          <a:xfrm>
            <a:off x="15474489" y="0"/>
            <a:ext cx="3569621" cy="2057400"/>
          </a:xfrm>
          <a:custGeom>
            <a:avLst/>
            <a:gdLst/>
            <a:ahLst/>
            <a:cxnLst/>
            <a:rect l="l" t="t" r="r" b="b"/>
            <a:pathLst>
              <a:path w="3569621" h="2057400">
                <a:moveTo>
                  <a:pt x="0" y="0"/>
                </a:moveTo>
                <a:lnTo>
                  <a:pt x="3569622" y="0"/>
                </a:lnTo>
                <a:lnTo>
                  <a:pt x="3569622" y="2057400"/>
                </a:lnTo>
                <a:lnTo>
                  <a:pt x="0" y="2057400"/>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10" name="Freeform 10"/>
          <p:cNvSpPr/>
          <p:nvPr/>
        </p:nvSpPr>
        <p:spPr>
          <a:xfrm>
            <a:off x="15474489" y="8443225"/>
            <a:ext cx="5794721" cy="3687550"/>
          </a:xfrm>
          <a:custGeom>
            <a:avLst/>
            <a:gdLst/>
            <a:ahLst/>
            <a:cxnLst/>
            <a:rect l="l" t="t" r="r" b="b"/>
            <a:pathLst>
              <a:path w="5794721" h="3687550">
                <a:moveTo>
                  <a:pt x="0" y="0"/>
                </a:moveTo>
                <a:lnTo>
                  <a:pt x="5794721" y="0"/>
                </a:lnTo>
                <a:lnTo>
                  <a:pt x="5794721" y="3687550"/>
                </a:lnTo>
                <a:lnTo>
                  <a:pt x="0" y="3687550"/>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sp>
      <p:sp>
        <p:nvSpPr>
          <p:cNvPr id="11" name="Freeform 11"/>
          <p:cNvSpPr/>
          <p:nvPr/>
        </p:nvSpPr>
        <p:spPr>
          <a:xfrm>
            <a:off x="-535990" y="-2297556"/>
            <a:ext cx="5155216" cy="4114800"/>
          </a:xfrm>
          <a:custGeom>
            <a:avLst/>
            <a:gdLst/>
            <a:ahLst/>
            <a:cxnLst/>
            <a:rect l="l" t="t" r="r" b="b"/>
            <a:pathLst>
              <a:path w="5155216" h="4114800">
                <a:moveTo>
                  <a:pt x="0" y="0"/>
                </a:moveTo>
                <a:lnTo>
                  <a:pt x="5155217" y="0"/>
                </a:lnTo>
                <a:lnTo>
                  <a:pt x="5155217" y="4114800"/>
                </a:lnTo>
                <a:lnTo>
                  <a:pt x="0" y="411480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grpSp>
        <p:nvGrpSpPr>
          <p:cNvPr id="12" name="Group 12"/>
          <p:cNvGrpSpPr/>
          <p:nvPr/>
        </p:nvGrpSpPr>
        <p:grpSpPr>
          <a:xfrm>
            <a:off x="3460207" y="3052850"/>
            <a:ext cx="11586461" cy="4619049"/>
            <a:chOff x="0" y="0"/>
            <a:chExt cx="2068715" cy="824712"/>
          </a:xfrm>
        </p:grpSpPr>
        <p:sp>
          <p:nvSpPr>
            <p:cNvPr id="13" name="Freeform 13"/>
            <p:cNvSpPr/>
            <p:nvPr/>
          </p:nvSpPr>
          <p:spPr>
            <a:xfrm>
              <a:off x="0" y="0"/>
              <a:ext cx="2068715" cy="824712"/>
            </a:xfrm>
            <a:custGeom>
              <a:avLst/>
              <a:gdLst/>
              <a:ahLst/>
              <a:cxnLst/>
              <a:rect l="l" t="t" r="r" b="b"/>
              <a:pathLst>
                <a:path w="2068715" h="824712">
                  <a:moveTo>
                    <a:pt x="15368" y="0"/>
                  </a:moveTo>
                  <a:lnTo>
                    <a:pt x="2053347" y="0"/>
                  </a:lnTo>
                  <a:cubicBezTo>
                    <a:pt x="2061835" y="0"/>
                    <a:pt x="2068715" y="6881"/>
                    <a:pt x="2068715" y="15368"/>
                  </a:cubicBezTo>
                  <a:lnTo>
                    <a:pt x="2068715" y="809344"/>
                  </a:lnTo>
                  <a:cubicBezTo>
                    <a:pt x="2068715" y="813420"/>
                    <a:pt x="2067096" y="817329"/>
                    <a:pt x="2064214" y="820211"/>
                  </a:cubicBezTo>
                  <a:cubicBezTo>
                    <a:pt x="2061332" y="823093"/>
                    <a:pt x="2057423" y="824712"/>
                    <a:pt x="2053347" y="824712"/>
                  </a:cubicBezTo>
                  <a:lnTo>
                    <a:pt x="15368" y="824712"/>
                  </a:lnTo>
                  <a:cubicBezTo>
                    <a:pt x="11292" y="824712"/>
                    <a:pt x="7383" y="823093"/>
                    <a:pt x="4501" y="820211"/>
                  </a:cubicBezTo>
                  <a:cubicBezTo>
                    <a:pt x="1619" y="817329"/>
                    <a:pt x="0" y="813420"/>
                    <a:pt x="0" y="809344"/>
                  </a:cubicBezTo>
                  <a:lnTo>
                    <a:pt x="0" y="15368"/>
                  </a:lnTo>
                  <a:cubicBezTo>
                    <a:pt x="0" y="11292"/>
                    <a:pt x="1619" y="7383"/>
                    <a:pt x="4501" y="4501"/>
                  </a:cubicBezTo>
                  <a:cubicBezTo>
                    <a:pt x="7383" y="1619"/>
                    <a:pt x="11292" y="0"/>
                    <a:pt x="15368" y="0"/>
                  </a:cubicBezTo>
                  <a:close/>
                </a:path>
              </a:pathLst>
            </a:custGeom>
            <a:blipFill>
              <a:blip r:embed="rId10"/>
              <a:stretch>
                <a:fillRect t="-392" b="-392"/>
              </a:stretch>
            </a:blipFill>
          </p:spPr>
        </p:sp>
      </p:grpSp>
      <p:sp>
        <p:nvSpPr>
          <p:cNvPr id="14" name="TextBox 14"/>
          <p:cNvSpPr txBox="1"/>
          <p:nvPr/>
        </p:nvSpPr>
        <p:spPr>
          <a:xfrm>
            <a:off x="2971800" y="1788230"/>
            <a:ext cx="13334999" cy="856864"/>
          </a:xfrm>
          <a:prstGeom prst="rect">
            <a:avLst/>
          </a:prstGeom>
        </p:spPr>
        <p:txBody>
          <a:bodyPr wrap="square" lIns="0" tIns="0" rIns="0" bIns="0" rtlCol="0" anchor="t">
            <a:spAutoFit/>
          </a:bodyPr>
          <a:lstStyle/>
          <a:p>
            <a:pPr marL="0" lvl="0" indent="0" algn="ctr">
              <a:lnSpc>
                <a:spcPts val="3287"/>
              </a:lnSpc>
              <a:spcBef>
                <a:spcPct val="0"/>
              </a:spcBef>
            </a:pPr>
            <a:r>
              <a:rPr lang="en-US" sz="3424" u="none" strike="noStrike" spc="99" dirty="0">
                <a:solidFill>
                  <a:srgbClr val="000000"/>
                </a:solidFill>
                <a:latin typeface="Porcelain"/>
              </a:rPr>
              <a:t> </a:t>
            </a:r>
            <a:r>
              <a:rPr lang="en-US" sz="3424" u="none" strike="noStrike" spc="99" dirty="0" err="1">
                <a:solidFill>
                  <a:srgbClr val="000000"/>
                </a:solidFill>
                <a:latin typeface="Porcelain"/>
              </a:rPr>
              <a:t>I.Can</a:t>
            </a:r>
            <a:r>
              <a:rPr lang="en-US" sz="3424" u="none" strike="noStrike" spc="99" dirty="0">
                <a:solidFill>
                  <a:srgbClr val="000000"/>
                </a:solidFill>
                <a:latin typeface="Porcelain"/>
              </a:rPr>
              <a:t> You Match These Words to Their Definitions? Do you know them? Guess what we're going to talk about.</a:t>
            </a:r>
          </a:p>
        </p:txBody>
      </p:sp>
      <p:sp>
        <p:nvSpPr>
          <p:cNvPr id="15" name="TextBox 15"/>
          <p:cNvSpPr txBox="1"/>
          <p:nvPr/>
        </p:nvSpPr>
        <p:spPr>
          <a:xfrm>
            <a:off x="2236559" y="666375"/>
            <a:ext cx="13814882" cy="2243709"/>
          </a:xfrm>
          <a:prstGeom prst="rect">
            <a:avLst/>
          </a:prstGeom>
        </p:spPr>
        <p:txBody>
          <a:bodyPr lIns="0" tIns="0" rIns="0" bIns="0" rtlCol="0" anchor="t">
            <a:spAutoFit/>
          </a:bodyPr>
          <a:lstStyle/>
          <a:p>
            <a:pPr algn="ctr">
              <a:lnSpc>
                <a:spcPts val="8568"/>
              </a:lnSpc>
            </a:pPr>
            <a:r>
              <a:rPr lang="en-US" sz="8925" b="1" i="1" spc="258" dirty="0">
                <a:solidFill>
                  <a:schemeClr val="accent2">
                    <a:lumMod val="75000"/>
                  </a:schemeClr>
                </a:solidFill>
                <a:latin typeface="Porcelain"/>
              </a:rPr>
              <a:t>Pre-reading activities</a:t>
            </a:r>
          </a:p>
          <a:p>
            <a:pPr algn="ctr">
              <a:lnSpc>
                <a:spcPts val="8568"/>
              </a:lnSpc>
            </a:pPr>
            <a:r>
              <a:rPr lang="ru-RU" sz="8925" spc="258" dirty="0" smtClean="0">
                <a:solidFill>
                  <a:srgbClr val="000000"/>
                </a:solidFill>
                <a:latin typeface="Porcelain"/>
              </a:rPr>
              <a:t> </a:t>
            </a:r>
            <a:endParaRPr lang="en-US" sz="8925" spc="258" dirty="0">
              <a:solidFill>
                <a:srgbClr val="000000"/>
              </a:solidFill>
              <a:latin typeface="Porcelain"/>
            </a:endParaRPr>
          </a:p>
        </p:txBody>
      </p:sp>
      <p:sp>
        <p:nvSpPr>
          <p:cNvPr id="16" name="TextBox 16"/>
          <p:cNvSpPr txBox="1"/>
          <p:nvPr/>
        </p:nvSpPr>
        <p:spPr>
          <a:xfrm>
            <a:off x="3643285" y="7777845"/>
            <a:ext cx="12028715" cy="521335"/>
          </a:xfrm>
          <a:prstGeom prst="rect">
            <a:avLst/>
          </a:prstGeom>
        </p:spPr>
        <p:txBody>
          <a:bodyPr lIns="0" tIns="0" rIns="0" bIns="0" rtlCol="0" anchor="t">
            <a:spAutoFit/>
          </a:bodyPr>
          <a:lstStyle/>
          <a:p>
            <a:pPr marL="0" lvl="1" indent="0" algn="just">
              <a:lnSpc>
                <a:spcPts val="4160"/>
              </a:lnSpc>
              <a:spcBef>
                <a:spcPct val="0"/>
              </a:spcBef>
            </a:pPr>
            <a:r>
              <a:rPr lang="en-US" sz="3200" u="none" strike="noStrike">
                <a:solidFill>
                  <a:srgbClr val="000000"/>
                </a:solidFill>
                <a:latin typeface="KG Primary Penmanship"/>
              </a:rPr>
              <a:t>Correct matches: 1.D 2.A 3.C 4.E 5.F 6.B</a:t>
            </a:r>
          </a:p>
        </p:txBody>
      </p:sp>
      <p:sp>
        <p:nvSpPr>
          <p:cNvPr id="17" name="TextBox 17"/>
          <p:cNvSpPr txBox="1"/>
          <p:nvPr/>
        </p:nvSpPr>
        <p:spPr>
          <a:xfrm>
            <a:off x="3643285" y="8900425"/>
            <a:ext cx="10269872" cy="791203"/>
          </a:xfrm>
          <a:prstGeom prst="rect">
            <a:avLst/>
          </a:prstGeom>
        </p:spPr>
        <p:txBody>
          <a:bodyPr lIns="0" tIns="0" rIns="0" bIns="0" rtlCol="0" anchor="t">
            <a:spAutoFit/>
          </a:bodyPr>
          <a:lstStyle/>
          <a:p>
            <a:pPr marL="0" lvl="1" indent="0" algn="l">
              <a:lnSpc>
                <a:spcPts val="3024"/>
              </a:lnSpc>
            </a:pPr>
            <a:r>
              <a:rPr lang="en-US" sz="3024" u="none" strike="noStrike">
                <a:solidFill>
                  <a:srgbClr val="000000"/>
                </a:solidFill>
                <a:latin typeface="KG Primary Penmanship"/>
              </a:rPr>
              <a:t>Посилання на завдання: </a:t>
            </a:r>
            <a:r>
              <a:rPr lang="en-US" sz="3024" u="sng" strike="noStrike">
                <a:solidFill>
                  <a:srgbClr val="000000"/>
                </a:solidFill>
                <a:latin typeface="KG Primary Penmanship"/>
                <a:hlinkClick r:id="rId11" tooltip="https://www.educaplay.com/learning-resources/19082017-learning_resource.html"/>
              </a:rPr>
              <a:t>https://www.educaplay.com/learning-resources/19082017-learning_resource.html</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6CD0E8"/>
        </a:solidFill>
        <a:effectLst/>
      </p:bgPr>
    </p:bg>
    <p:spTree>
      <p:nvGrpSpPr>
        <p:cNvPr id="1" name=""/>
        <p:cNvGrpSpPr/>
        <p:nvPr/>
      </p:nvGrpSpPr>
      <p:grpSpPr>
        <a:xfrm>
          <a:off x="0" y="0"/>
          <a:ext cx="0" cy="0"/>
          <a:chOff x="0" y="0"/>
          <a:chExt cx="0" cy="0"/>
        </a:xfrm>
      </p:grpSpPr>
      <p:grpSp>
        <p:nvGrpSpPr>
          <p:cNvPr id="2" name="Group 2"/>
          <p:cNvGrpSpPr/>
          <p:nvPr/>
        </p:nvGrpSpPr>
        <p:grpSpPr>
          <a:xfrm>
            <a:off x="2634119" y="2491408"/>
            <a:ext cx="13019762" cy="6745977"/>
            <a:chOff x="0" y="0"/>
            <a:chExt cx="3429073" cy="1776718"/>
          </a:xfrm>
        </p:grpSpPr>
        <p:sp>
          <p:nvSpPr>
            <p:cNvPr id="3" name="Freeform 3"/>
            <p:cNvSpPr/>
            <p:nvPr/>
          </p:nvSpPr>
          <p:spPr>
            <a:xfrm>
              <a:off x="0" y="0"/>
              <a:ext cx="3429073" cy="1776718"/>
            </a:xfrm>
            <a:custGeom>
              <a:avLst/>
              <a:gdLst/>
              <a:ahLst/>
              <a:cxnLst/>
              <a:rect l="l" t="t" r="r" b="b"/>
              <a:pathLst>
                <a:path w="3429073" h="1776718">
                  <a:moveTo>
                    <a:pt x="0" y="0"/>
                  </a:moveTo>
                  <a:lnTo>
                    <a:pt x="3429073" y="0"/>
                  </a:lnTo>
                  <a:lnTo>
                    <a:pt x="3429073" y="1776718"/>
                  </a:lnTo>
                  <a:lnTo>
                    <a:pt x="0" y="1776718"/>
                  </a:lnTo>
                  <a:close/>
                </a:path>
              </a:pathLst>
            </a:custGeom>
            <a:solidFill>
              <a:srgbClr val="EFEBE2"/>
            </a:solidFill>
          </p:spPr>
        </p:sp>
        <p:sp>
          <p:nvSpPr>
            <p:cNvPr id="4" name="TextBox 4"/>
            <p:cNvSpPr txBox="1"/>
            <p:nvPr/>
          </p:nvSpPr>
          <p:spPr>
            <a:xfrm>
              <a:off x="0" y="-57150"/>
              <a:ext cx="3429073" cy="1833868"/>
            </a:xfrm>
            <a:prstGeom prst="rect">
              <a:avLst/>
            </a:prstGeom>
          </p:spPr>
          <p:txBody>
            <a:bodyPr lIns="50800" tIns="50800" rIns="50800" bIns="50800" rtlCol="0" anchor="ctr"/>
            <a:lstStyle/>
            <a:p>
              <a:pPr algn="ctr">
                <a:lnSpc>
                  <a:spcPts val="3079"/>
                </a:lnSpc>
              </a:pPr>
              <a:endParaRPr/>
            </a:p>
          </p:txBody>
        </p:sp>
      </p:grpSp>
      <p:sp>
        <p:nvSpPr>
          <p:cNvPr id="5" name="TextBox 5"/>
          <p:cNvSpPr txBox="1"/>
          <p:nvPr/>
        </p:nvSpPr>
        <p:spPr>
          <a:xfrm>
            <a:off x="1801277" y="1177583"/>
            <a:ext cx="15203365" cy="1269578"/>
          </a:xfrm>
          <a:prstGeom prst="rect">
            <a:avLst/>
          </a:prstGeom>
        </p:spPr>
        <p:txBody>
          <a:bodyPr wrap="square" lIns="0" tIns="0" rIns="0" bIns="0" rtlCol="0" anchor="t">
            <a:spAutoFit/>
          </a:bodyPr>
          <a:lstStyle/>
          <a:p>
            <a:pPr algn="ctr">
              <a:lnSpc>
                <a:spcPts val="9852"/>
              </a:lnSpc>
            </a:pPr>
            <a:r>
              <a:rPr lang="en-US" sz="9294" b="1" i="1" spc="269" dirty="0">
                <a:solidFill>
                  <a:schemeClr val="accent2">
                    <a:lumMod val="75000"/>
                  </a:schemeClr>
                </a:solidFill>
                <a:latin typeface="Porcelain"/>
              </a:rPr>
              <a:t>While-reading activities</a:t>
            </a:r>
          </a:p>
        </p:txBody>
      </p:sp>
      <p:sp>
        <p:nvSpPr>
          <p:cNvPr id="6" name="Freeform 6"/>
          <p:cNvSpPr/>
          <p:nvPr/>
        </p:nvSpPr>
        <p:spPr>
          <a:xfrm rot="-5231619">
            <a:off x="-3032" y="7167617"/>
            <a:ext cx="2992177" cy="6095175"/>
          </a:xfrm>
          <a:custGeom>
            <a:avLst/>
            <a:gdLst/>
            <a:ahLst/>
            <a:cxnLst/>
            <a:rect l="l" t="t" r="r" b="b"/>
            <a:pathLst>
              <a:path w="2992177" h="6095175">
                <a:moveTo>
                  <a:pt x="0" y="0"/>
                </a:moveTo>
                <a:lnTo>
                  <a:pt x="2992176" y="0"/>
                </a:lnTo>
                <a:lnTo>
                  <a:pt x="2992176" y="6095175"/>
                </a:lnTo>
                <a:lnTo>
                  <a:pt x="0" y="6095175"/>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Freeform 7"/>
          <p:cNvSpPr/>
          <p:nvPr/>
        </p:nvSpPr>
        <p:spPr>
          <a:xfrm rot="-5231619">
            <a:off x="14859497" y="-3360721"/>
            <a:ext cx="3299617" cy="6721441"/>
          </a:xfrm>
          <a:custGeom>
            <a:avLst/>
            <a:gdLst/>
            <a:ahLst/>
            <a:cxnLst/>
            <a:rect l="l" t="t" r="r" b="b"/>
            <a:pathLst>
              <a:path w="3299617" h="6721441">
                <a:moveTo>
                  <a:pt x="0" y="0"/>
                </a:moveTo>
                <a:lnTo>
                  <a:pt x="3299617" y="0"/>
                </a:lnTo>
                <a:lnTo>
                  <a:pt x="3299617" y="6721442"/>
                </a:lnTo>
                <a:lnTo>
                  <a:pt x="0" y="6721442"/>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8" name="Freeform 8"/>
          <p:cNvSpPr/>
          <p:nvPr/>
        </p:nvSpPr>
        <p:spPr>
          <a:xfrm>
            <a:off x="-1145596" y="-2057400"/>
            <a:ext cx="4995894" cy="4114800"/>
          </a:xfrm>
          <a:custGeom>
            <a:avLst/>
            <a:gdLst/>
            <a:ahLst/>
            <a:cxnLst/>
            <a:rect l="l" t="t" r="r" b="b"/>
            <a:pathLst>
              <a:path w="4995894" h="4114800">
                <a:moveTo>
                  <a:pt x="0" y="0"/>
                </a:moveTo>
                <a:lnTo>
                  <a:pt x="4995894" y="0"/>
                </a:lnTo>
                <a:lnTo>
                  <a:pt x="4995894" y="4114800"/>
                </a:lnTo>
                <a:lnTo>
                  <a:pt x="0" y="4114800"/>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sp>
      <p:sp>
        <p:nvSpPr>
          <p:cNvPr id="9" name="Freeform 9"/>
          <p:cNvSpPr/>
          <p:nvPr/>
        </p:nvSpPr>
        <p:spPr>
          <a:xfrm rot="3464852">
            <a:off x="15433537" y="6233621"/>
            <a:ext cx="3142211" cy="4114800"/>
          </a:xfrm>
          <a:custGeom>
            <a:avLst/>
            <a:gdLst/>
            <a:ahLst/>
            <a:cxnLst/>
            <a:rect l="l" t="t" r="r" b="b"/>
            <a:pathLst>
              <a:path w="3142211" h="4114800">
                <a:moveTo>
                  <a:pt x="0" y="0"/>
                </a:moveTo>
                <a:lnTo>
                  <a:pt x="3142211" y="0"/>
                </a:lnTo>
                <a:lnTo>
                  <a:pt x="3142211" y="4114800"/>
                </a:lnTo>
                <a:lnTo>
                  <a:pt x="0" y="411480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10" name="Freeform 10"/>
          <p:cNvSpPr/>
          <p:nvPr/>
        </p:nvSpPr>
        <p:spPr>
          <a:xfrm>
            <a:off x="15931057" y="3488096"/>
            <a:ext cx="2147171" cy="2216434"/>
          </a:xfrm>
          <a:custGeom>
            <a:avLst/>
            <a:gdLst/>
            <a:ahLst/>
            <a:cxnLst/>
            <a:rect l="l" t="t" r="r" b="b"/>
            <a:pathLst>
              <a:path w="2147171" h="2216434">
                <a:moveTo>
                  <a:pt x="0" y="0"/>
                </a:moveTo>
                <a:lnTo>
                  <a:pt x="2147171" y="0"/>
                </a:lnTo>
                <a:lnTo>
                  <a:pt x="2147171" y="2216435"/>
                </a:lnTo>
                <a:lnTo>
                  <a:pt x="0" y="2216435"/>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11" name="Freeform 11"/>
          <p:cNvSpPr/>
          <p:nvPr/>
        </p:nvSpPr>
        <p:spPr>
          <a:xfrm flipH="1">
            <a:off x="278765" y="4206333"/>
            <a:ext cx="2147171" cy="2216434"/>
          </a:xfrm>
          <a:custGeom>
            <a:avLst/>
            <a:gdLst/>
            <a:ahLst/>
            <a:cxnLst/>
            <a:rect l="l" t="t" r="r" b="b"/>
            <a:pathLst>
              <a:path w="2147171" h="2216434">
                <a:moveTo>
                  <a:pt x="2147171" y="0"/>
                </a:moveTo>
                <a:lnTo>
                  <a:pt x="0" y="0"/>
                </a:lnTo>
                <a:lnTo>
                  <a:pt x="0" y="2216434"/>
                </a:lnTo>
                <a:lnTo>
                  <a:pt x="2147171" y="2216434"/>
                </a:lnTo>
                <a:lnTo>
                  <a:pt x="2147171"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12" name="TextBox 12"/>
          <p:cNvSpPr txBox="1"/>
          <p:nvPr/>
        </p:nvSpPr>
        <p:spPr>
          <a:xfrm>
            <a:off x="2952178" y="2912800"/>
            <a:ext cx="7902531" cy="7083414"/>
          </a:xfrm>
          <a:prstGeom prst="rect">
            <a:avLst/>
          </a:prstGeom>
        </p:spPr>
        <p:txBody>
          <a:bodyPr lIns="0" tIns="0" rIns="0" bIns="0" rtlCol="0" anchor="t">
            <a:spAutoFit/>
          </a:bodyPr>
          <a:lstStyle/>
          <a:p>
            <a:pPr algn="l">
              <a:lnSpc>
                <a:spcPts val="3359"/>
              </a:lnSpc>
            </a:pPr>
            <a:r>
              <a:rPr lang="en-US" sz="2399" dirty="0">
                <a:solidFill>
                  <a:srgbClr val="000000"/>
                </a:solidFill>
                <a:latin typeface="DM Sans"/>
              </a:rPr>
              <a:t> </a:t>
            </a:r>
            <a:r>
              <a:rPr lang="uk-UA" sz="2399" dirty="0" smtClean="0">
                <a:solidFill>
                  <a:srgbClr val="000000"/>
                </a:solidFill>
                <a:latin typeface="DM Sans"/>
              </a:rPr>
              <a:t>                                            </a:t>
            </a:r>
            <a:r>
              <a:rPr lang="en-US" sz="2399" dirty="0" smtClean="0">
                <a:solidFill>
                  <a:srgbClr val="000000"/>
                </a:solidFill>
                <a:latin typeface="DM Sans Bold"/>
              </a:rPr>
              <a:t>I.</a:t>
            </a:r>
            <a:r>
              <a:rPr lang="ru-RU" sz="2399" dirty="0" smtClean="0">
                <a:solidFill>
                  <a:srgbClr val="000000"/>
                </a:solidFill>
                <a:latin typeface="DM Sans Bold"/>
              </a:rPr>
              <a:t> </a:t>
            </a:r>
            <a:r>
              <a:rPr lang="en-US" sz="2399" dirty="0" smtClean="0">
                <a:solidFill>
                  <a:srgbClr val="000000"/>
                </a:solidFill>
                <a:latin typeface="DM Sans Bold"/>
              </a:rPr>
              <a:t>Which </a:t>
            </a:r>
            <a:r>
              <a:rPr lang="en-US" sz="2399" dirty="0">
                <a:solidFill>
                  <a:srgbClr val="000000"/>
                </a:solidFill>
                <a:latin typeface="DM Sans Bold"/>
              </a:rPr>
              <a:t>Title Fits Best?</a:t>
            </a:r>
          </a:p>
          <a:p>
            <a:pPr marL="518157" lvl="1" indent="-259078" algn="l">
              <a:lnSpc>
                <a:spcPts val="3359"/>
              </a:lnSpc>
              <a:buAutoNum type="arabicPeriod"/>
            </a:pPr>
            <a:r>
              <a:rPr lang="en-US" sz="2399" dirty="0">
                <a:solidFill>
                  <a:srgbClr val="000000"/>
                </a:solidFill>
                <a:latin typeface="DM Sans"/>
              </a:rPr>
              <a:t>How do the colors of flags impact national identity?</a:t>
            </a:r>
          </a:p>
          <a:p>
            <a:pPr marL="518157" lvl="1" indent="-259078" algn="l">
              <a:lnSpc>
                <a:spcPts val="3359"/>
              </a:lnSpc>
              <a:buAutoNum type="arabicPeriod"/>
            </a:pPr>
            <a:r>
              <a:rPr lang="en-US" sz="2399" dirty="0">
                <a:solidFill>
                  <a:srgbClr val="000000"/>
                </a:solidFill>
                <a:latin typeface="DM Sans"/>
              </a:rPr>
              <a:t>Why is the Ukrainian flag red and black?</a:t>
            </a:r>
          </a:p>
          <a:p>
            <a:pPr marL="518157" lvl="1" indent="-259078" algn="l">
              <a:lnSpc>
                <a:spcPts val="3359"/>
              </a:lnSpc>
              <a:buAutoNum type="arabicPeriod"/>
            </a:pPr>
            <a:r>
              <a:rPr lang="en-US" sz="2399" dirty="0">
                <a:solidFill>
                  <a:srgbClr val="000000"/>
                </a:solidFill>
                <a:latin typeface="DM Sans"/>
              </a:rPr>
              <a:t>The Symbolism of the Ukrainian Flag</a:t>
            </a:r>
          </a:p>
          <a:p>
            <a:pPr algn="l">
              <a:lnSpc>
                <a:spcPts val="3359"/>
              </a:lnSpc>
            </a:pPr>
            <a:endParaRPr lang="en-US" sz="2399" dirty="0">
              <a:solidFill>
                <a:srgbClr val="000000"/>
              </a:solidFill>
              <a:latin typeface="DM Sans"/>
            </a:endParaRPr>
          </a:p>
          <a:p>
            <a:pPr algn="l">
              <a:lnSpc>
                <a:spcPts val="3359"/>
              </a:lnSpc>
            </a:pPr>
            <a:r>
              <a:rPr lang="en-US" sz="2399" dirty="0">
                <a:solidFill>
                  <a:srgbClr val="000000"/>
                </a:solidFill>
                <a:latin typeface="DM Sans"/>
              </a:rPr>
              <a:t> </a:t>
            </a:r>
          </a:p>
          <a:p>
            <a:pPr algn="l">
              <a:lnSpc>
                <a:spcPts val="3359"/>
              </a:lnSpc>
            </a:pPr>
            <a:endParaRPr lang="en-US" sz="2399" dirty="0">
              <a:solidFill>
                <a:srgbClr val="000000"/>
              </a:solidFill>
              <a:latin typeface="DM Sans"/>
            </a:endParaRPr>
          </a:p>
          <a:p>
            <a:pPr algn="l">
              <a:lnSpc>
                <a:spcPts val="3639"/>
              </a:lnSpc>
            </a:pPr>
            <a:r>
              <a:rPr lang="en-US" sz="2599" dirty="0">
                <a:solidFill>
                  <a:srgbClr val="000000"/>
                </a:solidFill>
                <a:latin typeface="DM Sans Bold"/>
              </a:rPr>
              <a:t> </a:t>
            </a:r>
            <a:r>
              <a:rPr lang="en-US" sz="2599" dirty="0" smtClean="0">
                <a:solidFill>
                  <a:srgbClr val="000000"/>
                </a:solidFill>
                <a:latin typeface="DM Sans Italics"/>
              </a:rPr>
              <a:t>1.What </a:t>
            </a:r>
            <a:r>
              <a:rPr lang="en-US" sz="2599" dirty="0">
                <a:solidFill>
                  <a:srgbClr val="000000"/>
                </a:solidFill>
                <a:latin typeface="DM Sans Italics"/>
              </a:rPr>
              <a:t>are the colors of the Ukrainian flag?</a:t>
            </a:r>
          </a:p>
          <a:p>
            <a:pPr algn="l">
              <a:lnSpc>
                <a:spcPts val="3639"/>
              </a:lnSpc>
            </a:pPr>
            <a:r>
              <a:rPr lang="en-US" sz="2599" dirty="0">
                <a:solidFill>
                  <a:srgbClr val="000000"/>
                </a:solidFill>
                <a:latin typeface="DM Sans"/>
              </a:rPr>
              <a:t>A. Red and green</a:t>
            </a:r>
          </a:p>
          <a:p>
            <a:pPr algn="l">
              <a:lnSpc>
                <a:spcPts val="3639"/>
              </a:lnSpc>
            </a:pPr>
            <a:r>
              <a:rPr lang="en-US" sz="2599" dirty="0">
                <a:solidFill>
                  <a:srgbClr val="000000"/>
                </a:solidFill>
                <a:latin typeface="DM Sans"/>
              </a:rPr>
              <a:t>B. Blue and white</a:t>
            </a:r>
          </a:p>
          <a:p>
            <a:pPr algn="l">
              <a:lnSpc>
                <a:spcPts val="3639"/>
              </a:lnSpc>
            </a:pPr>
            <a:r>
              <a:rPr lang="en-US" sz="2599" dirty="0">
                <a:solidFill>
                  <a:srgbClr val="000000"/>
                </a:solidFill>
                <a:latin typeface="DM Sans"/>
              </a:rPr>
              <a:t>C. Yellow and blue</a:t>
            </a:r>
          </a:p>
          <a:p>
            <a:pPr algn="l">
              <a:lnSpc>
                <a:spcPts val="3639"/>
              </a:lnSpc>
            </a:pPr>
            <a:r>
              <a:rPr lang="en-US" sz="2599" dirty="0">
                <a:solidFill>
                  <a:srgbClr val="000000"/>
                </a:solidFill>
                <a:latin typeface="DM Sans"/>
              </a:rPr>
              <a:t>D. Black and orange</a:t>
            </a:r>
          </a:p>
          <a:p>
            <a:pPr algn="l">
              <a:lnSpc>
                <a:spcPts val="3359"/>
              </a:lnSpc>
            </a:pPr>
            <a:endParaRPr lang="en-US" sz="2599" dirty="0">
              <a:solidFill>
                <a:srgbClr val="000000"/>
              </a:solidFill>
              <a:latin typeface="DM Sans"/>
            </a:endParaRPr>
          </a:p>
          <a:p>
            <a:pPr algn="l">
              <a:lnSpc>
                <a:spcPts val="3359"/>
              </a:lnSpc>
            </a:pPr>
            <a:r>
              <a:rPr lang="en-US" sz="2399" dirty="0">
                <a:solidFill>
                  <a:srgbClr val="000000"/>
                </a:solidFill>
                <a:latin typeface="DM Sans"/>
              </a:rPr>
              <a:t>    </a:t>
            </a:r>
          </a:p>
          <a:p>
            <a:pPr algn="l">
              <a:lnSpc>
                <a:spcPts val="3359"/>
              </a:lnSpc>
            </a:pPr>
            <a:endParaRPr lang="en-US" sz="2399" dirty="0">
              <a:solidFill>
                <a:srgbClr val="000000"/>
              </a:solidFill>
              <a:latin typeface="DM Sans"/>
            </a:endParaRPr>
          </a:p>
          <a:p>
            <a:pPr algn="l">
              <a:lnSpc>
                <a:spcPts val="3359"/>
              </a:lnSpc>
            </a:pPr>
            <a:endParaRPr lang="en-US" sz="2399" dirty="0">
              <a:solidFill>
                <a:srgbClr val="000000"/>
              </a:solidFill>
              <a:latin typeface="DM Sans"/>
            </a:endParaRPr>
          </a:p>
        </p:txBody>
      </p:sp>
      <p:sp>
        <p:nvSpPr>
          <p:cNvPr id="13" name="TextBox 13"/>
          <p:cNvSpPr txBox="1"/>
          <p:nvPr/>
        </p:nvSpPr>
        <p:spPr>
          <a:xfrm>
            <a:off x="10218713" y="5816771"/>
            <a:ext cx="5435168" cy="2724786"/>
          </a:xfrm>
          <a:prstGeom prst="rect">
            <a:avLst/>
          </a:prstGeom>
        </p:spPr>
        <p:txBody>
          <a:bodyPr lIns="0" tIns="0" rIns="0" bIns="0" rtlCol="0" anchor="t">
            <a:spAutoFit/>
          </a:bodyPr>
          <a:lstStyle/>
          <a:p>
            <a:pPr algn="l">
              <a:lnSpc>
                <a:spcPts val="3639"/>
              </a:lnSpc>
            </a:pPr>
            <a:r>
              <a:rPr lang="en-US" sz="2599" u="none" strike="noStrike" dirty="0" smtClean="0">
                <a:solidFill>
                  <a:srgbClr val="000000"/>
                </a:solidFill>
                <a:latin typeface="DM Sans Italics"/>
              </a:rPr>
              <a:t> </a:t>
            </a:r>
            <a:r>
              <a:rPr lang="en-US" sz="2599" u="none" strike="noStrike" dirty="0">
                <a:solidFill>
                  <a:srgbClr val="000000"/>
                </a:solidFill>
                <a:latin typeface="DM Sans Italics"/>
              </a:rPr>
              <a:t>2. What does the yellow color on the Ukrainian flag represent?</a:t>
            </a:r>
          </a:p>
          <a:p>
            <a:pPr algn="just">
              <a:lnSpc>
                <a:spcPts val="3639"/>
              </a:lnSpc>
            </a:pPr>
            <a:r>
              <a:rPr lang="en-US" sz="2599" u="none" strike="noStrike" dirty="0">
                <a:solidFill>
                  <a:srgbClr val="000000"/>
                </a:solidFill>
                <a:latin typeface="DM Sans"/>
              </a:rPr>
              <a:t>A. The sun</a:t>
            </a:r>
          </a:p>
          <a:p>
            <a:pPr algn="just">
              <a:lnSpc>
                <a:spcPts val="3639"/>
              </a:lnSpc>
            </a:pPr>
            <a:r>
              <a:rPr lang="en-US" sz="2599" u="none" strike="noStrike" dirty="0">
                <a:solidFill>
                  <a:srgbClr val="000000"/>
                </a:solidFill>
                <a:latin typeface="DM Sans"/>
              </a:rPr>
              <a:t>B. Wheat fields</a:t>
            </a:r>
          </a:p>
          <a:p>
            <a:pPr algn="just">
              <a:lnSpc>
                <a:spcPts val="3639"/>
              </a:lnSpc>
            </a:pPr>
            <a:r>
              <a:rPr lang="en-US" sz="2599" u="none" strike="noStrike" dirty="0">
                <a:solidFill>
                  <a:srgbClr val="000000"/>
                </a:solidFill>
                <a:latin typeface="DM Sans"/>
              </a:rPr>
              <a:t>C. The sea</a:t>
            </a:r>
          </a:p>
          <a:p>
            <a:pPr algn="just">
              <a:lnSpc>
                <a:spcPts val="3639"/>
              </a:lnSpc>
            </a:pPr>
            <a:r>
              <a:rPr lang="en-US" sz="2599" u="none" strike="noStrike" dirty="0">
                <a:solidFill>
                  <a:srgbClr val="000000"/>
                </a:solidFill>
                <a:latin typeface="DM Sans"/>
              </a:rPr>
              <a:t>D. Flowers</a:t>
            </a:r>
          </a:p>
        </p:txBody>
      </p:sp>
      <p:sp>
        <p:nvSpPr>
          <p:cNvPr id="14" name="TextBox 14"/>
          <p:cNvSpPr txBox="1"/>
          <p:nvPr/>
        </p:nvSpPr>
        <p:spPr>
          <a:xfrm>
            <a:off x="2571340" y="5095875"/>
            <a:ext cx="13019762" cy="414922"/>
          </a:xfrm>
          <a:prstGeom prst="rect">
            <a:avLst/>
          </a:prstGeom>
        </p:spPr>
        <p:txBody>
          <a:bodyPr lIns="0" tIns="0" rIns="0" bIns="0" rtlCol="0" anchor="t">
            <a:spAutoFit/>
          </a:bodyPr>
          <a:lstStyle/>
          <a:p>
            <a:pPr algn="ctr">
              <a:lnSpc>
                <a:spcPts val="3359"/>
              </a:lnSpc>
              <a:spcBef>
                <a:spcPct val="0"/>
              </a:spcBef>
            </a:pPr>
            <a:r>
              <a:rPr lang="en-US" sz="2399" dirty="0">
                <a:solidFill>
                  <a:srgbClr val="000000"/>
                </a:solidFill>
                <a:latin typeface="DM Sans Bold"/>
              </a:rPr>
              <a:t>II</a:t>
            </a:r>
            <a:r>
              <a:rPr lang="en-US" sz="2399" dirty="0" smtClean="0">
                <a:solidFill>
                  <a:srgbClr val="000000"/>
                </a:solidFill>
                <a:latin typeface="DM Sans Bold"/>
              </a:rPr>
              <a:t>.</a:t>
            </a:r>
            <a:r>
              <a:rPr lang="ru-RU" sz="2399" dirty="0" smtClean="0">
                <a:solidFill>
                  <a:srgbClr val="000000"/>
                </a:solidFill>
                <a:latin typeface="DM Sans Bold"/>
              </a:rPr>
              <a:t> </a:t>
            </a:r>
            <a:r>
              <a:rPr lang="en-US" sz="2399" dirty="0" smtClean="0">
                <a:solidFill>
                  <a:srgbClr val="000000"/>
                </a:solidFill>
                <a:latin typeface="DM Sans Bold"/>
              </a:rPr>
              <a:t>Choose </a:t>
            </a:r>
            <a:r>
              <a:rPr lang="en-US" sz="2399" dirty="0">
                <a:solidFill>
                  <a:srgbClr val="000000"/>
                </a:solidFill>
                <a:latin typeface="DM Sans Bold"/>
              </a:rPr>
              <a:t>the best answer: A, B, C, D</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6CD0E8"/>
        </a:solidFill>
        <a:effectLst/>
      </p:bgPr>
    </p:bg>
    <p:spTree>
      <p:nvGrpSpPr>
        <p:cNvPr id="1" name=""/>
        <p:cNvGrpSpPr/>
        <p:nvPr/>
      </p:nvGrpSpPr>
      <p:grpSpPr>
        <a:xfrm>
          <a:off x="0" y="0"/>
          <a:ext cx="0" cy="0"/>
          <a:chOff x="0" y="0"/>
          <a:chExt cx="0" cy="0"/>
        </a:xfrm>
      </p:grpSpPr>
      <p:grpSp>
        <p:nvGrpSpPr>
          <p:cNvPr id="2" name="Group 2"/>
          <p:cNvGrpSpPr/>
          <p:nvPr/>
        </p:nvGrpSpPr>
        <p:grpSpPr>
          <a:xfrm>
            <a:off x="2565557" y="2493113"/>
            <a:ext cx="13019762" cy="6745977"/>
            <a:chOff x="0" y="0"/>
            <a:chExt cx="3429073" cy="1776718"/>
          </a:xfrm>
        </p:grpSpPr>
        <p:sp>
          <p:nvSpPr>
            <p:cNvPr id="3" name="Freeform 3"/>
            <p:cNvSpPr/>
            <p:nvPr/>
          </p:nvSpPr>
          <p:spPr>
            <a:xfrm>
              <a:off x="0" y="0"/>
              <a:ext cx="3429073" cy="1776718"/>
            </a:xfrm>
            <a:custGeom>
              <a:avLst/>
              <a:gdLst/>
              <a:ahLst/>
              <a:cxnLst/>
              <a:rect l="l" t="t" r="r" b="b"/>
              <a:pathLst>
                <a:path w="3429073" h="1776718">
                  <a:moveTo>
                    <a:pt x="0" y="0"/>
                  </a:moveTo>
                  <a:lnTo>
                    <a:pt x="3429073" y="0"/>
                  </a:lnTo>
                  <a:lnTo>
                    <a:pt x="3429073" y="1776718"/>
                  </a:lnTo>
                  <a:lnTo>
                    <a:pt x="0" y="1776718"/>
                  </a:lnTo>
                  <a:close/>
                </a:path>
              </a:pathLst>
            </a:custGeom>
            <a:solidFill>
              <a:srgbClr val="EFEBE2"/>
            </a:solidFill>
          </p:spPr>
        </p:sp>
        <p:sp>
          <p:nvSpPr>
            <p:cNvPr id="4" name="TextBox 4"/>
            <p:cNvSpPr txBox="1"/>
            <p:nvPr/>
          </p:nvSpPr>
          <p:spPr>
            <a:xfrm>
              <a:off x="0" y="-57150"/>
              <a:ext cx="3429073" cy="1833868"/>
            </a:xfrm>
            <a:prstGeom prst="rect">
              <a:avLst/>
            </a:prstGeom>
          </p:spPr>
          <p:txBody>
            <a:bodyPr lIns="50800" tIns="50800" rIns="50800" bIns="50800" rtlCol="0" anchor="ctr"/>
            <a:lstStyle/>
            <a:p>
              <a:pPr algn="ctr">
                <a:lnSpc>
                  <a:spcPts val="3079"/>
                </a:lnSpc>
              </a:pPr>
              <a:endParaRPr/>
            </a:p>
          </p:txBody>
        </p:sp>
      </p:grpSp>
      <p:sp>
        <p:nvSpPr>
          <p:cNvPr id="5" name="TextBox 5"/>
          <p:cNvSpPr txBox="1"/>
          <p:nvPr/>
        </p:nvSpPr>
        <p:spPr>
          <a:xfrm>
            <a:off x="2133600" y="976454"/>
            <a:ext cx="14579443" cy="1269578"/>
          </a:xfrm>
          <a:prstGeom prst="rect">
            <a:avLst/>
          </a:prstGeom>
        </p:spPr>
        <p:txBody>
          <a:bodyPr wrap="square" lIns="0" tIns="0" rIns="0" bIns="0" rtlCol="0" anchor="t">
            <a:spAutoFit/>
          </a:bodyPr>
          <a:lstStyle/>
          <a:p>
            <a:pPr algn="ctr">
              <a:lnSpc>
                <a:spcPts val="9852"/>
              </a:lnSpc>
            </a:pPr>
            <a:r>
              <a:rPr lang="en-US" sz="9294" b="1" i="1" spc="269" dirty="0">
                <a:solidFill>
                  <a:schemeClr val="accent2">
                    <a:lumMod val="75000"/>
                  </a:schemeClr>
                </a:solidFill>
                <a:latin typeface="Porcelain"/>
              </a:rPr>
              <a:t>While-reading activities</a:t>
            </a:r>
          </a:p>
        </p:txBody>
      </p:sp>
      <p:sp>
        <p:nvSpPr>
          <p:cNvPr id="6" name="Freeform 6"/>
          <p:cNvSpPr/>
          <p:nvPr/>
        </p:nvSpPr>
        <p:spPr>
          <a:xfrm rot="-5231619">
            <a:off x="-3032" y="7167617"/>
            <a:ext cx="2992177" cy="6095175"/>
          </a:xfrm>
          <a:custGeom>
            <a:avLst/>
            <a:gdLst/>
            <a:ahLst/>
            <a:cxnLst/>
            <a:rect l="l" t="t" r="r" b="b"/>
            <a:pathLst>
              <a:path w="2992177" h="6095175">
                <a:moveTo>
                  <a:pt x="0" y="0"/>
                </a:moveTo>
                <a:lnTo>
                  <a:pt x="2992176" y="0"/>
                </a:lnTo>
                <a:lnTo>
                  <a:pt x="2992176" y="6095175"/>
                </a:lnTo>
                <a:lnTo>
                  <a:pt x="0" y="6095175"/>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Freeform 7"/>
          <p:cNvSpPr/>
          <p:nvPr/>
        </p:nvSpPr>
        <p:spPr>
          <a:xfrm rot="-5231619">
            <a:off x="14859497" y="-3360721"/>
            <a:ext cx="3299617" cy="6721441"/>
          </a:xfrm>
          <a:custGeom>
            <a:avLst/>
            <a:gdLst/>
            <a:ahLst/>
            <a:cxnLst/>
            <a:rect l="l" t="t" r="r" b="b"/>
            <a:pathLst>
              <a:path w="3299617" h="6721441">
                <a:moveTo>
                  <a:pt x="0" y="0"/>
                </a:moveTo>
                <a:lnTo>
                  <a:pt x="3299617" y="0"/>
                </a:lnTo>
                <a:lnTo>
                  <a:pt x="3299617" y="6721442"/>
                </a:lnTo>
                <a:lnTo>
                  <a:pt x="0" y="6721442"/>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8" name="Freeform 8"/>
          <p:cNvSpPr/>
          <p:nvPr/>
        </p:nvSpPr>
        <p:spPr>
          <a:xfrm>
            <a:off x="-1145596" y="-2057400"/>
            <a:ext cx="4995894" cy="4114800"/>
          </a:xfrm>
          <a:custGeom>
            <a:avLst/>
            <a:gdLst/>
            <a:ahLst/>
            <a:cxnLst/>
            <a:rect l="l" t="t" r="r" b="b"/>
            <a:pathLst>
              <a:path w="4995894" h="4114800">
                <a:moveTo>
                  <a:pt x="0" y="0"/>
                </a:moveTo>
                <a:lnTo>
                  <a:pt x="4995894" y="0"/>
                </a:lnTo>
                <a:lnTo>
                  <a:pt x="4995894" y="4114800"/>
                </a:lnTo>
                <a:lnTo>
                  <a:pt x="0" y="4114800"/>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sp>
      <p:sp>
        <p:nvSpPr>
          <p:cNvPr id="9" name="Freeform 9"/>
          <p:cNvSpPr/>
          <p:nvPr/>
        </p:nvSpPr>
        <p:spPr>
          <a:xfrm rot="3464852">
            <a:off x="15433537" y="6233621"/>
            <a:ext cx="3142211" cy="4114800"/>
          </a:xfrm>
          <a:custGeom>
            <a:avLst/>
            <a:gdLst/>
            <a:ahLst/>
            <a:cxnLst/>
            <a:rect l="l" t="t" r="r" b="b"/>
            <a:pathLst>
              <a:path w="3142211" h="4114800">
                <a:moveTo>
                  <a:pt x="0" y="0"/>
                </a:moveTo>
                <a:lnTo>
                  <a:pt x="3142211" y="0"/>
                </a:lnTo>
                <a:lnTo>
                  <a:pt x="3142211" y="4114800"/>
                </a:lnTo>
                <a:lnTo>
                  <a:pt x="0" y="411480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10" name="Freeform 10"/>
          <p:cNvSpPr/>
          <p:nvPr/>
        </p:nvSpPr>
        <p:spPr>
          <a:xfrm>
            <a:off x="15931057" y="3488096"/>
            <a:ext cx="2147171" cy="2216434"/>
          </a:xfrm>
          <a:custGeom>
            <a:avLst/>
            <a:gdLst/>
            <a:ahLst/>
            <a:cxnLst/>
            <a:rect l="l" t="t" r="r" b="b"/>
            <a:pathLst>
              <a:path w="2147171" h="2216434">
                <a:moveTo>
                  <a:pt x="0" y="0"/>
                </a:moveTo>
                <a:lnTo>
                  <a:pt x="2147171" y="0"/>
                </a:lnTo>
                <a:lnTo>
                  <a:pt x="2147171" y="2216435"/>
                </a:lnTo>
                <a:lnTo>
                  <a:pt x="0" y="2216435"/>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11" name="Freeform 11"/>
          <p:cNvSpPr/>
          <p:nvPr/>
        </p:nvSpPr>
        <p:spPr>
          <a:xfrm flipH="1">
            <a:off x="278765" y="4206333"/>
            <a:ext cx="2147171" cy="2216434"/>
          </a:xfrm>
          <a:custGeom>
            <a:avLst/>
            <a:gdLst/>
            <a:ahLst/>
            <a:cxnLst/>
            <a:rect l="l" t="t" r="r" b="b"/>
            <a:pathLst>
              <a:path w="2147171" h="2216434">
                <a:moveTo>
                  <a:pt x="2147171" y="0"/>
                </a:moveTo>
                <a:lnTo>
                  <a:pt x="0" y="0"/>
                </a:lnTo>
                <a:lnTo>
                  <a:pt x="0" y="2216434"/>
                </a:lnTo>
                <a:lnTo>
                  <a:pt x="2147171" y="2216434"/>
                </a:lnTo>
                <a:lnTo>
                  <a:pt x="2147171"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12" name="TextBox 12"/>
          <p:cNvSpPr txBox="1"/>
          <p:nvPr/>
        </p:nvSpPr>
        <p:spPr>
          <a:xfrm>
            <a:off x="2967812" y="2923967"/>
            <a:ext cx="7005943" cy="5211107"/>
          </a:xfrm>
          <a:prstGeom prst="rect">
            <a:avLst/>
          </a:prstGeom>
        </p:spPr>
        <p:txBody>
          <a:bodyPr lIns="0" tIns="0" rIns="0" bIns="0" rtlCol="0" anchor="t">
            <a:spAutoFit/>
          </a:bodyPr>
          <a:lstStyle/>
          <a:p>
            <a:pPr algn="l">
              <a:lnSpc>
                <a:spcPts val="3359"/>
              </a:lnSpc>
            </a:pPr>
            <a:endParaRPr dirty="0"/>
          </a:p>
          <a:p>
            <a:pPr algn="l">
              <a:lnSpc>
                <a:spcPts val="3359"/>
              </a:lnSpc>
            </a:pPr>
            <a:r>
              <a:rPr lang="en-US" sz="2399" dirty="0">
                <a:solidFill>
                  <a:srgbClr val="000000"/>
                </a:solidFill>
                <a:latin typeface="DM Sans"/>
              </a:rPr>
              <a:t> </a:t>
            </a:r>
            <a:r>
              <a:rPr lang="en-US" sz="2399" dirty="0" smtClean="0">
                <a:solidFill>
                  <a:srgbClr val="000000"/>
                </a:solidFill>
                <a:latin typeface="DM Sans Italics"/>
              </a:rPr>
              <a:t>3.On </a:t>
            </a:r>
            <a:r>
              <a:rPr lang="en-US" sz="2399" dirty="0">
                <a:solidFill>
                  <a:srgbClr val="000000"/>
                </a:solidFill>
                <a:latin typeface="DM Sans Italics"/>
              </a:rPr>
              <a:t>what date is the "Yellow-Blue Day" holiday celebrated in Ukraine?</a:t>
            </a:r>
          </a:p>
          <a:p>
            <a:pPr algn="l">
              <a:lnSpc>
                <a:spcPts val="3359"/>
              </a:lnSpc>
            </a:pPr>
            <a:r>
              <a:rPr lang="en-US" sz="2399" dirty="0">
                <a:solidFill>
                  <a:srgbClr val="000000"/>
                </a:solidFill>
                <a:latin typeface="DM Sans Italics"/>
              </a:rPr>
              <a:t> </a:t>
            </a:r>
            <a:r>
              <a:rPr lang="en-US" sz="2399" dirty="0">
                <a:solidFill>
                  <a:srgbClr val="000000"/>
                </a:solidFill>
                <a:latin typeface="DM Sans"/>
              </a:rPr>
              <a:t>A. January 1st</a:t>
            </a:r>
          </a:p>
          <a:p>
            <a:pPr algn="l">
              <a:lnSpc>
                <a:spcPts val="3359"/>
              </a:lnSpc>
            </a:pPr>
            <a:r>
              <a:rPr lang="en-US" sz="2399" dirty="0">
                <a:solidFill>
                  <a:srgbClr val="000000"/>
                </a:solidFill>
                <a:latin typeface="DM Sans"/>
              </a:rPr>
              <a:t> B. March 15th</a:t>
            </a:r>
          </a:p>
          <a:p>
            <a:pPr algn="l">
              <a:lnSpc>
                <a:spcPts val="3359"/>
              </a:lnSpc>
            </a:pPr>
            <a:r>
              <a:rPr lang="en-US" sz="2399" dirty="0">
                <a:solidFill>
                  <a:srgbClr val="000000"/>
                </a:solidFill>
                <a:latin typeface="DM Sans"/>
              </a:rPr>
              <a:t> C. July 4th</a:t>
            </a:r>
          </a:p>
          <a:p>
            <a:pPr algn="l">
              <a:lnSpc>
                <a:spcPts val="3359"/>
              </a:lnSpc>
            </a:pPr>
            <a:r>
              <a:rPr lang="en-US" sz="2399" dirty="0">
                <a:solidFill>
                  <a:srgbClr val="000000"/>
                </a:solidFill>
                <a:latin typeface="DM Sans"/>
              </a:rPr>
              <a:t> D. August 23rd</a:t>
            </a:r>
          </a:p>
          <a:p>
            <a:pPr algn="l">
              <a:lnSpc>
                <a:spcPts val="3359"/>
              </a:lnSpc>
            </a:pPr>
            <a:endParaRPr lang="en-US" sz="2399" dirty="0">
              <a:solidFill>
                <a:srgbClr val="000000"/>
              </a:solidFill>
              <a:latin typeface="DM Sans"/>
            </a:endParaRPr>
          </a:p>
          <a:p>
            <a:pPr algn="l">
              <a:lnSpc>
                <a:spcPts val="3359"/>
              </a:lnSpc>
            </a:pPr>
            <a:endParaRPr lang="en-US" sz="2399" dirty="0">
              <a:solidFill>
                <a:srgbClr val="000000"/>
              </a:solidFill>
              <a:latin typeface="DM Sans"/>
            </a:endParaRPr>
          </a:p>
          <a:p>
            <a:pPr algn="l">
              <a:lnSpc>
                <a:spcPts val="3359"/>
              </a:lnSpc>
            </a:pPr>
            <a:r>
              <a:rPr lang="en-US" sz="2399" dirty="0">
                <a:solidFill>
                  <a:srgbClr val="000000"/>
                </a:solidFill>
                <a:latin typeface="DM Sans"/>
              </a:rPr>
              <a:t>    </a:t>
            </a:r>
          </a:p>
          <a:p>
            <a:pPr algn="l">
              <a:lnSpc>
                <a:spcPts val="3359"/>
              </a:lnSpc>
            </a:pPr>
            <a:endParaRPr lang="en-US" sz="2399" dirty="0">
              <a:solidFill>
                <a:srgbClr val="000000"/>
              </a:solidFill>
              <a:latin typeface="DM Sans"/>
            </a:endParaRPr>
          </a:p>
          <a:p>
            <a:pPr algn="l">
              <a:lnSpc>
                <a:spcPts val="3359"/>
              </a:lnSpc>
            </a:pPr>
            <a:endParaRPr lang="en-US" sz="2399" dirty="0">
              <a:solidFill>
                <a:srgbClr val="000000"/>
              </a:solidFill>
              <a:latin typeface="DM Sans"/>
            </a:endParaRPr>
          </a:p>
        </p:txBody>
      </p:sp>
      <p:sp>
        <p:nvSpPr>
          <p:cNvPr id="13" name="TextBox 13"/>
          <p:cNvSpPr txBox="1"/>
          <p:nvPr/>
        </p:nvSpPr>
        <p:spPr>
          <a:xfrm>
            <a:off x="9734062" y="3321868"/>
            <a:ext cx="5810382" cy="2501265"/>
          </a:xfrm>
          <a:prstGeom prst="rect">
            <a:avLst/>
          </a:prstGeom>
        </p:spPr>
        <p:txBody>
          <a:bodyPr lIns="0" tIns="0" rIns="0" bIns="0" rtlCol="0" anchor="t">
            <a:spAutoFit/>
          </a:bodyPr>
          <a:lstStyle/>
          <a:p>
            <a:pPr algn="l">
              <a:lnSpc>
                <a:spcPts val="3359"/>
              </a:lnSpc>
            </a:pPr>
            <a:r>
              <a:rPr lang="en-US" sz="2399" u="none" strike="noStrike">
                <a:solidFill>
                  <a:srgbClr val="000000"/>
                </a:solidFill>
                <a:latin typeface="DM Sans Italics"/>
              </a:rPr>
              <a:t>     4. What did people do during the "Orange Revolution" protests in Ukraine?</a:t>
            </a:r>
          </a:p>
          <a:p>
            <a:pPr algn="l">
              <a:lnSpc>
                <a:spcPts val="3359"/>
              </a:lnSpc>
            </a:pPr>
            <a:r>
              <a:rPr lang="en-US" sz="2399" u="none" strike="noStrike">
                <a:solidFill>
                  <a:srgbClr val="000000"/>
                </a:solidFill>
                <a:latin typeface="DM Sans Italics"/>
              </a:rPr>
              <a:t> </a:t>
            </a:r>
            <a:r>
              <a:rPr lang="en-US" sz="2399" u="none" strike="noStrike">
                <a:solidFill>
                  <a:srgbClr val="000000"/>
                </a:solidFill>
                <a:latin typeface="DM Sans"/>
              </a:rPr>
              <a:t>A. Waved the Ukrainian flag</a:t>
            </a:r>
          </a:p>
          <a:p>
            <a:pPr algn="l">
              <a:lnSpc>
                <a:spcPts val="3359"/>
              </a:lnSpc>
            </a:pPr>
            <a:r>
              <a:rPr lang="en-US" sz="2399" u="none" strike="noStrike">
                <a:solidFill>
                  <a:srgbClr val="000000"/>
                </a:solidFill>
                <a:latin typeface="DM Sans"/>
              </a:rPr>
              <a:t> B. Wore orange clothing</a:t>
            </a:r>
          </a:p>
          <a:p>
            <a:pPr algn="l">
              <a:lnSpc>
                <a:spcPts val="3359"/>
              </a:lnSpc>
            </a:pPr>
            <a:r>
              <a:rPr lang="en-US" sz="2399" u="none" strike="noStrike">
                <a:solidFill>
                  <a:srgbClr val="000000"/>
                </a:solidFill>
                <a:latin typeface="DM Sans"/>
              </a:rPr>
              <a:t> C. Held music concerts</a:t>
            </a:r>
          </a:p>
          <a:p>
            <a:pPr algn="just">
              <a:lnSpc>
                <a:spcPts val="3359"/>
              </a:lnSpc>
            </a:pPr>
            <a:r>
              <a:rPr lang="en-US" sz="2399" u="none" strike="noStrike">
                <a:solidFill>
                  <a:srgbClr val="000000"/>
                </a:solidFill>
                <a:latin typeface="DM Sans"/>
              </a:rPr>
              <a:t>D. Both B and C</a:t>
            </a:r>
          </a:p>
        </p:txBody>
      </p:sp>
      <p:sp>
        <p:nvSpPr>
          <p:cNvPr id="14" name="TextBox 14"/>
          <p:cNvSpPr txBox="1"/>
          <p:nvPr/>
        </p:nvSpPr>
        <p:spPr>
          <a:xfrm>
            <a:off x="2634119" y="2733729"/>
            <a:ext cx="13019762" cy="436017"/>
          </a:xfrm>
          <a:prstGeom prst="rect">
            <a:avLst/>
          </a:prstGeom>
        </p:spPr>
        <p:txBody>
          <a:bodyPr lIns="0" tIns="0" rIns="0" bIns="0" rtlCol="0" anchor="t">
            <a:spAutoFit/>
          </a:bodyPr>
          <a:lstStyle/>
          <a:p>
            <a:pPr algn="ctr">
              <a:lnSpc>
                <a:spcPts val="3359"/>
              </a:lnSpc>
              <a:spcBef>
                <a:spcPct val="0"/>
              </a:spcBef>
            </a:pPr>
            <a:r>
              <a:rPr lang="en-US" sz="2399" dirty="0">
                <a:solidFill>
                  <a:srgbClr val="000000"/>
                </a:solidFill>
                <a:latin typeface="DM Sans Bold"/>
              </a:rPr>
              <a:t>II</a:t>
            </a:r>
            <a:r>
              <a:rPr lang="en-US" sz="2399" dirty="0" smtClean="0">
                <a:solidFill>
                  <a:srgbClr val="000000"/>
                </a:solidFill>
                <a:latin typeface="DM Sans Bold"/>
              </a:rPr>
              <a:t>.</a:t>
            </a:r>
            <a:r>
              <a:rPr lang="ru-RU" sz="2399" dirty="0" smtClean="0">
                <a:solidFill>
                  <a:srgbClr val="000000"/>
                </a:solidFill>
                <a:latin typeface="DM Sans Bold"/>
              </a:rPr>
              <a:t> </a:t>
            </a:r>
            <a:r>
              <a:rPr lang="en-US" sz="2399" dirty="0" smtClean="0">
                <a:solidFill>
                  <a:srgbClr val="000000"/>
                </a:solidFill>
                <a:latin typeface="DM Sans Bold"/>
              </a:rPr>
              <a:t>Choose </a:t>
            </a:r>
            <a:r>
              <a:rPr lang="en-US" sz="2399" dirty="0">
                <a:solidFill>
                  <a:srgbClr val="000000"/>
                </a:solidFill>
                <a:latin typeface="DM Sans Bold"/>
              </a:rPr>
              <a:t>the best answer: A, B, C, D</a:t>
            </a:r>
          </a:p>
        </p:txBody>
      </p:sp>
      <p:sp>
        <p:nvSpPr>
          <p:cNvPr id="15" name="TextBox 15"/>
          <p:cNvSpPr txBox="1"/>
          <p:nvPr/>
        </p:nvSpPr>
        <p:spPr>
          <a:xfrm>
            <a:off x="2851845" y="6375142"/>
            <a:ext cx="12584311" cy="2082165"/>
          </a:xfrm>
          <a:prstGeom prst="rect">
            <a:avLst/>
          </a:prstGeom>
        </p:spPr>
        <p:txBody>
          <a:bodyPr lIns="0" tIns="0" rIns="0" bIns="0" rtlCol="0" anchor="t">
            <a:spAutoFit/>
          </a:bodyPr>
          <a:lstStyle/>
          <a:p>
            <a:pPr marL="0" lvl="1" indent="0" algn="ctr">
              <a:lnSpc>
                <a:spcPts val="3359"/>
              </a:lnSpc>
              <a:spcBef>
                <a:spcPct val="0"/>
              </a:spcBef>
            </a:pPr>
            <a:r>
              <a:rPr lang="en-US" sz="2399" u="none" strike="noStrike" dirty="0">
                <a:solidFill>
                  <a:srgbClr val="000000"/>
                </a:solidFill>
                <a:latin typeface="DM Sans Italics"/>
              </a:rPr>
              <a:t>5. Which country's flag has the same colors as the Ukrainian flag, but in a different order?</a:t>
            </a:r>
          </a:p>
          <a:p>
            <a:pPr marL="0" lvl="1" indent="0" algn="ctr">
              <a:lnSpc>
                <a:spcPts val="3359"/>
              </a:lnSpc>
              <a:spcBef>
                <a:spcPct val="0"/>
              </a:spcBef>
            </a:pPr>
            <a:r>
              <a:rPr lang="en-US" sz="2399" u="none" strike="noStrike" dirty="0">
                <a:solidFill>
                  <a:srgbClr val="000000"/>
                </a:solidFill>
                <a:latin typeface="DM Sans Italics"/>
              </a:rPr>
              <a:t>A. The USA</a:t>
            </a:r>
          </a:p>
          <a:p>
            <a:pPr marL="0" lvl="1" indent="0" algn="ctr">
              <a:lnSpc>
                <a:spcPts val="3359"/>
              </a:lnSpc>
              <a:spcBef>
                <a:spcPct val="0"/>
              </a:spcBef>
            </a:pPr>
            <a:r>
              <a:rPr lang="en-US" sz="2399" u="none" strike="noStrike" dirty="0">
                <a:solidFill>
                  <a:srgbClr val="000000"/>
                </a:solidFill>
                <a:latin typeface="DM Sans Italics"/>
              </a:rPr>
              <a:t>B. Poland</a:t>
            </a:r>
          </a:p>
          <a:p>
            <a:pPr marL="0" lvl="1" indent="0" algn="ctr">
              <a:lnSpc>
                <a:spcPts val="3359"/>
              </a:lnSpc>
              <a:spcBef>
                <a:spcPct val="0"/>
              </a:spcBef>
            </a:pPr>
            <a:r>
              <a:rPr lang="en-US" sz="2399" u="none" strike="noStrike" dirty="0">
                <a:solidFill>
                  <a:srgbClr val="000000"/>
                </a:solidFill>
                <a:latin typeface="DM Sans Italics"/>
              </a:rPr>
              <a:t>C. Sweden</a:t>
            </a:r>
          </a:p>
          <a:p>
            <a:pPr marL="0" lvl="1" indent="0" algn="ctr">
              <a:lnSpc>
                <a:spcPts val="3359"/>
              </a:lnSpc>
              <a:spcBef>
                <a:spcPct val="0"/>
              </a:spcBef>
            </a:pPr>
            <a:r>
              <a:rPr lang="en-US" sz="2399" u="none" strike="noStrike" dirty="0">
                <a:solidFill>
                  <a:srgbClr val="000000"/>
                </a:solidFill>
                <a:latin typeface="DM Sans Italics"/>
              </a:rPr>
              <a:t>D. Brazil</a:t>
            </a:r>
          </a:p>
        </p:txBody>
      </p:sp>
      <p:sp>
        <p:nvSpPr>
          <p:cNvPr id="16" name="TextBox 16"/>
          <p:cNvSpPr txBox="1"/>
          <p:nvPr/>
        </p:nvSpPr>
        <p:spPr>
          <a:xfrm>
            <a:off x="2743200" y="8662009"/>
            <a:ext cx="7230556" cy="577081"/>
          </a:xfrm>
          <a:prstGeom prst="rect">
            <a:avLst/>
          </a:prstGeom>
        </p:spPr>
        <p:txBody>
          <a:bodyPr wrap="square" lIns="0" tIns="0" rIns="0" bIns="0" rtlCol="0" anchor="t">
            <a:spAutoFit/>
          </a:bodyPr>
          <a:lstStyle/>
          <a:p>
            <a:pPr>
              <a:lnSpc>
                <a:spcPts val="4480"/>
              </a:lnSpc>
              <a:spcBef>
                <a:spcPct val="0"/>
              </a:spcBef>
            </a:pPr>
            <a:r>
              <a:rPr lang="en-US" sz="3200" dirty="0">
                <a:solidFill>
                  <a:srgbClr val="000000"/>
                </a:solidFill>
                <a:latin typeface="KG Primary Penmanship"/>
              </a:rPr>
              <a:t>Correct answers: 1.C 2.B 3.D 4.D 5.C</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6CD0E8"/>
        </a:solidFill>
        <a:effectLst/>
      </p:bgPr>
    </p:bg>
    <p:spTree>
      <p:nvGrpSpPr>
        <p:cNvPr id="1" name=""/>
        <p:cNvGrpSpPr/>
        <p:nvPr/>
      </p:nvGrpSpPr>
      <p:grpSpPr>
        <a:xfrm>
          <a:off x="0" y="0"/>
          <a:ext cx="0" cy="0"/>
          <a:chOff x="0" y="0"/>
          <a:chExt cx="0" cy="0"/>
        </a:xfrm>
      </p:grpSpPr>
      <p:grpSp>
        <p:nvGrpSpPr>
          <p:cNvPr id="2" name="Group 2"/>
          <p:cNvGrpSpPr/>
          <p:nvPr/>
        </p:nvGrpSpPr>
        <p:grpSpPr>
          <a:xfrm>
            <a:off x="2683911" y="2253088"/>
            <a:ext cx="12920177" cy="6173247"/>
            <a:chOff x="0" y="0"/>
            <a:chExt cx="2875786" cy="1374048"/>
          </a:xfrm>
        </p:grpSpPr>
        <p:sp>
          <p:nvSpPr>
            <p:cNvPr id="3" name="Freeform 3"/>
            <p:cNvSpPr/>
            <p:nvPr/>
          </p:nvSpPr>
          <p:spPr>
            <a:xfrm>
              <a:off x="0" y="0"/>
              <a:ext cx="2875786" cy="1374048"/>
            </a:xfrm>
            <a:custGeom>
              <a:avLst/>
              <a:gdLst/>
              <a:ahLst/>
              <a:cxnLst/>
              <a:rect l="l" t="t" r="r" b="b"/>
              <a:pathLst>
                <a:path w="2875786" h="1374048">
                  <a:moveTo>
                    <a:pt x="0" y="0"/>
                  </a:moveTo>
                  <a:lnTo>
                    <a:pt x="2875786" y="0"/>
                  </a:lnTo>
                  <a:lnTo>
                    <a:pt x="2875786" y="1374048"/>
                  </a:lnTo>
                  <a:lnTo>
                    <a:pt x="0" y="1374048"/>
                  </a:lnTo>
                  <a:close/>
                </a:path>
              </a:pathLst>
            </a:custGeom>
            <a:solidFill>
              <a:srgbClr val="EFEBE2"/>
            </a:solidFill>
          </p:spPr>
        </p:sp>
        <p:sp>
          <p:nvSpPr>
            <p:cNvPr id="4" name="TextBox 4"/>
            <p:cNvSpPr txBox="1"/>
            <p:nvPr/>
          </p:nvSpPr>
          <p:spPr>
            <a:xfrm>
              <a:off x="0" y="-57150"/>
              <a:ext cx="2875786" cy="1431198"/>
            </a:xfrm>
            <a:prstGeom prst="rect">
              <a:avLst/>
            </a:prstGeom>
          </p:spPr>
          <p:txBody>
            <a:bodyPr lIns="50800" tIns="50800" rIns="50800" bIns="50800" rtlCol="0" anchor="ctr"/>
            <a:lstStyle/>
            <a:p>
              <a:pPr algn="ctr">
                <a:lnSpc>
                  <a:spcPts val="3079"/>
                </a:lnSpc>
              </a:pPr>
              <a:endParaRPr/>
            </a:p>
          </p:txBody>
        </p:sp>
      </p:grpSp>
      <p:sp>
        <p:nvSpPr>
          <p:cNvPr id="5" name="Freeform 5"/>
          <p:cNvSpPr/>
          <p:nvPr/>
        </p:nvSpPr>
        <p:spPr>
          <a:xfrm rot="-2542644">
            <a:off x="-463850" y="6728618"/>
            <a:ext cx="2985100" cy="4114800"/>
          </a:xfrm>
          <a:custGeom>
            <a:avLst/>
            <a:gdLst/>
            <a:ahLst/>
            <a:cxnLst/>
            <a:rect l="l" t="t" r="r" b="b"/>
            <a:pathLst>
              <a:path w="2985100" h="4114800">
                <a:moveTo>
                  <a:pt x="0" y="0"/>
                </a:moveTo>
                <a:lnTo>
                  <a:pt x="2985100" y="0"/>
                </a:lnTo>
                <a:lnTo>
                  <a:pt x="2985100" y="4114800"/>
                </a:lnTo>
                <a:lnTo>
                  <a:pt x="0" y="411480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6" name="Freeform 6"/>
          <p:cNvSpPr/>
          <p:nvPr/>
        </p:nvSpPr>
        <p:spPr>
          <a:xfrm rot="-3236436">
            <a:off x="15788242" y="-255201"/>
            <a:ext cx="2396871" cy="4114800"/>
          </a:xfrm>
          <a:custGeom>
            <a:avLst/>
            <a:gdLst/>
            <a:ahLst/>
            <a:cxnLst/>
            <a:rect l="l" t="t" r="r" b="b"/>
            <a:pathLst>
              <a:path w="2396871" h="4114800">
                <a:moveTo>
                  <a:pt x="0" y="0"/>
                </a:moveTo>
                <a:lnTo>
                  <a:pt x="2396871" y="0"/>
                </a:lnTo>
                <a:lnTo>
                  <a:pt x="2396871" y="4114800"/>
                </a:lnTo>
                <a:lnTo>
                  <a:pt x="0" y="4114800"/>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7" name="Freeform 7"/>
          <p:cNvSpPr/>
          <p:nvPr/>
        </p:nvSpPr>
        <p:spPr>
          <a:xfrm>
            <a:off x="14393358" y="1624558"/>
            <a:ext cx="1062788" cy="1257060"/>
          </a:xfrm>
          <a:custGeom>
            <a:avLst/>
            <a:gdLst/>
            <a:ahLst/>
            <a:cxnLst/>
            <a:rect l="l" t="t" r="r" b="b"/>
            <a:pathLst>
              <a:path w="1062788" h="1257060">
                <a:moveTo>
                  <a:pt x="0" y="0"/>
                </a:moveTo>
                <a:lnTo>
                  <a:pt x="1062787" y="0"/>
                </a:lnTo>
                <a:lnTo>
                  <a:pt x="1062787" y="1257060"/>
                </a:lnTo>
                <a:lnTo>
                  <a:pt x="0" y="1257060"/>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sp>
      <p:sp>
        <p:nvSpPr>
          <p:cNvPr id="8" name="Freeform 8"/>
          <p:cNvSpPr/>
          <p:nvPr/>
        </p:nvSpPr>
        <p:spPr>
          <a:xfrm>
            <a:off x="-409613" y="-1660028"/>
            <a:ext cx="4337642" cy="3462227"/>
          </a:xfrm>
          <a:custGeom>
            <a:avLst/>
            <a:gdLst/>
            <a:ahLst/>
            <a:cxnLst/>
            <a:rect l="l" t="t" r="r" b="b"/>
            <a:pathLst>
              <a:path w="4337642" h="3462227">
                <a:moveTo>
                  <a:pt x="0" y="0"/>
                </a:moveTo>
                <a:lnTo>
                  <a:pt x="4337642" y="0"/>
                </a:lnTo>
                <a:lnTo>
                  <a:pt x="4337642" y="3462227"/>
                </a:lnTo>
                <a:lnTo>
                  <a:pt x="0" y="3462227"/>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9" name="Freeform 9"/>
          <p:cNvSpPr/>
          <p:nvPr/>
        </p:nvSpPr>
        <p:spPr>
          <a:xfrm rot="2039798">
            <a:off x="15671229" y="6665887"/>
            <a:ext cx="3176143" cy="6469920"/>
          </a:xfrm>
          <a:custGeom>
            <a:avLst/>
            <a:gdLst/>
            <a:ahLst/>
            <a:cxnLst/>
            <a:rect l="l" t="t" r="r" b="b"/>
            <a:pathLst>
              <a:path w="3176143" h="6469920">
                <a:moveTo>
                  <a:pt x="0" y="0"/>
                </a:moveTo>
                <a:lnTo>
                  <a:pt x="3176142" y="0"/>
                </a:lnTo>
                <a:lnTo>
                  <a:pt x="3176142" y="6469920"/>
                </a:lnTo>
                <a:lnTo>
                  <a:pt x="0" y="6469920"/>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10" name="TextBox 10"/>
          <p:cNvSpPr txBox="1"/>
          <p:nvPr/>
        </p:nvSpPr>
        <p:spPr>
          <a:xfrm>
            <a:off x="3363249" y="2638588"/>
            <a:ext cx="11561503" cy="5474001"/>
          </a:xfrm>
          <a:prstGeom prst="rect">
            <a:avLst/>
          </a:prstGeom>
        </p:spPr>
        <p:txBody>
          <a:bodyPr lIns="0" tIns="0" rIns="0" bIns="0" rtlCol="0" anchor="t">
            <a:spAutoFit/>
          </a:bodyPr>
          <a:lstStyle/>
          <a:p>
            <a:pPr algn="l">
              <a:lnSpc>
                <a:spcPts val="5494"/>
              </a:lnSpc>
            </a:pPr>
            <a:r>
              <a:rPr lang="en-US" sz="4226" dirty="0">
                <a:solidFill>
                  <a:srgbClr val="000000"/>
                </a:solidFill>
                <a:latin typeface="KG Primary Penmanship"/>
              </a:rPr>
              <a:t> III. Read the text again and choose True/False.</a:t>
            </a:r>
          </a:p>
          <a:p>
            <a:pPr algn="l">
              <a:lnSpc>
                <a:spcPts val="3674"/>
              </a:lnSpc>
            </a:pPr>
            <a:r>
              <a:rPr lang="en-US" sz="2826" dirty="0">
                <a:solidFill>
                  <a:srgbClr val="000000"/>
                </a:solidFill>
                <a:latin typeface="DM Sans"/>
              </a:rPr>
              <a:t> 1. The flag of Ukraine has yellow on top and blue at the bottom. (True)</a:t>
            </a:r>
          </a:p>
          <a:p>
            <a:pPr algn="l">
              <a:lnSpc>
                <a:spcPts val="3674"/>
              </a:lnSpc>
            </a:pPr>
            <a:r>
              <a:rPr lang="en-US" sz="2826" dirty="0">
                <a:solidFill>
                  <a:srgbClr val="000000"/>
                </a:solidFill>
                <a:latin typeface="DM Sans"/>
              </a:rPr>
              <a:t> 2. The yellow color on the flag represents the sun in Ukraine. (False)</a:t>
            </a:r>
          </a:p>
          <a:p>
            <a:pPr algn="l">
              <a:lnSpc>
                <a:spcPts val="3674"/>
              </a:lnSpc>
            </a:pPr>
            <a:r>
              <a:rPr lang="en-US" sz="2826" dirty="0">
                <a:solidFill>
                  <a:srgbClr val="000000"/>
                </a:solidFill>
                <a:latin typeface="DM Sans"/>
              </a:rPr>
              <a:t> 3. The flag of Ukraine was first officially used in 1848. (True)</a:t>
            </a:r>
          </a:p>
          <a:p>
            <a:pPr algn="l">
              <a:lnSpc>
                <a:spcPts val="3674"/>
              </a:lnSpc>
            </a:pPr>
            <a:r>
              <a:rPr lang="en-US" sz="2826" dirty="0">
                <a:solidFill>
                  <a:srgbClr val="000000"/>
                </a:solidFill>
                <a:latin typeface="DM Sans"/>
              </a:rPr>
              <a:t> 4. “Yellow-Blue Day” is a national holiday all over the world. (False)</a:t>
            </a:r>
          </a:p>
          <a:p>
            <a:pPr algn="l">
              <a:lnSpc>
                <a:spcPts val="3674"/>
              </a:lnSpc>
            </a:pPr>
            <a:r>
              <a:rPr lang="en-US" sz="2826" dirty="0">
                <a:solidFill>
                  <a:srgbClr val="000000"/>
                </a:solidFill>
                <a:latin typeface="DM Sans"/>
              </a:rPr>
              <a:t> 5. The Ukrainian flag is not a symbol of the Ukrainian people. (False)</a:t>
            </a:r>
          </a:p>
          <a:p>
            <a:pPr algn="l">
              <a:lnSpc>
                <a:spcPts val="3674"/>
              </a:lnSpc>
            </a:pPr>
            <a:r>
              <a:rPr lang="en-US" sz="2826" dirty="0">
                <a:solidFill>
                  <a:srgbClr val="000000"/>
                </a:solidFill>
                <a:latin typeface="DM Sans"/>
              </a:rPr>
              <a:t> 6. The Ukrainian flag is the same as the Swedish flag. (False)</a:t>
            </a:r>
          </a:p>
          <a:p>
            <a:pPr algn="l">
              <a:lnSpc>
                <a:spcPts val="3674"/>
              </a:lnSpc>
            </a:pPr>
            <a:endParaRPr lang="en-US" sz="2826" dirty="0">
              <a:solidFill>
                <a:srgbClr val="000000"/>
              </a:solidFill>
              <a:latin typeface="DM Sans"/>
            </a:endParaRPr>
          </a:p>
          <a:p>
            <a:pPr algn="l">
              <a:lnSpc>
                <a:spcPts val="3836"/>
              </a:lnSpc>
            </a:pPr>
            <a:r>
              <a:rPr lang="en-US" sz="2950" dirty="0" err="1">
                <a:solidFill>
                  <a:srgbClr val="000000"/>
                </a:solidFill>
                <a:latin typeface="KG Primary Penmanship"/>
              </a:rPr>
              <a:t>Посилання</a:t>
            </a:r>
            <a:r>
              <a:rPr lang="en-US" sz="2950" dirty="0">
                <a:solidFill>
                  <a:srgbClr val="000000"/>
                </a:solidFill>
                <a:latin typeface="KG Primary Penmanship"/>
              </a:rPr>
              <a:t> </a:t>
            </a:r>
            <a:r>
              <a:rPr lang="en-US" sz="2950" dirty="0" err="1">
                <a:solidFill>
                  <a:srgbClr val="000000"/>
                </a:solidFill>
                <a:latin typeface="KG Primary Penmanship"/>
              </a:rPr>
              <a:t>на</a:t>
            </a:r>
            <a:r>
              <a:rPr lang="en-US" sz="2950" dirty="0">
                <a:solidFill>
                  <a:srgbClr val="000000"/>
                </a:solidFill>
                <a:latin typeface="KG Primary Penmanship"/>
              </a:rPr>
              <a:t> </a:t>
            </a:r>
            <a:r>
              <a:rPr lang="en-US" sz="2950" dirty="0" err="1">
                <a:solidFill>
                  <a:srgbClr val="000000"/>
                </a:solidFill>
                <a:latin typeface="KG Primary Penmanship"/>
              </a:rPr>
              <a:t>завдання</a:t>
            </a:r>
            <a:r>
              <a:rPr lang="en-US" sz="2950" dirty="0">
                <a:solidFill>
                  <a:srgbClr val="000000"/>
                </a:solidFill>
                <a:latin typeface="KG Primary Penmanship"/>
              </a:rPr>
              <a:t> (</a:t>
            </a:r>
            <a:r>
              <a:rPr lang="en-US" sz="2950" dirty="0" err="1">
                <a:solidFill>
                  <a:srgbClr val="000000"/>
                </a:solidFill>
                <a:latin typeface="KG Primary Penmanship"/>
              </a:rPr>
              <a:t>тест</a:t>
            </a:r>
            <a:r>
              <a:rPr lang="en-US" sz="2950" dirty="0">
                <a:solidFill>
                  <a:srgbClr val="000000"/>
                </a:solidFill>
                <a:latin typeface="KG Primary Penmanship"/>
              </a:rPr>
              <a:t>): </a:t>
            </a:r>
            <a:r>
              <a:rPr lang="en-US" sz="2950" u="sng" dirty="0">
                <a:solidFill>
                  <a:srgbClr val="000000"/>
                </a:solidFill>
                <a:latin typeface="KG Primary Penmanship"/>
                <a:hlinkClick r:id="rId12" tooltip="https://naurok.com.ua/test/the-ukrainian-flag-history-and-meaning-2910419.html"/>
              </a:rPr>
              <a:t>https://naurok.com.ua/test/the-ukrainian-flag-history-and-meaning-2910419.html</a:t>
            </a:r>
            <a:r>
              <a:rPr lang="en-US" sz="2950" dirty="0">
                <a:solidFill>
                  <a:srgbClr val="000000"/>
                </a:solidFill>
                <a:latin typeface="KG Primary Penmanship"/>
              </a:rPr>
              <a:t> </a:t>
            </a:r>
          </a:p>
          <a:p>
            <a:pPr algn="l">
              <a:lnSpc>
                <a:spcPts val="4844"/>
              </a:lnSpc>
            </a:pPr>
            <a:endParaRPr lang="en-US" sz="2950" dirty="0">
              <a:solidFill>
                <a:srgbClr val="000000"/>
              </a:solidFill>
              <a:latin typeface="KG Primary Penmanship"/>
            </a:endParaRPr>
          </a:p>
        </p:txBody>
      </p:sp>
      <p:sp>
        <p:nvSpPr>
          <p:cNvPr id="11" name="TextBox 11"/>
          <p:cNvSpPr txBox="1"/>
          <p:nvPr/>
        </p:nvSpPr>
        <p:spPr>
          <a:xfrm>
            <a:off x="2796222" y="1056133"/>
            <a:ext cx="12695556" cy="974626"/>
          </a:xfrm>
          <a:prstGeom prst="rect">
            <a:avLst/>
          </a:prstGeom>
        </p:spPr>
        <p:txBody>
          <a:bodyPr lIns="0" tIns="0" rIns="0" bIns="0" rtlCol="0" anchor="t">
            <a:spAutoFit/>
          </a:bodyPr>
          <a:lstStyle/>
          <a:p>
            <a:pPr algn="ctr">
              <a:lnSpc>
                <a:spcPts val="7572"/>
              </a:lnSpc>
            </a:pPr>
            <a:r>
              <a:rPr lang="en-US" sz="8142" b="1" i="1" spc="236" dirty="0">
                <a:solidFill>
                  <a:schemeClr val="accent2">
                    <a:lumMod val="75000"/>
                  </a:schemeClr>
                </a:solidFill>
                <a:latin typeface="Porcelain"/>
              </a:rPr>
              <a:t>While-reading activities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6CD0E8"/>
        </a:solidFill>
        <a:effectLst/>
      </p:bgPr>
    </p:bg>
    <p:spTree>
      <p:nvGrpSpPr>
        <p:cNvPr id="1" name=""/>
        <p:cNvGrpSpPr/>
        <p:nvPr/>
      </p:nvGrpSpPr>
      <p:grpSpPr>
        <a:xfrm>
          <a:off x="0" y="0"/>
          <a:ext cx="0" cy="0"/>
          <a:chOff x="0" y="0"/>
          <a:chExt cx="0" cy="0"/>
        </a:xfrm>
      </p:grpSpPr>
      <p:sp>
        <p:nvSpPr>
          <p:cNvPr id="2" name="Freeform 2"/>
          <p:cNvSpPr/>
          <p:nvPr/>
        </p:nvSpPr>
        <p:spPr>
          <a:xfrm>
            <a:off x="-2432290" y="4441252"/>
            <a:ext cx="4510724" cy="7405666"/>
          </a:xfrm>
          <a:custGeom>
            <a:avLst/>
            <a:gdLst/>
            <a:ahLst/>
            <a:cxnLst/>
            <a:rect l="l" t="t" r="r" b="b"/>
            <a:pathLst>
              <a:path w="4510724" h="7405666">
                <a:moveTo>
                  <a:pt x="0" y="0"/>
                </a:moveTo>
                <a:lnTo>
                  <a:pt x="4510724" y="0"/>
                </a:lnTo>
                <a:lnTo>
                  <a:pt x="4510724" y="7405666"/>
                </a:lnTo>
                <a:lnTo>
                  <a:pt x="0" y="740566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a:off x="16564755" y="-3283753"/>
            <a:ext cx="3446490" cy="7020627"/>
          </a:xfrm>
          <a:custGeom>
            <a:avLst/>
            <a:gdLst/>
            <a:ahLst/>
            <a:cxnLst/>
            <a:rect l="l" t="t" r="r" b="b"/>
            <a:pathLst>
              <a:path w="3446490" h="7020627">
                <a:moveTo>
                  <a:pt x="0" y="0"/>
                </a:moveTo>
                <a:lnTo>
                  <a:pt x="3446490" y="0"/>
                </a:lnTo>
                <a:lnTo>
                  <a:pt x="3446490" y="7020627"/>
                </a:lnTo>
                <a:lnTo>
                  <a:pt x="0" y="7020627"/>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4" name="Freeform 4"/>
          <p:cNvSpPr/>
          <p:nvPr/>
        </p:nvSpPr>
        <p:spPr>
          <a:xfrm>
            <a:off x="-463850" y="-1321981"/>
            <a:ext cx="2985100" cy="4114800"/>
          </a:xfrm>
          <a:custGeom>
            <a:avLst/>
            <a:gdLst/>
            <a:ahLst/>
            <a:cxnLst/>
            <a:rect l="l" t="t" r="r" b="b"/>
            <a:pathLst>
              <a:path w="2985100" h="4114800">
                <a:moveTo>
                  <a:pt x="0" y="0"/>
                </a:moveTo>
                <a:lnTo>
                  <a:pt x="2985100" y="0"/>
                </a:lnTo>
                <a:lnTo>
                  <a:pt x="2985100" y="4114800"/>
                </a:lnTo>
                <a:lnTo>
                  <a:pt x="0" y="4114800"/>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sp>
      <p:grpSp>
        <p:nvGrpSpPr>
          <p:cNvPr id="5" name="Group 5"/>
          <p:cNvGrpSpPr/>
          <p:nvPr/>
        </p:nvGrpSpPr>
        <p:grpSpPr>
          <a:xfrm>
            <a:off x="2252290" y="2247900"/>
            <a:ext cx="14138608" cy="7000983"/>
            <a:chOff x="0" y="0"/>
            <a:chExt cx="2213262" cy="1095936"/>
          </a:xfrm>
        </p:grpSpPr>
        <p:sp>
          <p:nvSpPr>
            <p:cNvPr id="6" name="Freeform 6"/>
            <p:cNvSpPr/>
            <p:nvPr/>
          </p:nvSpPr>
          <p:spPr>
            <a:xfrm>
              <a:off x="0" y="0"/>
              <a:ext cx="2213262" cy="1095936"/>
            </a:xfrm>
            <a:custGeom>
              <a:avLst/>
              <a:gdLst/>
              <a:ahLst/>
              <a:cxnLst/>
              <a:rect l="l" t="t" r="r" b="b"/>
              <a:pathLst>
                <a:path w="2213262" h="1095936">
                  <a:moveTo>
                    <a:pt x="0" y="0"/>
                  </a:moveTo>
                  <a:lnTo>
                    <a:pt x="2213262" y="0"/>
                  </a:lnTo>
                  <a:lnTo>
                    <a:pt x="2213262" y="1095936"/>
                  </a:lnTo>
                  <a:lnTo>
                    <a:pt x="0" y="1095936"/>
                  </a:lnTo>
                  <a:close/>
                </a:path>
              </a:pathLst>
            </a:custGeom>
            <a:solidFill>
              <a:srgbClr val="EFEBE2"/>
            </a:solidFill>
          </p:spPr>
        </p:sp>
        <p:sp>
          <p:nvSpPr>
            <p:cNvPr id="7" name="TextBox 7"/>
            <p:cNvSpPr txBox="1"/>
            <p:nvPr/>
          </p:nvSpPr>
          <p:spPr>
            <a:xfrm>
              <a:off x="0" y="-57150"/>
              <a:ext cx="2213262" cy="1153086"/>
            </a:xfrm>
            <a:prstGeom prst="rect">
              <a:avLst/>
            </a:prstGeom>
          </p:spPr>
          <p:txBody>
            <a:bodyPr lIns="50800" tIns="50800" rIns="50800" bIns="50800" rtlCol="0" anchor="ctr"/>
            <a:lstStyle/>
            <a:p>
              <a:pPr algn="ctr">
                <a:lnSpc>
                  <a:spcPts val="3079"/>
                </a:lnSpc>
              </a:pPr>
              <a:endParaRPr/>
            </a:p>
          </p:txBody>
        </p:sp>
      </p:grpSp>
      <p:sp>
        <p:nvSpPr>
          <p:cNvPr id="8" name="Freeform 8"/>
          <p:cNvSpPr/>
          <p:nvPr/>
        </p:nvSpPr>
        <p:spPr>
          <a:xfrm>
            <a:off x="14911644" y="7508957"/>
            <a:ext cx="4695311" cy="4114800"/>
          </a:xfrm>
          <a:custGeom>
            <a:avLst/>
            <a:gdLst/>
            <a:ahLst/>
            <a:cxnLst/>
            <a:rect l="l" t="t" r="r" b="b"/>
            <a:pathLst>
              <a:path w="4695311" h="4114800">
                <a:moveTo>
                  <a:pt x="0" y="0"/>
                </a:moveTo>
                <a:lnTo>
                  <a:pt x="4695312" y="0"/>
                </a:lnTo>
                <a:lnTo>
                  <a:pt x="4695312" y="4114800"/>
                </a:lnTo>
                <a:lnTo>
                  <a:pt x="0" y="411480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9" name="TextBox 9"/>
          <p:cNvSpPr txBox="1"/>
          <p:nvPr/>
        </p:nvSpPr>
        <p:spPr>
          <a:xfrm>
            <a:off x="2317763" y="2259821"/>
            <a:ext cx="13712452" cy="7732886"/>
          </a:xfrm>
          <a:prstGeom prst="rect">
            <a:avLst/>
          </a:prstGeom>
        </p:spPr>
        <p:txBody>
          <a:bodyPr lIns="0" tIns="0" rIns="0" bIns="0" rtlCol="0" anchor="t">
            <a:spAutoFit/>
          </a:bodyPr>
          <a:lstStyle/>
          <a:p>
            <a:pPr marL="0" lvl="0" indent="0" algn="l">
              <a:lnSpc>
                <a:spcPts val="6326"/>
              </a:lnSpc>
              <a:spcBef>
                <a:spcPct val="0"/>
              </a:spcBef>
            </a:pPr>
            <a:r>
              <a:rPr lang="en-US" sz="4866" strike="noStrike" dirty="0">
                <a:solidFill>
                  <a:srgbClr val="000000"/>
                </a:solidFill>
                <a:latin typeface="KG Primary Penmanship"/>
              </a:rPr>
              <a:t> I. Answer the questions:</a:t>
            </a:r>
          </a:p>
          <a:p>
            <a:pPr marL="0" lvl="0" indent="0" algn="l">
              <a:lnSpc>
                <a:spcPts val="4116"/>
              </a:lnSpc>
              <a:spcBef>
                <a:spcPct val="0"/>
              </a:spcBef>
            </a:pPr>
            <a:r>
              <a:rPr lang="en-US" sz="3166" strike="noStrike" dirty="0">
                <a:solidFill>
                  <a:srgbClr val="000000"/>
                </a:solidFill>
                <a:latin typeface="DM Sans"/>
              </a:rPr>
              <a:t>1. Have you ever seen the Ukrainian flag before?</a:t>
            </a:r>
          </a:p>
          <a:p>
            <a:pPr marL="0" lvl="0" indent="0" algn="l">
              <a:lnSpc>
                <a:spcPts val="4116"/>
              </a:lnSpc>
              <a:spcBef>
                <a:spcPct val="0"/>
              </a:spcBef>
            </a:pPr>
            <a:r>
              <a:rPr lang="en-US" sz="3166" strike="noStrike" dirty="0">
                <a:solidFill>
                  <a:srgbClr val="000000"/>
                </a:solidFill>
                <a:latin typeface="DM Sans"/>
              </a:rPr>
              <a:t>2. What do you think the colors of the Ukrainian flag represent?</a:t>
            </a:r>
          </a:p>
          <a:p>
            <a:pPr marL="0" lvl="0" indent="0" algn="l">
              <a:lnSpc>
                <a:spcPts val="4116"/>
              </a:lnSpc>
              <a:spcBef>
                <a:spcPct val="0"/>
              </a:spcBef>
            </a:pPr>
            <a:r>
              <a:rPr lang="en-US" sz="3166" strike="noStrike" dirty="0">
                <a:solidFill>
                  <a:srgbClr val="000000"/>
                </a:solidFill>
                <a:latin typeface="DM Sans"/>
              </a:rPr>
              <a:t>3. Do you know any other countries that have blue and yellow flags?</a:t>
            </a:r>
          </a:p>
          <a:p>
            <a:pPr marL="0" lvl="0" indent="0" algn="l">
              <a:lnSpc>
                <a:spcPts val="4116"/>
              </a:lnSpc>
              <a:spcBef>
                <a:spcPct val="0"/>
              </a:spcBef>
            </a:pPr>
            <a:r>
              <a:rPr lang="en-US" sz="3166" strike="noStrike" dirty="0">
                <a:solidFill>
                  <a:srgbClr val="000000"/>
                </a:solidFill>
                <a:latin typeface="DM Sans"/>
              </a:rPr>
              <a:t>4. How important do you think national flags are to a country's identity?</a:t>
            </a:r>
          </a:p>
          <a:p>
            <a:pPr marL="0" lvl="0" indent="0" algn="l">
              <a:lnSpc>
                <a:spcPts val="4116"/>
              </a:lnSpc>
              <a:spcBef>
                <a:spcPct val="0"/>
              </a:spcBef>
            </a:pPr>
            <a:r>
              <a:rPr lang="en-US" sz="3166" strike="noStrike" dirty="0">
                <a:solidFill>
                  <a:srgbClr val="000000"/>
                </a:solidFill>
                <a:latin typeface="DM Sans"/>
              </a:rPr>
              <a:t>5. Have you ever visited Ukraine or learned about its culture?</a:t>
            </a:r>
          </a:p>
          <a:p>
            <a:pPr lvl="0">
              <a:lnSpc>
                <a:spcPts val="4116"/>
              </a:lnSpc>
              <a:spcBef>
                <a:spcPct val="0"/>
              </a:spcBef>
            </a:pPr>
            <a:r>
              <a:rPr lang="en-US" sz="3166" dirty="0" smtClean="0">
                <a:solidFill>
                  <a:srgbClr val="000000"/>
                </a:solidFill>
                <a:latin typeface="DM Sans"/>
              </a:rPr>
              <a:t>6</a:t>
            </a:r>
            <a:r>
              <a:rPr lang="en-US" sz="3166" dirty="0">
                <a:solidFill>
                  <a:srgbClr val="000000"/>
                </a:solidFill>
                <a:latin typeface="DM Sans"/>
              </a:rPr>
              <a:t>. Do you like the design of the Ukrainian flag?</a:t>
            </a:r>
          </a:p>
          <a:p>
            <a:pPr lvl="0">
              <a:lnSpc>
                <a:spcPts val="4116"/>
              </a:lnSpc>
              <a:spcBef>
                <a:spcPct val="0"/>
              </a:spcBef>
            </a:pPr>
            <a:r>
              <a:rPr lang="en-US" sz="3166" dirty="0">
                <a:solidFill>
                  <a:srgbClr val="000000"/>
                </a:solidFill>
                <a:latin typeface="DM Sans"/>
              </a:rPr>
              <a:t>7. What makes a flag memorable or recognizable?</a:t>
            </a:r>
          </a:p>
          <a:p>
            <a:pPr lvl="0">
              <a:lnSpc>
                <a:spcPts val="4116"/>
              </a:lnSpc>
              <a:spcBef>
                <a:spcPct val="0"/>
              </a:spcBef>
            </a:pPr>
            <a:r>
              <a:rPr lang="en-US" sz="3166" dirty="0">
                <a:solidFill>
                  <a:srgbClr val="000000"/>
                </a:solidFill>
                <a:latin typeface="DM Sans"/>
              </a:rPr>
              <a:t>8. Have you ever participated in any events celebrating Ukrainian culture?</a:t>
            </a:r>
          </a:p>
          <a:p>
            <a:pPr lvl="0">
              <a:lnSpc>
                <a:spcPts val="4116"/>
              </a:lnSpc>
              <a:spcBef>
                <a:spcPct val="0"/>
              </a:spcBef>
            </a:pPr>
            <a:r>
              <a:rPr lang="en-US" sz="3166" dirty="0">
                <a:solidFill>
                  <a:srgbClr val="000000"/>
                </a:solidFill>
                <a:latin typeface="DM Sans"/>
              </a:rPr>
              <a:t>9. How do you feel when you see the flag of a different country</a:t>
            </a:r>
            <a:r>
              <a:rPr lang="en-US" sz="3166" dirty="0" smtClean="0">
                <a:solidFill>
                  <a:srgbClr val="000000"/>
                </a:solidFill>
                <a:latin typeface="DM Sans"/>
              </a:rPr>
              <a:t>?</a:t>
            </a:r>
            <a:endParaRPr lang="en-US" sz="4366" strike="noStrike" dirty="0">
              <a:solidFill>
                <a:srgbClr val="000000"/>
              </a:solidFill>
              <a:latin typeface="KG Primary Penmanship"/>
              <a:hlinkClick r:id="rId10" tooltip="https://naurok.com.ua/test/the-ukrainian-flag-history-and-meaning-2910419.html"/>
            </a:endParaRPr>
          </a:p>
          <a:p>
            <a:pPr lvl="0">
              <a:lnSpc>
                <a:spcPts val="5676"/>
              </a:lnSpc>
              <a:spcBef>
                <a:spcPct val="0"/>
              </a:spcBef>
            </a:pPr>
            <a:r>
              <a:rPr lang="ru-RU" sz="4366" dirty="0">
                <a:solidFill>
                  <a:srgbClr val="000000"/>
                </a:solidFill>
                <a:latin typeface="KG Primary Penmanship"/>
                <a:hlinkClick r:id="rId10" tooltip="https://naurok.com.ua/test/the-ukrainian-flag-history-and-meaning-2910419.html"/>
              </a:rPr>
              <a:t> </a:t>
            </a:r>
            <a:r>
              <a:rPr lang="ru-RU" sz="4400" dirty="0" err="1">
                <a:solidFill>
                  <a:srgbClr val="000000"/>
                </a:solidFill>
                <a:latin typeface="KG Primary Penmanship"/>
                <a:hlinkClick r:id="rId10" tooltip="https://naurok.com.ua/test/the-ukrainian-flag-history-and-meaning-2910419.html"/>
              </a:rPr>
              <a:t>Посилання</a:t>
            </a:r>
            <a:r>
              <a:rPr lang="ru-RU" sz="4400" dirty="0">
                <a:solidFill>
                  <a:srgbClr val="000000"/>
                </a:solidFill>
                <a:latin typeface="KG Primary Penmanship"/>
                <a:hlinkClick r:id="rId10" tooltip="https://naurok.com.ua/test/the-ukrainian-flag-history-and-meaning-2910419.html"/>
              </a:rPr>
              <a:t> на </a:t>
            </a:r>
            <a:r>
              <a:rPr lang="ru-RU" sz="4400" dirty="0" err="1">
                <a:solidFill>
                  <a:srgbClr val="000000"/>
                </a:solidFill>
                <a:latin typeface="KG Primary Penmanship"/>
                <a:hlinkClick r:id="rId10" tooltip="https://naurok.com.ua/test/the-ukrainian-flag-history-and-meaning-2910419.html"/>
              </a:rPr>
              <a:t>завдання</a:t>
            </a:r>
            <a:r>
              <a:rPr lang="ru-RU" sz="4400" dirty="0">
                <a:solidFill>
                  <a:srgbClr val="000000"/>
                </a:solidFill>
                <a:latin typeface="KG Primary Penmanship"/>
                <a:hlinkClick r:id="rId10" tooltip="https://naurok.com.ua/test/the-ukrainian-flag-history-and-meaning-2910419.html"/>
              </a:rPr>
              <a:t>: </a:t>
            </a:r>
            <a:r>
              <a:rPr lang="ru-RU" sz="4366" dirty="0">
                <a:solidFill>
                  <a:srgbClr val="000000"/>
                </a:solidFill>
                <a:latin typeface="KG Primary Penmanship"/>
                <a:hlinkClick r:id="rId10" tooltip="https://naurok.com.ua/test/the-ukrainian-flag-history-and-meaning-2910419.html"/>
              </a:rPr>
              <a:t>https://wordwall.net/uk/resource/62398871 </a:t>
            </a:r>
          </a:p>
          <a:p>
            <a:pPr marL="0" lvl="0" indent="0" algn="l">
              <a:lnSpc>
                <a:spcPts val="5676"/>
              </a:lnSpc>
              <a:spcBef>
                <a:spcPct val="0"/>
              </a:spcBef>
            </a:pPr>
            <a:endParaRPr lang="en-US" sz="4366" strike="noStrike" dirty="0">
              <a:solidFill>
                <a:srgbClr val="000000"/>
              </a:solidFill>
              <a:latin typeface="KG Primary Penmanship"/>
              <a:hlinkClick r:id="rId10" tooltip="https://naurok.com.ua/test/the-ukrainian-flag-history-and-meaning-2910419.html"/>
            </a:endParaRPr>
          </a:p>
        </p:txBody>
      </p:sp>
      <p:sp>
        <p:nvSpPr>
          <p:cNvPr id="10" name="TextBox 10"/>
          <p:cNvSpPr txBox="1"/>
          <p:nvPr/>
        </p:nvSpPr>
        <p:spPr>
          <a:xfrm>
            <a:off x="2291259" y="495300"/>
            <a:ext cx="14172433" cy="1705595"/>
          </a:xfrm>
          <a:prstGeom prst="rect">
            <a:avLst/>
          </a:prstGeom>
        </p:spPr>
        <p:txBody>
          <a:bodyPr wrap="square" lIns="0" tIns="0" rIns="0" bIns="0" rtlCol="0" anchor="t">
            <a:spAutoFit/>
          </a:bodyPr>
          <a:lstStyle/>
          <a:p>
            <a:pPr algn="ctr">
              <a:lnSpc>
                <a:spcPts val="13294"/>
              </a:lnSpc>
            </a:pPr>
            <a:r>
              <a:rPr lang="en-US" sz="9100" b="1" i="1" spc="275" dirty="0" smtClean="0">
                <a:solidFill>
                  <a:schemeClr val="accent2">
                    <a:lumMod val="75000"/>
                  </a:schemeClr>
                </a:solidFill>
                <a:latin typeface="Porcelain"/>
              </a:rPr>
              <a:t>Post-reading </a:t>
            </a:r>
            <a:r>
              <a:rPr lang="en-US" sz="9100" b="1" i="1" spc="275" dirty="0" smtClean="0">
                <a:solidFill>
                  <a:schemeClr val="accent2">
                    <a:lumMod val="75000"/>
                  </a:schemeClr>
                </a:solidFill>
                <a:latin typeface="Porcelain"/>
              </a:rPr>
              <a:t>activities</a:t>
            </a:r>
            <a:endParaRPr lang="en-US" sz="9100" b="1" i="1" spc="275" dirty="0">
              <a:solidFill>
                <a:schemeClr val="accent2">
                  <a:lumMod val="75000"/>
                </a:schemeClr>
              </a:solidFill>
              <a:latin typeface="Porcelain"/>
            </a:endParaRPr>
          </a:p>
        </p:txBody>
      </p:sp>
      <p:sp>
        <p:nvSpPr>
          <p:cNvPr id="11" name="Freeform 11"/>
          <p:cNvSpPr/>
          <p:nvPr/>
        </p:nvSpPr>
        <p:spPr>
          <a:xfrm flipH="1">
            <a:off x="15925800" y="4334152"/>
            <a:ext cx="2147171" cy="2216434"/>
          </a:xfrm>
          <a:custGeom>
            <a:avLst/>
            <a:gdLst/>
            <a:ahLst/>
            <a:cxnLst/>
            <a:rect l="l" t="t" r="r" b="b"/>
            <a:pathLst>
              <a:path w="2147171" h="2216434">
                <a:moveTo>
                  <a:pt x="2147171" y="0"/>
                </a:moveTo>
                <a:lnTo>
                  <a:pt x="0" y="0"/>
                </a:lnTo>
                <a:lnTo>
                  <a:pt x="0" y="2216434"/>
                </a:lnTo>
                <a:lnTo>
                  <a:pt x="2147171" y="2216434"/>
                </a:lnTo>
                <a:lnTo>
                  <a:pt x="2147171" y="0"/>
                </a:lnTo>
                <a:close/>
              </a:path>
            </a:pathLst>
          </a:custGeom>
          <a:blipFill>
            <a:blip r:embed="rId11">
              <a:extLst>
                <a:ext uri="{96DAC541-7B7A-43D3-8B79-37D633B846F1}">
                  <asvg:svgBlip xmlns:asvg="http://schemas.microsoft.com/office/drawing/2016/SVG/main" xmlns="" r:embed="rId18"/>
                </a:ext>
              </a:extLst>
            </a:blip>
            <a:stretch>
              <a:fillRect/>
            </a:stretch>
          </a:blipFill>
        </p:spPr>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6CD0E8"/>
        </a:solidFill>
        <a:effectLst/>
      </p:bgPr>
    </p:bg>
    <p:spTree>
      <p:nvGrpSpPr>
        <p:cNvPr id="1" name=""/>
        <p:cNvGrpSpPr/>
        <p:nvPr/>
      </p:nvGrpSpPr>
      <p:grpSpPr>
        <a:xfrm>
          <a:off x="0" y="0"/>
          <a:ext cx="0" cy="0"/>
          <a:chOff x="0" y="0"/>
          <a:chExt cx="0" cy="0"/>
        </a:xfrm>
      </p:grpSpPr>
      <p:sp>
        <p:nvSpPr>
          <p:cNvPr id="2" name="Freeform 2"/>
          <p:cNvSpPr/>
          <p:nvPr/>
        </p:nvSpPr>
        <p:spPr>
          <a:xfrm>
            <a:off x="13477490" y="-1260821"/>
            <a:ext cx="5201357" cy="2997873"/>
          </a:xfrm>
          <a:custGeom>
            <a:avLst/>
            <a:gdLst/>
            <a:ahLst/>
            <a:cxnLst/>
            <a:rect l="l" t="t" r="r" b="b"/>
            <a:pathLst>
              <a:path w="5201357" h="2997873">
                <a:moveTo>
                  <a:pt x="0" y="0"/>
                </a:moveTo>
                <a:lnTo>
                  <a:pt x="5201358" y="0"/>
                </a:lnTo>
                <a:lnTo>
                  <a:pt x="5201358" y="2997873"/>
                </a:lnTo>
                <a:lnTo>
                  <a:pt x="0" y="2997873"/>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3134650">
            <a:off x="-122790" y="7793530"/>
            <a:ext cx="2943895" cy="4272142"/>
          </a:xfrm>
          <a:custGeom>
            <a:avLst/>
            <a:gdLst/>
            <a:ahLst/>
            <a:cxnLst/>
            <a:rect l="l" t="t" r="r" b="b"/>
            <a:pathLst>
              <a:path w="2943895" h="4272142">
                <a:moveTo>
                  <a:pt x="0" y="0"/>
                </a:moveTo>
                <a:lnTo>
                  <a:pt x="2943894" y="0"/>
                </a:lnTo>
                <a:lnTo>
                  <a:pt x="2943894" y="4272143"/>
                </a:lnTo>
                <a:lnTo>
                  <a:pt x="0" y="4272143"/>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4" name="Freeform 4"/>
          <p:cNvSpPr/>
          <p:nvPr/>
        </p:nvSpPr>
        <p:spPr>
          <a:xfrm>
            <a:off x="-2166091" y="-3426149"/>
            <a:ext cx="3446490" cy="7020627"/>
          </a:xfrm>
          <a:custGeom>
            <a:avLst/>
            <a:gdLst/>
            <a:ahLst/>
            <a:cxnLst/>
            <a:rect l="l" t="t" r="r" b="b"/>
            <a:pathLst>
              <a:path w="3446490" h="7020627">
                <a:moveTo>
                  <a:pt x="0" y="0"/>
                </a:moveTo>
                <a:lnTo>
                  <a:pt x="3446490" y="0"/>
                </a:lnTo>
                <a:lnTo>
                  <a:pt x="3446490" y="7020627"/>
                </a:lnTo>
                <a:lnTo>
                  <a:pt x="0" y="7020627"/>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sp>
      <p:sp>
        <p:nvSpPr>
          <p:cNvPr id="5" name="Freeform 5"/>
          <p:cNvSpPr/>
          <p:nvPr/>
        </p:nvSpPr>
        <p:spPr>
          <a:xfrm rot="5400000">
            <a:off x="15283268" y="7479274"/>
            <a:ext cx="3323093" cy="5505124"/>
          </a:xfrm>
          <a:custGeom>
            <a:avLst/>
            <a:gdLst/>
            <a:ahLst/>
            <a:cxnLst/>
            <a:rect l="l" t="t" r="r" b="b"/>
            <a:pathLst>
              <a:path w="3323093" h="5505124">
                <a:moveTo>
                  <a:pt x="0" y="0"/>
                </a:moveTo>
                <a:lnTo>
                  <a:pt x="3323093" y="0"/>
                </a:lnTo>
                <a:lnTo>
                  <a:pt x="3323093" y="5505124"/>
                </a:lnTo>
                <a:lnTo>
                  <a:pt x="0" y="5505124"/>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6" name="TextBox 6"/>
          <p:cNvSpPr txBox="1"/>
          <p:nvPr/>
        </p:nvSpPr>
        <p:spPr>
          <a:xfrm>
            <a:off x="2286000" y="1258747"/>
            <a:ext cx="13944599" cy="2372701"/>
          </a:xfrm>
          <a:prstGeom prst="rect">
            <a:avLst/>
          </a:prstGeom>
        </p:spPr>
        <p:txBody>
          <a:bodyPr wrap="square" lIns="0" tIns="0" rIns="0" bIns="0" rtlCol="0" anchor="t">
            <a:spAutoFit/>
          </a:bodyPr>
          <a:lstStyle/>
          <a:p>
            <a:pPr algn="ctr">
              <a:lnSpc>
                <a:spcPts val="9180"/>
              </a:lnSpc>
            </a:pPr>
            <a:r>
              <a:rPr lang="en-US" sz="10552" i="1" spc="306" dirty="0">
                <a:solidFill>
                  <a:schemeClr val="accent2">
                    <a:lumMod val="75000"/>
                  </a:schemeClr>
                </a:solidFill>
                <a:latin typeface="Porcelain"/>
              </a:rPr>
              <a:t>Post-reading activities</a:t>
            </a:r>
          </a:p>
        </p:txBody>
      </p:sp>
      <p:grpSp>
        <p:nvGrpSpPr>
          <p:cNvPr id="7" name="Group 7"/>
          <p:cNvGrpSpPr/>
          <p:nvPr/>
        </p:nvGrpSpPr>
        <p:grpSpPr>
          <a:xfrm>
            <a:off x="4252230" y="3565250"/>
            <a:ext cx="9783541" cy="4727660"/>
            <a:chOff x="0" y="0"/>
            <a:chExt cx="2576735" cy="1245145"/>
          </a:xfrm>
        </p:grpSpPr>
        <p:sp>
          <p:nvSpPr>
            <p:cNvPr id="8" name="Freeform 8"/>
            <p:cNvSpPr/>
            <p:nvPr/>
          </p:nvSpPr>
          <p:spPr>
            <a:xfrm>
              <a:off x="0" y="0"/>
              <a:ext cx="2576735" cy="1245145"/>
            </a:xfrm>
            <a:custGeom>
              <a:avLst/>
              <a:gdLst/>
              <a:ahLst/>
              <a:cxnLst/>
              <a:rect l="l" t="t" r="r" b="b"/>
              <a:pathLst>
                <a:path w="2576735" h="1245145">
                  <a:moveTo>
                    <a:pt x="40357" y="0"/>
                  </a:moveTo>
                  <a:lnTo>
                    <a:pt x="2536378" y="0"/>
                  </a:lnTo>
                  <a:cubicBezTo>
                    <a:pt x="2547081" y="0"/>
                    <a:pt x="2557346" y="4252"/>
                    <a:pt x="2564915" y="11820"/>
                  </a:cubicBezTo>
                  <a:cubicBezTo>
                    <a:pt x="2572483" y="19389"/>
                    <a:pt x="2576735" y="29654"/>
                    <a:pt x="2576735" y="40357"/>
                  </a:cubicBezTo>
                  <a:lnTo>
                    <a:pt x="2576735" y="1204788"/>
                  </a:lnTo>
                  <a:cubicBezTo>
                    <a:pt x="2576735" y="1227076"/>
                    <a:pt x="2558666" y="1245145"/>
                    <a:pt x="2536378" y="1245145"/>
                  </a:cubicBezTo>
                  <a:lnTo>
                    <a:pt x="40357" y="1245145"/>
                  </a:lnTo>
                  <a:cubicBezTo>
                    <a:pt x="29654" y="1245145"/>
                    <a:pt x="19389" y="1240893"/>
                    <a:pt x="11820" y="1233325"/>
                  </a:cubicBezTo>
                  <a:cubicBezTo>
                    <a:pt x="4252" y="1225756"/>
                    <a:pt x="0" y="1215491"/>
                    <a:pt x="0" y="1204788"/>
                  </a:cubicBezTo>
                  <a:lnTo>
                    <a:pt x="0" y="40357"/>
                  </a:lnTo>
                  <a:cubicBezTo>
                    <a:pt x="0" y="29654"/>
                    <a:pt x="4252" y="19389"/>
                    <a:pt x="11820" y="11820"/>
                  </a:cubicBezTo>
                  <a:cubicBezTo>
                    <a:pt x="19389" y="4252"/>
                    <a:pt x="29654" y="0"/>
                    <a:pt x="40357" y="0"/>
                  </a:cubicBezTo>
                  <a:close/>
                </a:path>
              </a:pathLst>
            </a:custGeom>
            <a:solidFill>
              <a:srgbClr val="EFEBE2"/>
            </a:solidFill>
          </p:spPr>
        </p:sp>
        <p:sp>
          <p:nvSpPr>
            <p:cNvPr id="9" name="TextBox 9"/>
            <p:cNvSpPr txBox="1"/>
            <p:nvPr/>
          </p:nvSpPr>
          <p:spPr>
            <a:xfrm>
              <a:off x="0" y="-57150"/>
              <a:ext cx="2576735" cy="1302295"/>
            </a:xfrm>
            <a:prstGeom prst="rect">
              <a:avLst/>
            </a:prstGeom>
          </p:spPr>
          <p:txBody>
            <a:bodyPr lIns="50800" tIns="50800" rIns="50800" bIns="50800" rtlCol="0" anchor="ctr"/>
            <a:lstStyle/>
            <a:p>
              <a:pPr algn="ctr">
                <a:lnSpc>
                  <a:spcPts val="3079"/>
                </a:lnSpc>
              </a:pPr>
              <a:endParaRPr/>
            </a:p>
          </p:txBody>
        </p:sp>
      </p:grpSp>
      <p:sp>
        <p:nvSpPr>
          <p:cNvPr id="10" name="TextBox 10"/>
          <p:cNvSpPr txBox="1"/>
          <p:nvPr/>
        </p:nvSpPr>
        <p:spPr>
          <a:xfrm>
            <a:off x="4644971" y="4010188"/>
            <a:ext cx="8998059" cy="4116512"/>
          </a:xfrm>
          <a:prstGeom prst="rect">
            <a:avLst/>
          </a:prstGeom>
        </p:spPr>
        <p:txBody>
          <a:bodyPr lIns="0" tIns="0" rIns="0" bIns="0" rtlCol="0" anchor="t">
            <a:spAutoFit/>
          </a:bodyPr>
          <a:lstStyle/>
          <a:p>
            <a:pPr algn="l">
              <a:lnSpc>
                <a:spcPts val="5589"/>
              </a:lnSpc>
            </a:pPr>
            <a:r>
              <a:rPr lang="en-US" sz="4299" dirty="0">
                <a:solidFill>
                  <a:srgbClr val="000000"/>
                </a:solidFill>
                <a:latin typeface="KG Primary Penmanship"/>
              </a:rPr>
              <a:t> II</a:t>
            </a:r>
            <a:r>
              <a:rPr lang="en-US" sz="4299" dirty="0" smtClean="0">
                <a:solidFill>
                  <a:srgbClr val="000000"/>
                </a:solidFill>
                <a:latin typeface="KG Primary Penmanship"/>
              </a:rPr>
              <a:t>.</a:t>
            </a:r>
            <a:r>
              <a:rPr lang="ru-RU" sz="4299" smtClean="0">
                <a:solidFill>
                  <a:srgbClr val="000000"/>
                </a:solidFill>
                <a:latin typeface="KG Primary Penmanship"/>
              </a:rPr>
              <a:t> </a:t>
            </a:r>
            <a:r>
              <a:rPr lang="en-US" sz="4299" smtClean="0">
                <a:solidFill>
                  <a:srgbClr val="000000"/>
                </a:solidFill>
                <a:latin typeface="KG Primary Penmanship"/>
              </a:rPr>
              <a:t>Design </a:t>
            </a:r>
            <a:r>
              <a:rPr lang="en-US" sz="4299" dirty="0">
                <a:solidFill>
                  <a:srgbClr val="000000"/>
                </a:solidFill>
                <a:latin typeface="KG Primary Penmanship"/>
              </a:rPr>
              <a:t>your own flag for a fictional country. </a:t>
            </a:r>
          </a:p>
          <a:p>
            <a:pPr algn="l">
              <a:lnSpc>
                <a:spcPts val="2730"/>
              </a:lnSpc>
            </a:pPr>
            <a:endParaRPr lang="en-US" sz="4299" dirty="0">
              <a:solidFill>
                <a:srgbClr val="000000"/>
              </a:solidFill>
              <a:latin typeface="KG Primary Penmanship"/>
            </a:endParaRPr>
          </a:p>
          <a:p>
            <a:pPr marL="712472" lvl="1" indent="-356236" algn="l">
              <a:lnSpc>
                <a:spcPts val="4290"/>
              </a:lnSpc>
              <a:buFont typeface="Arial"/>
              <a:buChar char="•"/>
            </a:pPr>
            <a:r>
              <a:rPr lang="en-US" sz="3300" dirty="0">
                <a:solidFill>
                  <a:srgbClr val="000000"/>
                </a:solidFill>
                <a:latin typeface="DM Sans"/>
              </a:rPr>
              <a:t>Choose any colors and symbols you want.</a:t>
            </a:r>
          </a:p>
          <a:p>
            <a:pPr marL="712472" lvl="1" indent="-356236" algn="l">
              <a:lnSpc>
                <a:spcPts val="4290"/>
              </a:lnSpc>
              <a:buFont typeface="Arial"/>
              <a:buChar char="•"/>
            </a:pPr>
            <a:r>
              <a:rPr lang="en-US" sz="3300" dirty="0">
                <a:solidFill>
                  <a:srgbClr val="000000"/>
                </a:solidFill>
                <a:latin typeface="DM Sans"/>
              </a:rPr>
              <a:t>Describe what the colors and symbols you`ve chosen represent.</a:t>
            </a:r>
          </a:p>
          <a:p>
            <a:pPr marL="712472" lvl="1" indent="-356236" algn="l">
              <a:lnSpc>
                <a:spcPts val="4290"/>
              </a:lnSpc>
              <a:buFont typeface="Arial"/>
              <a:buChar char="•"/>
            </a:pPr>
            <a:r>
              <a:rPr lang="en-US" sz="3300" dirty="0">
                <a:solidFill>
                  <a:srgbClr val="000000"/>
                </a:solidFill>
                <a:latin typeface="DM Sans"/>
              </a:rPr>
              <a:t>What are the values and identity of your fictional country. </a:t>
            </a:r>
          </a:p>
          <a:p>
            <a:pPr algn="ctr">
              <a:lnSpc>
                <a:spcPts val="2340"/>
              </a:lnSpc>
            </a:pPr>
            <a:endParaRPr lang="en-US" sz="3300" dirty="0">
              <a:solidFill>
                <a:srgbClr val="000000"/>
              </a:solidFill>
              <a:latin typeface="DM Sans"/>
            </a:endParaRPr>
          </a:p>
        </p:txBody>
      </p:sp>
      <p:sp>
        <p:nvSpPr>
          <p:cNvPr id="11" name="Freeform 11"/>
          <p:cNvSpPr/>
          <p:nvPr/>
        </p:nvSpPr>
        <p:spPr>
          <a:xfrm>
            <a:off x="15217088" y="3594478"/>
            <a:ext cx="2514069" cy="2595168"/>
          </a:xfrm>
          <a:custGeom>
            <a:avLst/>
            <a:gdLst/>
            <a:ahLst/>
            <a:cxnLst/>
            <a:rect l="l" t="t" r="r" b="b"/>
            <a:pathLst>
              <a:path w="2514069" h="2595168">
                <a:moveTo>
                  <a:pt x="0" y="0"/>
                </a:moveTo>
                <a:lnTo>
                  <a:pt x="2514069" y="0"/>
                </a:lnTo>
                <a:lnTo>
                  <a:pt x="2514069" y="2595167"/>
                </a:lnTo>
                <a:lnTo>
                  <a:pt x="0" y="2595167"/>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12" name="Freeform 12"/>
          <p:cNvSpPr/>
          <p:nvPr/>
        </p:nvSpPr>
        <p:spPr>
          <a:xfrm flipH="1">
            <a:off x="701602" y="4048288"/>
            <a:ext cx="2369528" cy="2445964"/>
          </a:xfrm>
          <a:custGeom>
            <a:avLst/>
            <a:gdLst/>
            <a:ahLst/>
            <a:cxnLst/>
            <a:rect l="l" t="t" r="r" b="b"/>
            <a:pathLst>
              <a:path w="2369528" h="2445964">
                <a:moveTo>
                  <a:pt x="2369528" y="0"/>
                </a:moveTo>
                <a:lnTo>
                  <a:pt x="0" y="0"/>
                </a:lnTo>
                <a:lnTo>
                  <a:pt x="0" y="2445965"/>
                </a:lnTo>
                <a:lnTo>
                  <a:pt x="2369528" y="2445965"/>
                </a:lnTo>
                <a:lnTo>
                  <a:pt x="2369528" y="0"/>
                </a:lnTo>
                <a:close/>
              </a:path>
            </a:pathLst>
          </a:custGeom>
          <a:blipFill>
            <a:blip r:embed="rId10">
              <a:extLst>
                <a:ext uri="{96DAC541-7B7A-43D3-8B79-37D633B846F1}">
                  <asvg:svgBlip xmlns:asvg="http://schemas.microsoft.com/office/drawing/2016/SVG/main" xmlns="" r:embed="rId11"/>
                </a:ext>
              </a:extLst>
            </a:blip>
            <a:stretch>
              <a:fillRect/>
            </a:stretch>
          </a:blipFill>
        </p:spPr>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6CD0E8"/>
        </a:solidFill>
        <a:effectLst/>
      </p:bgPr>
    </p:bg>
    <p:spTree>
      <p:nvGrpSpPr>
        <p:cNvPr id="1" name=""/>
        <p:cNvGrpSpPr/>
        <p:nvPr/>
      </p:nvGrpSpPr>
      <p:grpSpPr>
        <a:xfrm>
          <a:off x="0" y="0"/>
          <a:ext cx="0" cy="0"/>
          <a:chOff x="0" y="0"/>
          <a:chExt cx="0" cy="0"/>
        </a:xfrm>
      </p:grpSpPr>
      <p:sp>
        <p:nvSpPr>
          <p:cNvPr id="2" name="Freeform 2"/>
          <p:cNvSpPr/>
          <p:nvPr/>
        </p:nvSpPr>
        <p:spPr>
          <a:xfrm>
            <a:off x="-2621310" y="4340609"/>
            <a:ext cx="4540881" cy="5946391"/>
          </a:xfrm>
          <a:custGeom>
            <a:avLst/>
            <a:gdLst/>
            <a:ahLst/>
            <a:cxnLst/>
            <a:rect l="l" t="t" r="r" b="b"/>
            <a:pathLst>
              <a:path w="4540881" h="5946391">
                <a:moveTo>
                  <a:pt x="0" y="0"/>
                </a:moveTo>
                <a:lnTo>
                  <a:pt x="4540881" y="0"/>
                </a:lnTo>
                <a:lnTo>
                  <a:pt x="4540881" y="5946391"/>
                </a:lnTo>
                <a:lnTo>
                  <a:pt x="0" y="5946391"/>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a:off x="16719354" y="-841360"/>
            <a:ext cx="3642555" cy="7420019"/>
          </a:xfrm>
          <a:custGeom>
            <a:avLst/>
            <a:gdLst/>
            <a:ahLst/>
            <a:cxnLst/>
            <a:rect l="l" t="t" r="r" b="b"/>
            <a:pathLst>
              <a:path w="3642555" h="7420019">
                <a:moveTo>
                  <a:pt x="0" y="0"/>
                </a:moveTo>
                <a:lnTo>
                  <a:pt x="3642554" y="0"/>
                </a:lnTo>
                <a:lnTo>
                  <a:pt x="3642554" y="7420019"/>
                </a:lnTo>
                <a:lnTo>
                  <a:pt x="0" y="7420019"/>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grpSp>
        <p:nvGrpSpPr>
          <p:cNvPr id="4" name="Group 4"/>
          <p:cNvGrpSpPr/>
          <p:nvPr/>
        </p:nvGrpSpPr>
        <p:grpSpPr>
          <a:xfrm>
            <a:off x="2241376" y="3011997"/>
            <a:ext cx="13805249" cy="4429401"/>
            <a:chOff x="0" y="0"/>
            <a:chExt cx="3635950" cy="1166591"/>
          </a:xfrm>
        </p:grpSpPr>
        <p:sp>
          <p:nvSpPr>
            <p:cNvPr id="5" name="Freeform 5"/>
            <p:cNvSpPr/>
            <p:nvPr/>
          </p:nvSpPr>
          <p:spPr>
            <a:xfrm>
              <a:off x="0" y="0"/>
              <a:ext cx="3635950" cy="1166591"/>
            </a:xfrm>
            <a:custGeom>
              <a:avLst/>
              <a:gdLst/>
              <a:ahLst/>
              <a:cxnLst/>
              <a:rect l="l" t="t" r="r" b="b"/>
              <a:pathLst>
                <a:path w="3635950" h="1166591">
                  <a:moveTo>
                    <a:pt x="28601" y="0"/>
                  </a:moveTo>
                  <a:lnTo>
                    <a:pt x="3607350" y="0"/>
                  </a:lnTo>
                  <a:cubicBezTo>
                    <a:pt x="3614935" y="0"/>
                    <a:pt x="3622210" y="3013"/>
                    <a:pt x="3627573" y="8377"/>
                  </a:cubicBezTo>
                  <a:cubicBezTo>
                    <a:pt x="3632937" y="13741"/>
                    <a:pt x="3635950" y="21015"/>
                    <a:pt x="3635950" y="28601"/>
                  </a:cubicBezTo>
                  <a:lnTo>
                    <a:pt x="3635950" y="1137991"/>
                  </a:lnTo>
                  <a:cubicBezTo>
                    <a:pt x="3635950" y="1153786"/>
                    <a:pt x="3623145" y="1166591"/>
                    <a:pt x="3607350" y="1166591"/>
                  </a:cubicBezTo>
                  <a:lnTo>
                    <a:pt x="28601" y="1166591"/>
                  </a:lnTo>
                  <a:cubicBezTo>
                    <a:pt x="12805" y="1166591"/>
                    <a:pt x="0" y="1153786"/>
                    <a:pt x="0" y="1137991"/>
                  </a:cubicBezTo>
                  <a:lnTo>
                    <a:pt x="0" y="28601"/>
                  </a:lnTo>
                  <a:cubicBezTo>
                    <a:pt x="0" y="12805"/>
                    <a:pt x="12805" y="0"/>
                    <a:pt x="28601" y="0"/>
                  </a:cubicBezTo>
                  <a:close/>
                </a:path>
              </a:pathLst>
            </a:custGeom>
            <a:solidFill>
              <a:srgbClr val="EFEBE2"/>
            </a:solidFill>
          </p:spPr>
        </p:sp>
        <p:sp>
          <p:nvSpPr>
            <p:cNvPr id="6" name="TextBox 6"/>
            <p:cNvSpPr txBox="1"/>
            <p:nvPr/>
          </p:nvSpPr>
          <p:spPr>
            <a:xfrm>
              <a:off x="0" y="-57150"/>
              <a:ext cx="3635950" cy="1223741"/>
            </a:xfrm>
            <a:prstGeom prst="rect">
              <a:avLst/>
            </a:prstGeom>
          </p:spPr>
          <p:txBody>
            <a:bodyPr lIns="50800" tIns="50800" rIns="50800" bIns="50800" rtlCol="0" anchor="ctr"/>
            <a:lstStyle/>
            <a:p>
              <a:pPr algn="ctr">
                <a:lnSpc>
                  <a:spcPts val="3079"/>
                </a:lnSpc>
              </a:pPr>
              <a:endParaRPr/>
            </a:p>
          </p:txBody>
        </p:sp>
      </p:grpSp>
      <p:sp>
        <p:nvSpPr>
          <p:cNvPr id="7" name="TextBox 7"/>
          <p:cNvSpPr txBox="1"/>
          <p:nvPr/>
        </p:nvSpPr>
        <p:spPr>
          <a:xfrm>
            <a:off x="3348975" y="3626111"/>
            <a:ext cx="11590050" cy="3629799"/>
          </a:xfrm>
          <a:prstGeom prst="rect">
            <a:avLst/>
          </a:prstGeom>
        </p:spPr>
        <p:txBody>
          <a:bodyPr lIns="0" tIns="0" rIns="0" bIns="0" rtlCol="0" anchor="t">
            <a:spAutoFit/>
          </a:bodyPr>
          <a:lstStyle/>
          <a:p>
            <a:pPr algn="ctr">
              <a:lnSpc>
                <a:spcPts val="13740"/>
              </a:lnSpc>
            </a:pPr>
            <a:r>
              <a:rPr lang="en-US" sz="15267" spc="442">
                <a:solidFill>
                  <a:srgbClr val="000000"/>
                </a:solidFill>
                <a:latin typeface="Porcelain"/>
              </a:rPr>
              <a:t>Thank You for attention!</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TotalTime>
  <Words>974</Words>
  <Application>Microsoft Office PowerPoint</Application>
  <PresentationFormat>Произвольный</PresentationFormat>
  <Paragraphs>88</Paragraphs>
  <Slides>10</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10</vt:i4>
      </vt:variant>
    </vt:vector>
  </HeadingPairs>
  <TitlesOfParts>
    <vt:vector size="18" baseType="lpstr">
      <vt:lpstr>Arial</vt:lpstr>
      <vt:lpstr>DM Sans Bold</vt:lpstr>
      <vt:lpstr>Calibri</vt:lpstr>
      <vt:lpstr>DM Sans Italics</vt:lpstr>
      <vt:lpstr>KG Primary Penmanship</vt:lpstr>
      <vt:lpstr>DM Sans</vt:lpstr>
      <vt:lpstr>Porcelain</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national symbols of Ukraine</dc:title>
  <cp:lastModifiedBy>HOME</cp:lastModifiedBy>
  <cp:revision>9</cp:revision>
  <dcterms:created xsi:type="dcterms:W3CDTF">2006-08-16T00:00:00Z</dcterms:created>
  <dcterms:modified xsi:type="dcterms:W3CDTF">2024-06-04T22:10:11Z</dcterms:modified>
  <dc:identifier>DAGFeUyf4V4</dc:identifier>
</cp:coreProperties>
</file>