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4"/>
  </p:notesMasterIdLst>
  <p:sldIdLst>
    <p:sldId id="256" r:id="rId2"/>
    <p:sldId id="260" r:id="rId3"/>
    <p:sldId id="258" r:id="rId4"/>
    <p:sldId id="285" r:id="rId5"/>
    <p:sldId id="286" r:id="rId6"/>
    <p:sldId id="297" r:id="rId7"/>
    <p:sldId id="266" r:id="rId8"/>
    <p:sldId id="267" r:id="rId9"/>
    <p:sldId id="268" r:id="rId10"/>
    <p:sldId id="269" r:id="rId11"/>
    <p:sldId id="270" r:id="rId12"/>
    <p:sldId id="271" r:id="rId13"/>
    <p:sldId id="282" r:id="rId14"/>
    <p:sldId id="272" r:id="rId15"/>
    <p:sldId id="273" r:id="rId16"/>
    <p:sldId id="274" r:id="rId17"/>
    <p:sldId id="287" r:id="rId18"/>
    <p:sldId id="288" r:id="rId19"/>
    <p:sldId id="299" r:id="rId20"/>
    <p:sldId id="298" r:id="rId21"/>
    <p:sldId id="289" r:id="rId22"/>
    <p:sldId id="277" r:id="rId23"/>
    <p:sldId id="278" r:id="rId24"/>
    <p:sldId id="290" r:id="rId25"/>
    <p:sldId id="279" r:id="rId26"/>
    <p:sldId id="280" r:id="rId27"/>
    <p:sldId id="281" r:id="rId28"/>
    <p:sldId id="291" r:id="rId29"/>
    <p:sldId id="292" r:id="rId30"/>
    <p:sldId id="293" r:id="rId31"/>
    <p:sldId id="294" r:id="rId32"/>
    <p:sldId id="296"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8" d="100"/>
          <a:sy n="48" d="100"/>
        </p:scale>
        <p:origin x="-2016" y="-5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452172-9CC8-400E-89D9-77B536F5F528}" type="datetimeFigureOut">
              <a:rPr lang="ru-RU" smtClean="0"/>
              <a:t>10.03.2022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27E108-944D-44FB-939A-7B2E9B44CE36}" type="slidenum">
              <a:rPr lang="ru-RU" smtClean="0"/>
              <a:t>‹#›</a:t>
            </a:fld>
            <a:endParaRPr lang="ru-RU"/>
          </a:p>
        </p:txBody>
      </p:sp>
    </p:spTree>
    <p:extLst>
      <p:ext uri="{BB962C8B-B14F-4D97-AF65-F5344CB8AC3E}">
        <p14:creationId xmlns:p14="http://schemas.microsoft.com/office/powerpoint/2010/main" val="2310928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A27E108-944D-44FB-939A-7B2E9B44CE36}" type="slidenum">
              <a:rPr lang="ru-RU" smtClean="0"/>
              <a:t>3</a:t>
            </a:fld>
            <a:endParaRPr lang="ru-RU"/>
          </a:p>
        </p:txBody>
      </p:sp>
    </p:spTree>
    <p:extLst>
      <p:ext uri="{BB962C8B-B14F-4D97-AF65-F5344CB8AC3E}">
        <p14:creationId xmlns:p14="http://schemas.microsoft.com/office/powerpoint/2010/main" val="2329241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A27E108-944D-44FB-939A-7B2E9B44CE36}" type="slidenum">
              <a:rPr lang="ru-RU" smtClean="0"/>
              <a:t>17</a:t>
            </a:fld>
            <a:endParaRPr lang="ru-RU"/>
          </a:p>
        </p:txBody>
      </p:sp>
    </p:spTree>
    <p:extLst>
      <p:ext uri="{BB962C8B-B14F-4D97-AF65-F5344CB8AC3E}">
        <p14:creationId xmlns:p14="http://schemas.microsoft.com/office/powerpoint/2010/main" val="3754476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10.03.2022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10.03.2022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10.03.2022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10.03.2022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10.03.2022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10.03.2022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10.03.2022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10.03.2022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10.03.2022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10.03.2022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10.03.2022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10.03.2022</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ordwall.net/play/25844/496/417"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908720"/>
            <a:ext cx="7632848" cy="4985980"/>
          </a:xfrm>
          <a:prstGeom prst="rect">
            <a:avLst/>
          </a:prstGeom>
          <a:noFill/>
        </p:spPr>
        <p:txBody>
          <a:bodyPr wrap="square" rtlCol="0">
            <a:spAutoFit/>
          </a:bodyPr>
          <a:lstStyle/>
          <a:p>
            <a:pPr algn="ctr"/>
            <a:r>
              <a:rPr lang="en-US" sz="11500" b="1" dirty="0" smtClean="0">
                <a:latin typeface="AnastasiaScript" panose="02000505070000020002" pitchFamily="2" charset="0"/>
              </a:rPr>
              <a:t>Sport in My Life</a:t>
            </a:r>
          </a:p>
          <a:p>
            <a:pPr algn="ctr"/>
            <a:r>
              <a:rPr lang="en-US" sz="8800" b="1" dirty="0" smtClean="0">
                <a:latin typeface="AnastasiaScript" panose="02000505070000020002" pitchFamily="2" charset="0"/>
              </a:rPr>
              <a:t>      Form 6</a:t>
            </a:r>
            <a:endParaRPr lang="ru-RU" sz="8800" b="1" dirty="0">
              <a:latin typeface="AnastasiaScript" panose="02000505070000020002" pitchFamily="2" charset="0"/>
            </a:endParaRPr>
          </a:p>
        </p:txBody>
      </p:sp>
    </p:spTree>
    <p:extLst>
      <p:ext uri="{BB962C8B-B14F-4D97-AF65-F5344CB8AC3E}">
        <p14:creationId xmlns:p14="http://schemas.microsoft.com/office/powerpoint/2010/main" val="22062686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33" y="692696"/>
            <a:ext cx="9144000" cy="5016758"/>
          </a:xfrm>
          <a:prstGeom prst="rect">
            <a:avLst/>
          </a:prstGeom>
        </p:spPr>
        <p:txBody>
          <a:bodyPr wrap="square">
            <a:spAutoFit/>
          </a:bodyPr>
          <a:lstStyle/>
          <a:p>
            <a:r>
              <a:rPr lang="en-US" sz="3600" dirty="0" smtClean="0"/>
              <a:t>          </a:t>
            </a:r>
            <a:r>
              <a:rPr lang="en-US" sz="4000" dirty="0" smtClean="0">
                <a:latin typeface="Times New Roman" panose="02020603050405020304" pitchFamily="18" charset="0"/>
                <a:cs typeface="Times New Roman" panose="02020603050405020304" pitchFamily="18" charset="0"/>
              </a:rPr>
              <a:t>Sport </a:t>
            </a:r>
            <a:r>
              <a:rPr lang="en-US" sz="4000" dirty="0">
                <a:latin typeface="Times New Roman" panose="02020603050405020304" pitchFamily="18" charset="0"/>
                <a:cs typeface="Times New Roman" panose="02020603050405020304" pitchFamily="18" charset="0"/>
              </a:rPr>
              <a:t>is </a:t>
            </a:r>
            <a:r>
              <a:rPr lang="en-US" sz="4000" dirty="0">
                <a:solidFill>
                  <a:srgbClr val="FF0000"/>
                </a:solidFill>
                <a:latin typeface="Times New Roman" panose="02020603050405020304" pitchFamily="18" charset="0"/>
                <a:cs typeface="Times New Roman" panose="02020603050405020304" pitchFamily="18" charset="0"/>
              </a:rPr>
              <a:t>fun</a:t>
            </a:r>
            <a:r>
              <a:rPr lang="en-US" sz="4000" dirty="0">
                <a:latin typeface="Times New Roman" panose="02020603050405020304" pitchFamily="18" charset="0"/>
                <a:cs typeface="Times New Roman" panose="02020603050405020304" pitchFamily="18" charset="0"/>
              </a:rPr>
              <a:t> for girls and boys.</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It’s much better than the </a:t>
            </a:r>
            <a:r>
              <a:rPr lang="en-US" sz="4000" dirty="0">
                <a:solidFill>
                  <a:srgbClr val="FF0000"/>
                </a:solidFill>
                <a:latin typeface="Times New Roman" panose="02020603050405020304" pitchFamily="18" charset="0"/>
                <a:cs typeface="Times New Roman" panose="02020603050405020304" pitchFamily="18" charset="0"/>
              </a:rPr>
              <a:t>toys</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You can</a:t>
            </a:r>
            <a:r>
              <a:rPr lang="en-US" sz="4000" dirty="0">
                <a:solidFill>
                  <a:srgbClr val="FF0000"/>
                </a:solidFill>
                <a:latin typeface="Times New Roman" panose="02020603050405020304" pitchFamily="18" charset="0"/>
                <a:cs typeface="Times New Roman" panose="02020603050405020304" pitchFamily="18" charset="0"/>
              </a:rPr>
              <a:t> sledge </a:t>
            </a:r>
            <a:r>
              <a:rPr lang="en-US" sz="4000" dirty="0">
                <a:latin typeface="Times New Roman" panose="02020603050405020304" pitchFamily="18" charset="0"/>
                <a:cs typeface="Times New Roman" panose="02020603050405020304" pitchFamily="18" charset="0"/>
              </a:rPr>
              <a:t>and </a:t>
            </a:r>
            <a:r>
              <a:rPr lang="en-US" sz="4000" dirty="0">
                <a:solidFill>
                  <a:srgbClr val="FF0000"/>
                </a:solidFill>
                <a:latin typeface="Times New Roman" panose="02020603050405020304" pitchFamily="18" charset="0"/>
                <a:cs typeface="Times New Roman" panose="02020603050405020304" pitchFamily="18" charset="0"/>
              </a:rPr>
              <a:t>ski</a:t>
            </a:r>
            <a:r>
              <a:rPr lang="en-US" sz="4000" dirty="0">
                <a:latin typeface="Times New Roman" panose="02020603050405020304" pitchFamily="18" charset="0"/>
                <a:cs typeface="Times New Roman" panose="02020603050405020304" pitchFamily="18" charset="0"/>
              </a:rPr>
              <a:t> and </a:t>
            </a:r>
            <a:r>
              <a:rPr lang="en-US" sz="4000" dirty="0">
                <a:solidFill>
                  <a:srgbClr val="FF0000"/>
                </a:solidFill>
                <a:latin typeface="Times New Roman" panose="02020603050405020304" pitchFamily="18" charset="0"/>
                <a:cs typeface="Times New Roman" panose="02020603050405020304" pitchFamily="18" charset="0"/>
              </a:rPr>
              <a:t>skate</a:t>
            </a:r>
            <a:endParaRPr lang="ru-RU" sz="4000" dirty="0">
              <a:solidFill>
                <a:srgbClr val="FF0000"/>
              </a:solidFill>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And </a:t>
            </a:r>
            <a:r>
              <a:rPr lang="en-US" sz="4000" dirty="0">
                <a:solidFill>
                  <a:srgbClr val="FF0000"/>
                </a:solidFill>
                <a:latin typeface="Times New Roman" panose="02020603050405020304" pitchFamily="18" charset="0"/>
                <a:cs typeface="Times New Roman" panose="02020603050405020304" pitchFamily="18" charset="0"/>
              </a:rPr>
              <a:t>play snowballs </a:t>
            </a:r>
            <a:r>
              <a:rPr lang="en-US" sz="4000" dirty="0">
                <a:latin typeface="Times New Roman" panose="02020603050405020304" pitchFamily="18" charset="0"/>
                <a:cs typeface="Times New Roman" panose="02020603050405020304" pitchFamily="18" charset="0"/>
              </a:rPr>
              <a:t>with Kate.</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You can </a:t>
            </a:r>
            <a:r>
              <a:rPr lang="en-US" sz="4000" dirty="0">
                <a:solidFill>
                  <a:srgbClr val="FF0000"/>
                </a:solidFill>
                <a:latin typeface="Times New Roman" panose="02020603050405020304" pitchFamily="18" charset="0"/>
                <a:cs typeface="Times New Roman" panose="02020603050405020304" pitchFamily="18" charset="0"/>
              </a:rPr>
              <a:t>swim</a:t>
            </a:r>
            <a:r>
              <a:rPr lang="en-US" sz="4000" dirty="0">
                <a:latin typeface="Times New Roman" panose="02020603050405020304" pitchFamily="18" charset="0"/>
                <a:cs typeface="Times New Roman" panose="02020603050405020304" pitchFamily="18" charset="0"/>
              </a:rPr>
              <a:t> and </a:t>
            </a:r>
            <a:r>
              <a:rPr lang="en-US" sz="4000" dirty="0">
                <a:solidFill>
                  <a:srgbClr val="FF0000"/>
                </a:solidFill>
                <a:latin typeface="Times New Roman" panose="02020603050405020304" pitchFamily="18" charset="0"/>
                <a:cs typeface="Times New Roman" panose="02020603050405020304" pitchFamily="18" charset="0"/>
              </a:rPr>
              <a:t>play football</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solidFill>
                  <a:srgbClr val="FF0000"/>
                </a:solidFill>
                <a:latin typeface="Times New Roman" panose="02020603050405020304" pitchFamily="18" charset="0"/>
                <a:cs typeface="Times New Roman" panose="02020603050405020304" pitchFamily="18" charset="0"/>
              </a:rPr>
              <a:t>Hockey, tennis, basketball</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You can </a:t>
            </a:r>
            <a:r>
              <a:rPr lang="en-US" sz="4000" dirty="0">
                <a:solidFill>
                  <a:srgbClr val="FF0000"/>
                </a:solidFill>
                <a:latin typeface="Times New Roman" panose="02020603050405020304" pitchFamily="18" charset="0"/>
                <a:cs typeface="Times New Roman" panose="02020603050405020304" pitchFamily="18" charset="0"/>
              </a:rPr>
              <a:t>jump</a:t>
            </a:r>
            <a:r>
              <a:rPr lang="en-US" sz="4000" dirty="0">
                <a:latin typeface="Times New Roman" panose="02020603050405020304" pitchFamily="18" charset="0"/>
                <a:cs typeface="Times New Roman" panose="02020603050405020304" pitchFamily="18" charset="0"/>
              </a:rPr>
              <a:t> and you can </a:t>
            </a:r>
            <a:r>
              <a:rPr lang="en-US" sz="4000" dirty="0">
                <a:solidFill>
                  <a:srgbClr val="FF0000"/>
                </a:solidFill>
                <a:latin typeface="Times New Roman" panose="02020603050405020304" pitchFamily="18" charset="0"/>
                <a:cs typeface="Times New Roman" panose="02020603050405020304" pitchFamily="18" charset="0"/>
              </a:rPr>
              <a:t>run</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r>
              <a:rPr lang="uk-UA"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You can have a lot of </a:t>
            </a:r>
            <a:r>
              <a:rPr lang="en-US" sz="4000" dirty="0">
                <a:solidFill>
                  <a:srgbClr val="FF0000"/>
                </a:solidFill>
                <a:latin typeface="Times New Roman" panose="02020603050405020304" pitchFamily="18" charset="0"/>
                <a:cs typeface="Times New Roman" panose="02020603050405020304" pitchFamily="18" charset="0"/>
              </a:rPr>
              <a:t>fun</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5498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l="9201" r="15920" b="32911"/>
          <a:stretch/>
        </p:blipFill>
        <p:spPr bwMode="auto">
          <a:xfrm>
            <a:off x="2627" y="2060848"/>
            <a:ext cx="2254616" cy="156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50" y="0"/>
            <a:ext cx="1781135" cy="1378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234" y="3828721"/>
            <a:ext cx="2562018" cy="1049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24400" t="8209" r="19455" b="25054"/>
          <a:stretch/>
        </p:blipFill>
        <p:spPr bwMode="auto">
          <a:xfrm>
            <a:off x="7510411" y="10446"/>
            <a:ext cx="1692649"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26934" t="18161" r="23169" b="34970"/>
          <a:stretch/>
        </p:blipFill>
        <p:spPr bwMode="auto">
          <a:xfrm>
            <a:off x="1807121" y="10446"/>
            <a:ext cx="2361099" cy="1614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351467" y="975576"/>
            <a:ext cx="9261094" cy="5460845"/>
          </a:xfrm>
        </p:spPr>
        <p:txBody>
          <a:bodyPr>
            <a:normAutofit fontScale="90000"/>
          </a:bodyPr>
          <a:lstStyle/>
          <a:p>
            <a:pPr marL="0" indent="0" algn="l">
              <a:buNone/>
            </a:pP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1030" name="Picture 6"/>
          <p:cNvPicPr>
            <a:picLocks noChangeAspect="1" noChangeArrowheads="1"/>
          </p:cNvPicPr>
          <p:nvPr/>
        </p:nvPicPr>
        <p:blipFill rotWithShape="1">
          <a:blip r:embed="rId8">
            <a:extLst>
              <a:ext uri="{28A0092B-C50C-407E-A947-70E740481C1C}">
                <a14:useLocalDpi xmlns:a14="http://schemas.microsoft.com/office/drawing/2010/main" val="0"/>
              </a:ext>
            </a:extLst>
          </a:blip>
          <a:srcRect b="27497"/>
          <a:stretch/>
        </p:blipFill>
        <p:spPr bwMode="auto">
          <a:xfrm>
            <a:off x="356229" y="5551951"/>
            <a:ext cx="1753558" cy="112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rotWithShape="1">
          <a:blip r:embed="rId9">
            <a:extLst>
              <a:ext uri="{28A0092B-C50C-407E-A947-70E740481C1C}">
                <a14:useLocalDpi xmlns:a14="http://schemas.microsoft.com/office/drawing/2010/main" val="0"/>
              </a:ext>
            </a:extLst>
          </a:blip>
          <a:srcRect l="20909" t="28990" r="46537" b="35505"/>
          <a:stretch/>
        </p:blipFill>
        <p:spPr bwMode="auto">
          <a:xfrm>
            <a:off x="2627" y="4497413"/>
            <a:ext cx="697678" cy="76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16629" r="24859" b="46003"/>
          <a:stretch/>
        </p:blipFill>
        <p:spPr bwMode="auto">
          <a:xfrm>
            <a:off x="7946489" y="3255374"/>
            <a:ext cx="981430" cy="732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rotWithShape="1">
          <a:blip r:embed="rId11">
            <a:extLst>
              <a:ext uri="{28A0092B-C50C-407E-A947-70E740481C1C}">
                <a14:useLocalDpi xmlns:a14="http://schemas.microsoft.com/office/drawing/2010/main" val="0"/>
              </a:ext>
            </a:extLst>
          </a:blip>
          <a:srcRect l="52754" t="11091" r="9396" b="21878"/>
          <a:stretch/>
        </p:blipFill>
        <p:spPr bwMode="auto">
          <a:xfrm>
            <a:off x="7696489" y="4877872"/>
            <a:ext cx="1384371" cy="1732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rotWithShape="1">
          <a:blip r:embed="rId12">
            <a:extLst>
              <a:ext uri="{28A0092B-C50C-407E-A947-70E740481C1C}">
                <a14:useLocalDpi xmlns:a14="http://schemas.microsoft.com/office/drawing/2010/main" val="0"/>
              </a:ext>
            </a:extLst>
          </a:blip>
          <a:srcRect l="6312" t="10364" r="58224" b="24358"/>
          <a:stretch/>
        </p:blipFill>
        <p:spPr bwMode="auto">
          <a:xfrm>
            <a:off x="8437204" y="1625349"/>
            <a:ext cx="955964" cy="124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1175332" y="1359274"/>
            <a:ext cx="7739854" cy="4524315"/>
          </a:xfrm>
          <a:prstGeom prst="rect">
            <a:avLst/>
          </a:prstGeom>
        </p:spPr>
        <p:txBody>
          <a:bodyPr wrap="square">
            <a:spAutoFit/>
          </a:bodyPr>
          <a:lstStyle/>
          <a:p>
            <a:pPr algn="ctr"/>
            <a:r>
              <a:rPr lang="en-US" sz="3600" b="1" dirty="0" smtClean="0">
                <a:solidFill>
                  <a:srgbClr val="FF0000"/>
                </a:solidFill>
                <a:latin typeface="Times New Roman" panose="02020603050405020304" pitchFamily="18" charset="0"/>
                <a:cs typeface="Times New Roman" panose="02020603050405020304" pitchFamily="18" charset="0"/>
              </a:rPr>
              <a:t>“</a:t>
            </a:r>
            <a:r>
              <a:rPr lang="en-US" sz="3600" b="1" dirty="0">
                <a:solidFill>
                  <a:srgbClr val="FF0000"/>
                </a:solidFill>
                <a:latin typeface="Times New Roman" panose="02020603050405020304" pitchFamily="18" charset="0"/>
                <a:cs typeface="Times New Roman" panose="02020603050405020304" pitchFamily="18" charset="0"/>
              </a:rPr>
              <a:t>Sport”</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uk-UA" sz="3600" b="1" dirty="0" smtClean="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Sport is </a:t>
            </a:r>
            <a:r>
              <a:rPr lang="en-US" sz="3600" b="1" dirty="0" smtClean="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for girls and boys.</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It’s much better than the.</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You can</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And </a:t>
            </a:r>
            <a:r>
              <a:rPr lang="en-US" sz="3600" b="1" dirty="0" smtClean="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with Kate.</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You can  </a:t>
            </a:r>
            <a:r>
              <a:rPr lang="en-US" sz="3600" b="1" dirty="0" smtClean="0">
                <a:solidFill>
                  <a:srgbClr val="FF0000"/>
                </a:solidFill>
                <a:latin typeface="Times New Roman" panose="02020603050405020304" pitchFamily="18" charset="0"/>
                <a:cs typeface="Times New Roman" panose="02020603050405020304" pitchFamily="18" charset="0"/>
              </a:rPr>
              <a:t>and,</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en-US" sz="3600" b="1" dirty="0">
                <a:solidFill>
                  <a:srgbClr val="FF0000"/>
                </a:solidFill>
                <a:latin typeface="Times New Roman" panose="02020603050405020304" pitchFamily="18" charset="0"/>
                <a:cs typeface="Times New Roman" panose="02020603050405020304" pitchFamily="18" charset="0"/>
              </a:rPr>
              <a:t>             </a:t>
            </a:r>
            <a:r>
              <a:rPr lang="en-US" sz="3600" b="1" dirty="0" smtClean="0">
                <a:solidFill>
                  <a:srgbClr val="FF0000"/>
                </a:solidFill>
                <a:latin typeface="Times New Roman" panose="02020603050405020304" pitchFamily="18" charset="0"/>
                <a:cs typeface="Times New Roman" panose="02020603050405020304" pitchFamily="18" charset="0"/>
              </a:rPr>
              <a:t>You </a:t>
            </a:r>
            <a:r>
              <a:rPr lang="en-US" sz="3600" b="1" dirty="0">
                <a:solidFill>
                  <a:srgbClr val="FF0000"/>
                </a:solidFill>
                <a:latin typeface="Times New Roman" panose="02020603050405020304" pitchFamily="18" charset="0"/>
                <a:cs typeface="Times New Roman" panose="02020603050405020304" pitchFamily="18" charset="0"/>
              </a:rPr>
              <a:t>can  </a:t>
            </a:r>
            <a:r>
              <a:rPr lang="en-US" sz="3600" b="1" dirty="0" smtClean="0">
                <a:solidFill>
                  <a:srgbClr val="FF0000"/>
                </a:solidFill>
                <a:latin typeface="Times New Roman" panose="02020603050405020304" pitchFamily="18" charset="0"/>
                <a:cs typeface="Times New Roman" panose="02020603050405020304" pitchFamily="18" charset="0"/>
              </a:rPr>
              <a:t>and </a:t>
            </a:r>
            <a:r>
              <a:rPr lang="en-US" sz="3600" b="1" dirty="0">
                <a:solidFill>
                  <a:srgbClr val="FF0000"/>
                </a:solidFill>
                <a:latin typeface="Times New Roman" panose="02020603050405020304" pitchFamily="18" charset="0"/>
                <a:cs typeface="Times New Roman" panose="02020603050405020304" pitchFamily="18" charset="0"/>
              </a:rPr>
              <a:t>you can </a:t>
            </a:r>
            <a:r>
              <a:rPr lang="en-US" sz="3600" b="1" dirty="0" smtClean="0">
                <a:solidFill>
                  <a:srgbClr val="FF0000"/>
                </a:solidFill>
                <a:latin typeface="Times New Roman" panose="02020603050405020304" pitchFamily="18" charset="0"/>
                <a:cs typeface="Times New Roman" panose="02020603050405020304" pitchFamily="18" charset="0"/>
              </a:rPr>
              <a:t>,</a:t>
            </a:r>
            <a:r>
              <a:rPr lang="ru-RU" sz="3600" b="1" dirty="0">
                <a:solidFill>
                  <a:srgbClr val="FF0000"/>
                </a:solidFill>
                <a:latin typeface="Times New Roman" panose="02020603050405020304" pitchFamily="18" charset="0"/>
                <a:cs typeface="Times New Roman" panose="02020603050405020304" pitchFamily="18" charset="0"/>
              </a:rPr>
              <a:t/>
            </a:r>
            <a:br>
              <a:rPr lang="ru-RU" sz="3600" b="1" dirty="0">
                <a:solidFill>
                  <a:srgbClr val="FF0000"/>
                </a:solidFill>
                <a:latin typeface="Times New Roman" panose="02020603050405020304" pitchFamily="18" charset="0"/>
                <a:cs typeface="Times New Roman" panose="02020603050405020304" pitchFamily="18" charset="0"/>
              </a:rPr>
            </a:br>
            <a:r>
              <a:rPr lang="uk-UA" sz="3600" b="1" dirty="0">
                <a:solidFill>
                  <a:srgbClr val="FF0000"/>
                </a:solidFill>
                <a:latin typeface="Times New Roman" panose="02020603050405020304" pitchFamily="18" charset="0"/>
                <a:cs typeface="Times New Roman" panose="02020603050405020304" pitchFamily="18" charset="0"/>
              </a:rPr>
              <a:t>          </a:t>
            </a:r>
            <a:r>
              <a:rPr lang="en-US" sz="3600" b="1" dirty="0">
                <a:solidFill>
                  <a:srgbClr val="FF0000"/>
                </a:solidFill>
                <a:latin typeface="Times New Roman" panose="02020603050405020304" pitchFamily="18" charset="0"/>
                <a:cs typeface="Times New Roman" panose="02020603050405020304" pitchFamily="18" charset="0"/>
              </a:rPr>
              <a:t>You can have a lot of fun. </a:t>
            </a:r>
            <a:endParaRPr lang="ru-RU" sz="3600" b="1" dirty="0">
              <a:solidFill>
                <a:srgbClr val="FF0000"/>
              </a:solidFill>
            </a:endParaRPr>
          </a:p>
        </p:txBody>
      </p:sp>
    </p:spTree>
    <p:extLst>
      <p:ext uri="{BB962C8B-B14F-4D97-AF65-F5344CB8AC3E}">
        <p14:creationId xmlns:p14="http://schemas.microsoft.com/office/powerpoint/2010/main" val="2200721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l="78359" t="42257" r="5010" b="44009"/>
          <a:stretch/>
        </p:blipFill>
        <p:spPr bwMode="auto">
          <a:xfrm>
            <a:off x="251520" y="188640"/>
            <a:ext cx="8640959" cy="61926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147178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22109"/>
            <a:ext cx="8604448" cy="6740307"/>
          </a:xfrm>
          <a:prstGeom prst="rect">
            <a:avLst/>
          </a:prstGeom>
        </p:spPr>
        <p:txBody>
          <a:bodyPr wrap="square">
            <a:spAutoFit/>
          </a:bodyPr>
          <a:lstStyle/>
          <a:p>
            <a:r>
              <a:rPr lang="en-US" sz="5400" b="1" dirty="0" smtClean="0"/>
              <a:t>   </a:t>
            </a:r>
            <a:r>
              <a:rPr lang="en-US" sz="5400" b="1" dirty="0" smtClean="0">
                <a:solidFill>
                  <a:srgbClr val="FF0000"/>
                </a:solidFill>
                <a:latin typeface="Times New Roman" panose="02020603050405020304" pitchFamily="18" charset="0"/>
                <a:cs typeface="Times New Roman" panose="02020603050405020304" pitchFamily="18" charset="0"/>
              </a:rPr>
              <a:t>I </a:t>
            </a:r>
            <a:r>
              <a:rPr lang="en-US" sz="5400" b="1" dirty="0">
                <a:solidFill>
                  <a:srgbClr val="FF0000"/>
                </a:solidFill>
                <a:latin typeface="Times New Roman" panose="02020603050405020304" pitchFamily="18" charset="0"/>
                <a:cs typeface="Times New Roman" panose="02020603050405020304" pitchFamily="18" charset="0"/>
              </a:rPr>
              <a:t>like </a:t>
            </a:r>
            <a:r>
              <a:rPr lang="en-US" sz="5400" b="1" dirty="0">
                <a:solidFill>
                  <a:srgbClr val="92D050"/>
                </a:solidFill>
                <a:latin typeface="Times New Roman" panose="02020603050405020304" pitchFamily="18" charset="0"/>
                <a:cs typeface="Times New Roman" panose="02020603050405020304" pitchFamily="18" charset="0"/>
              </a:rPr>
              <a:t>riding</a:t>
            </a:r>
            <a:r>
              <a:rPr lang="en-US" sz="5400" b="1" dirty="0">
                <a:solidFill>
                  <a:srgbClr val="FF0000"/>
                </a:solidFill>
                <a:latin typeface="Times New Roman" panose="02020603050405020304" pitchFamily="18" charset="0"/>
                <a:cs typeface="Times New Roman" panose="02020603050405020304" pitchFamily="18" charset="0"/>
              </a:rPr>
              <a:t> my </a:t>
            </a:r>
            <a:r>
              <a:rPr lang="en-US" sz="5400" b="1" dirty="0" smtClean="0">
                <a:solidFill>
                  <a:srgbClr val="FF0000"/>
                </a:solidFill>
                <a:latin typeface="Times New Roman" panose="02020603050405020304" pitchFamily="18" charset="0"/>
                <a:cs typeface="Times New Roman" panose="02020603050405020304" pitchFamily="18" charset="0"/>
              </a:rPr>
              <a:t>bicycle </a:t>
            </a:r>
            <a:r>
              <a:rPr lang="en-US" sz="5400" b="1" dirty="0" smtClean="0">
                <a:latin typeface="Times New Roman" panose="02020603050405020304" pitchFamily="18" charset="0"/>
                <a:cs typeface="Times New Roman" panose="02020603050405020304" pitchFamily="18" charset="0"/>
              </a:rPr>
              <a:t>AND+</a:t>
            </a:r>
            <a:endParaRPr lang="ru-RU" sz="5400" b="1" dirty="0">
              <a:latin typeface="Times New Roman" panose="02020603050405020304" pitchFamily="18" charset="0"/>
              <a:cs typeface="Times New Roman" panose="02020603050405020304" pitchFamily="18" charset="0"/>
            </a:endParaRPr>
          </a:p>
          <a:p>
            <a:r>
              <a:rPr lang="en-US" sz="5400" dirty="0">
                <a:solidFill>
                  <a:srgbClr val="FF0000"/>
                </a:solidFill>
                <a:latin typeface="Times New Roman" panose="02020603050405020304" pitchFamily="18" charset="0"/>
                <a:cs typeface="Times New Roman" panose="02020603050405020304" pitchFamily="18" charset="0"/>
              </a:rPr>
              <a:t>    </a:t>
            </a:r>
            <a:r>
              <a:rPr lang="en-US" sz="5400" dirty="0" smtClean="0">
                <a:solidFill>
                  <a:srgbClr val="FF0000"/>
                </a:solidFill>
                <a:latin typeface="Times New Roman" panose="02020603050405020304" pitchFamily="18" charset="0"/>
                <a:cs typeface="Times New Roman" panose="02020603050405020304" pitchFamily="18" charset="0"/>
              </a:rPr>
              <a:t> </a:t>
            </a:r>
            <a:r>
              <a:rPr lang="en-US" sz="5400" b="1" dirty="0" smtClean="0">
                <a:solidFill>
                  <a:srgbClr val="0070C0"/>
                </a:solidFill>
                <a:latin typeface="Times New Roman" panose="02020603050405020304" pitchFamily="18" charset="0"/>
                <a:cs typeface="Times New Roman" panose="02020603050405020304" pitchFamily="18" charset="0"/>
              </a:rPr>
              <a:t>I’m </a:t>
            </a:r>
            <a:r>
              <a:rPr lang="en-US" sz="5400" b="1" dirty="0">
                <a:solidFill>
                  <a:srgbClr val="0070C0"/>
                </a:solidFill>
                <a:latin typeface="Times New Roman" panose="02020603050405020304" pitchFamily="18" charset="0"/>
                <a:cs typeface="Times New Roman" panose="02020603050405020304" pitchFamily="18" charset="0"/>
              </a:rPr>
              <a:t>fond of </a:t>
            </a:r>
            <a:r>
              <a:rPr lang="en-US" sz="5400" dirty="0">
                <a:solidFill>
                  <a:srgbClr val="FF0000"/>
                </a:solidFill>
                <a:latin typeface="Times New Roman" panose="02020603050405020304" pitchFamily="18" charset="0"/>
                <a:cs typeface="Times New Roman" panose="02020603050405020304" pitchFamily="18" charset="0"/>
              </a:rPr>
              <a:t>playing </a:t>
            </a:r>
            <a:r>
              <a:rPr lang="en-US" sz="5400" dirty="0" smtClean="0">
                <a:solidFill>
                  <a:srgbClr val="FF0000"/>
                </a:solidFill>
                <a:latin typeface="Times New Roman" panose="02020603050405020304" pitchFamily="18" charset="0"/>
                <a:cs typeface="Times New Roman" panose="02020603050405020304" pitchFamily="18" charset="0"/>
              </a:rPr>
              <a:t>chess   </a:t>
            </a:r>
            <a:r>
              <a:rPr lang="en-US" sz="5400" b="1" dirty="0" smtClean="0">
                <a:latin typeface="Times New Roman" panose="02020603050405020304" pitchFamily="18" charset="0"/>
                <a:cs typeface="Times New Roman" panose="02020603050405020304" pitchFamily="18" charset="0"/>
              </a:rPr>
              <a:t>BUT -</a:t>
            </a:r>
            <a:endParaRPr lang="ru-RU" sz="5400" b="1" dirty="0">
              <a:latin typeface="Times New Roman" panose="02020603050405020304" pitchFamily="18" charset="0"/>
              <a:cs typeface="Times New Roman" panose="02020603050405020304" pitchFamily="18" charset="0"/>
            </a:endParaRPr>
          </a:p>
          <a:p>
            <a:r>
              <a:rPr lang="en-US" sz="5400" dirty="0">
                <a:solidFill>
                  <a:srgbClr val="FF0000"/>
                </a:solidFill>
                <a:latin typeface="Times New Roman" panose="02020603050405020304" pitchFamily="18" charset="0"/>
                <a:cs typeface="Times New Roman" panose="02020603050405020304" pitchFamily="18" charset="0"/>
              </a:rPr>
              <a:t>    </a:t>
            </a:r>
            <a:r>
              <a:rPr lang="en-US" sz="5400" dirty="0" smtClean="0">
                <a:solidFill>
                  <a:srgbClr val="FF0000"/>
                </a:solidFill>
                <a:latin typeface="Times New Roman" panose="02020603050405020304" pitchFamily="18" charset="0"/>
                <a:cs typeface="Times New Roman" panose="02020603050405020304" pitchFamily="18" charset="0"/>
              </a:rPr>
              <a:t>My </a:t>
            </a:r>
            <a:r>
              <a:rPr lang="en-US" sz="5400" dirty="0">
                <a:solidFill>
                  <a:srgbClr val="FF0000"/>
                </a:solidFill>
                <a:latin typeface="Times New Roman" panose="02020603050405020304" pitchFamily="18" charset="0"/>
                <a:cs typeface="Times New Roman" panose="02020603050405020304" pitchFamily="18" charset="0"/>
              </a:rPr>
              <a:t>friend is </a:t>
            </a:r>
            <a:r>
              <a:rPr lang="en-US" sz="5400" b="1" dirty="0">
                <a:solidFill>
                  <a:srgbClr val="7030A0"/>
                </a:solidFill>
                <a:latin typeface="Times New Roman" panose="02020603050405020304" pitchFamily="18" charset="0"/>
                <a:cs typeface="Times New Roman" panose="02020603050405020304" pitchFamily="18" charset="0"/>
              </a:rPr>
              <a:t>good at </a:t>
            </a:r>
            <a:r>
              <a:rPr lang="en-US" sz="5400" dirty="0" err="1" smtClean="0">
                <a:solidFill>
                  <a:srgbClr val="FF0000"/>
                </a:solidFill>
                <a:latin typeface="Times New Roman" panose="02020603050405020304" pitchFamily="18" charset="0"/>
                <a:cs typeface="Times New Roman" panose="02020603050405020304" pitchFamily="18" charset="0"/>
              </a:rPr>
              <a:t>judo,</a:t>
            </a:r>
            <a:r>
              <a:rPr lang="en-US" sz="5400" b="1" dirty="0" err="1" smtClean="0">
                <a:latin typeface="Times New Roman" panose="02020603050405020304" pitchFamily="18" charset="0"/>
                <a:cs typeface="Times New Roman" panose="02020603050405020304" pitchFamily="18" charset="0"/>
              </a:rPr>
              <a:t>SO</a:t>
            </a:r>
            <a:endParaRPr lang="ru-RU" sz="5400" b="1" dirty="0">
              <a:latin typeface="Times New Roman" panose="02020603050405020304" pitchFamily="18" charset="0"/>
              <a:cs typeface="Times New Roman" panose="02020603050405020304" pitchFamily="18" charset="0"/>
            </a:endParaRPr>
          </a:p>
          <a:p>
            <a:r>
              <a:rPr lang="en-US" sz="5400" dirty="0">
                <a:solidFill>
                  <a:srgbClr val="FF0000"/>
                </a:solidFill>
                <a:latin typeface="Times New Roman" panose="02020603050405020304" pitchFamily="18" charset="0"/>
                <a:cs typeface="Times New Roman" panose="02020603050405020304" pitchFamily="18" charset="0"/>
              </a:rPr>
              <a:t>  </a:t>
            </a:r>
            <a:r>
              <a:rPr lang="en-US" sz="5400" dirty="0" smtClean="0">
                <a:solidFill>
                  <a:srgbClr val="FF0000"/>
                </a:solidFill>
                <a:latin typeface="Times New Roman" panose="02020603050405020304" pitchFamily="18" charset="0"/>
                <a:cs typeface="Times New Roman" panose="02020603050405020304" pitchFamily="18" charset="0"/>
              </a:rPr>
              <a:t> </a:t>
            </a:r>
            <a:r>
              <a:rPr lang="en-US" sz="5400" dirty="0">
                <a:solidFill>
                  <a:srgbClr val="FF0000"/>
                </a:solidFill>
                <a:latin typeface="Times New Roman" panose="02020603050405020304" pitchFamily="18" charset="0"/>
                <a:cs typeface="Times New Roman" panose="02020603050405020304" pitchFamily="18" charset="0"/>
              </a:rPr>
              <a:t>W</a:t>
            </a:r>
            <a:r>
              <a:rPr lang="en-US" sz="5400" dirty="0" smtClean="0">
                <a:solidFill>
                  <a:srgbClr val="FF0000"/>
                </a:solidFill>
                <a:latin typeface="Times New Roman" panose="02020603050405020304" pitchFamily="18" charset="0"/>
                <a:cs typeface="Times New Roman" panose="02020603050405020304" pitchFamily="18" charset="0"/>
              </a:rPr>
              <a:t>e </a:t>
            </a:r>
            <a:r>
              <a:rPr lang="en-US" sz="5400" b="1" dirty="0">
                <a:solidFill>
                  <a:srgbClr val="0070C0"/>
                </a:solidFill>
                <a:latin typeface="Times New Roman" panose="02020603050405020304" pitchFamily="18" charset="0"/>
                <a:cs typeface="Times New Roman" panose="02020603050405020304" pitchFamily="18" charset="0"/>
              </a:rPr>
              <a:t>are keen on </a:t>
            </a:r>
            <a:r>
              <a:rPr lang="en-US" sz="5400" dirty="0">
                <a:solidFill>
                  <a:srgbClr val="FF0000"/>
                </a:solidFill>
                <a:latin typeface="Times New Roman" panose="02020603050405020304" pitchFamily="18" charset="0"/>
                <a:cs typeface="Times New Roman" panose="02020603050405020304" pitchFamily="18" charset="0"/>
              </a:rPr>
              <a:t>sports as </a:t>
            </a:r>
            <a:r>
              <a:rPr lang="en-US" sz="5400" dirty="0" smtClean="0">
                <a:solidFill>
                  <a:srgbClr val="FF0000"/>
                </a:solidFill>
                <a:latin typeface="Times New Roman" panose="02020603050405020304" pitchFamily="18" charset="0"/>
                <a:cs typeface="Times New Roman" panose="02020603050405020304" pitchFamily="18" charset="0"/>
              </a:rPr>
              <a:t> you  can  guess</a:t>
            </a:r>
            <a:endParaRPr lang="ru-RU" sz="5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9537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5852" y="3244334"/>
            <a:ext cx="4894460" cy="369332"/>
          </a:xfrm>
          <a:prstGeom prst="rect">
            <a:avLst/>
          </a:prstGeom>
        </p:spPr>
        <p:txBody>
          <a:bodyPr wrap="square">
            <a:spAutoFit/>
          </a:bodyPr>
          <a:lstStyle/>
          <a:p>
            <a:r>
              <a:rPr lang="en-US" dirty="0">
                <a:hlinkClick r:id="rId2"/>
              </a:rPr>
              <a:t>https://wordwall.net/play/25844/496/417</a:t>
            </a:r>
            <a:endParaRPr lang="ru-RU" dirty="0"/>
          </a:p>
        </p:txBody>
      </p:sp>
    </p:spTree>
    <p:extLst>
      <p:ext uri="{BB962C8B-B14F-4D97-AF65-F5344CB8AC3E}">
        <p14:creationId xmlns:p14="http://schemas.microsoft.com/office/powerpoint/2010/main" val="172825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251521" y="260648"/>
            <a:ext cx="8784976" cy="6336704"/>
          </a:xfrm>
          <a:prstGeom prst="rect">
            <a:avLst/>
          </a:prstGeom>
          <a:noFill/>
          <a:ln>
            <a:noFill/>
          </a:ln>
        </p:spPr>
      </p:pic>
    </p:spTree>
    <p:extLst>
      <p:ext uri="{BB962C8B-B14F-4D97-AF65-F5344CB8AC3E}">
        <p14:creationId xmlns:p14="http://schemas.microsoft.com/office/powerpoint/2010/main" val="37665482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24936" cy="6120680"/>
          </a:xfrm>
          <a:prstGeom prst="rect">
            <a:avLst/>
          </a:prstGeom>
          <a:noFill/>
          <a:ln>
            <a:noFill/>
          </a:ln>
        </p:spPr>
      </p:pic>
    </p:spTree>
    <p:extLst>
      <p:ext uri="{BB962C8B-B14F-4D97-AF65-F5344CB8AC3E}">
        <p14:creationId xmlns:p14="http://schemas.microsoft.com/office/powerpoint/2010/main" val="23306679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568952" cy="6264695"/>
          </a:xfrm>
          <a:prstGeom prst="rect">
            <a:avLst/>
          </a:prstGeom>
          <a:noFill/>
          <a:ln>
            <a:noFill/>
          </a:ln>
        </p:spPr>
      </p:pic>
    </p:spTree>
    <p:extLst>
      <p:ext uri="{BB962C8B-B14F-4D97-AF65-F5344CB8AC3E}">
        <p14:creationId xmlns:p14="http://schemas.microsoft.com/office/powerpoint/2010/main" val="12480688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496944" cy="6192688"/>
          </a:xfrm>
          <a:prstGeom prst="rect">
            <a:avLst/>
          </a:prstGeom>
          <a:noFill/>
          <a:ln>
            <a:noFill/>
          </a:ln>
        </p:spPr>
      </p:pic>
      <p:sp>
        <p:nvSpPr>
          <p:cNvPr id="3" name="TextBox 2"/>
          <p:cNvSpPr txBox="1"/>
          <p:nvPr/>
        </p:nvSpPr>
        <p:spPr>
          <a:xfrm>
            <a:off x="1547664" y="332656"/>
            <a:ext cx="5400600" cy="369332"/>
          </a:xfrm>
          <a:prstGeom prst="rect">
            <a:avLst/>
          </a:prstGeom>
          <a:noFill/>
        </p:spPr>
        <p:txBody>
          <a:bodyPr wrap="square" rtlCol="0">
            <a:spAutoFit/>
          </a:bodyPr>
          <a:lstStyle/>
          <a:p>
            <a:r>
              <a:rPr lang="en-US" dirty="0" smtClean="0"/>
              <a:t>DO SPORTS</a:t>
            </a:r>
            <a:endParaRPr lang="ru-RU" dirty="0"/>
          </a:p>
        </p:txBody>
      </p:sp>
    </p:spTree>
    <p:extLst>
      <p:ext uri="{BB962C8B-B14F-4D97-AF65-F5344CB8AC3E}">
        <p14:creationId xmlns:p14="http://schemas.microsoft.com/office/powerpoint/2010/main" val="37738192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568952" cy="6120679"/>
          </a:xfrm>
          <a:prstGeom prst="rect">
            <a:avLst/>
          </a:prstGeom>
          <a:noFill/>
          <a:ln>
            <a:noFill/>
          </a:ln>
        </p:spPr>
      </p:pic>
    </p:spTree>
    <p:extLst>
      <p:ext uri="{BB962C8B-B14F-4D97-AF65-F5344CB8AC3E}">
        <p14:creationId xmlns:p14="http://schemas.microsoft.com/office/powerpoint/2010/main" val="24961444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rotWithShape="1">
          <a:blip r:embed="rId2"/>
          <a:srcRect l="14033" t="44837" r="18782" b="39463"/>
          <a:stretch/>
        </p:blipFill>
        <p:spPr bwMode="auto">
          <a:xfrm>
            <a:off x="179512" y="116632"/>
            <a:ext cx="8712967" cy="64807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170456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461"/>
            <a:ext cx="8568952" cy="6504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36923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0648"/>
            <a:ext cx="7324303" cy="6082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88016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88640"/>
            <a:ext cx="6840760" cy="6669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73416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88640"/>
            <a:ext cx="6912768" cy="627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92266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7424"/>
            <a:ext cx="10285413" cy="9693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691680" y="2852936"/>
            <a:ext cx="3451026" cy="1446550"/>
          </a:xfrm>
          <a:prstGeom prst="rect">
            <a:avLst/>
          </a:prstGeom>
          <a:noFill/>
        </p:spPr>
        <p:txBody>
          <a:bodyPr wrap="square" rtlCol="0">
            <a:spAutoFit/>
          </a:bodyPr>
          <a:lstStyle/>
          <a:p>
            <a:r>
              <a:rPr lang="en-US" sz="8800" b="1" dirty="0" smtClean="0"/>
              <a:t>PAD</a:t>
            </a:r>
            <a:endParaRPr lang="ru-RU" sz="8800" b="1" dirty="0"/>
          </a:p>
        </p:txBody>
      </p:sp>
      <p:cxnSp>
        <p:nvCxnSpPr>
          <p:cNvPr id="4" name="Прямая со стрелкой 3"/>
          <p:cNvCxnSpPr/>
          <p:nvPr/>
        </p:nvCxnSpPr>
        <p:spPr>
          <a:xfrm>
            <a:off x="3707904" y="3576211"/>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95536" y="421213"/>
            <a:ext cx="4320480" cy="1200329"/>
          </a:xfrm>
          <a:prstGeom prst="rect">
            <a:avLst/>
          </a:prstGeom>
          <a:noFill/>
        </p:spPr>
        <p:txBody>
          <a:bodyPr wrap="square" rtlCol="0">
            <a:spAutoFit/>
          </a:bodyPr>
          <a:lstStyle/>
          <a:p>
            <a:r>
              <a:rPr lang="en-US" sz="7200" b="1" dirty="0" smtClean="0"/>
              <a:t>GLOVES</a:t>
            </a:r>
            <a:endParaRPr lang="ru-RU" sz="7200" b="1" dirty="0"/>
          </a:p>
        </p:txBody>
      </p:sp>
      <p:cxnSp>
        <p:nvCxnSpPr>
          <p:cNvPr id="8" name="Прямая со стрелкой 7"/>
          <p:cNvCxnSpPr/>
          <p:nvPr/>
        </p:nvCxnSpPr>
        <p:spPr>
          <a:xfrm>
            <a:off x="3347864" y="1621542"/>
            <a:ext cx="360040" cy="1512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691680" y="5301208"/>
            <a:ext cx="3024336" cy="1200329"/>
          </a:xfrm>
          <a:prstGeom prst="rect">
            <a:avLst/>
          </a:prstGeom>
          <a:noFill/>
        </p:spPr>
        <p:txBody>
          <a:bodyPr wrap="square" rtlCol="0">
            <a:spAutoFit/>
          </a:bodyPr>
          <a:lstStyle/>
          <a:p>
            <a:r>
              <a:rPr lang="en-US" sz="7200" b="1" dirty="0" smtClean="0"/>
              <a:t>BAT</a:t>
            </a:r>
            <a:endParaRPr lang="ru-RU" sz="7200" b="1" dirty="0"/>
          </a:p>
        </p:txBody>
      </p:sp>
      <p:cxnSp>
        <p:nvCxnSpPr>
          <p:cNvPr id="11" name="Прямая со стрелкой 10"/>
          <p:cNvCxnSpPr/>
          <p:nvPr/>
        </p:nvCxnSpPr>
        <p:spPr>
          <a:xfrm flipH="1">
            <a:off x="1691680" y="6093296"/>
            <a:ext cx="36004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2786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7" y="0"/>
            <a:ext cx="9153777" cy="6829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827584" y="5940600"/>
            <a:ext cx="6768752"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Cricket Ball</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3668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ricket 1.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11560" y="304800"/>
            <a:ext cx="8280920" cy="5500464"/>
          </a:xfrm>
          <a:prstGeom prst="rect">
            <a:avLst/>
          </a:prstGeom>
        </p:spPr>
      </p:pic>
    </p:spTree>
    <p:extLst>
      <p:ext uri="{BB962C8B-B14F-4D97-AF65-F5344CB8AC3E}">
        <p14:creationId xmlns:p14="http://schemas.microsoft.com/office/powerpoint/2010/main" val="2027813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ricket 2 (1).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27584" y="304800"/>
            <a:ext cx="7920880" cy="5428456"/>
          </a:xfrm>
          <a:prstGeom prst="rect">
            <a:avLst/>
          </a:prstGeom>
        </p:spPr>
      </p:pic>
    </p:spTree>
    <p:extLst>
      <p:ext uri="{BB962C8B-B14F-4D97-AF65-F5344CB8AC3E}">
        <p14:creationId xmlns:p14="http://schemas.microsoft.com/office/powerpoint/2010/main" val="2408536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628800"/>
            <a:ext cx="8352928" cy="2862322"/>
          </a:xfrm>
          <a:prstGeom prst="rect">
            <a:avLst/>
          </a:prstGeom>
        </p:spPr>
        <p:txBody>
          <a:bodyPr wrap="square">
            <a:spAutoFit/>
          </a:bodyPr>
          <a:lstStyle/>
          <a:p>
            <a:r>
              <a:rPr lang="ru-RU" sz="3600" b="1"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Answer the  following  questions </a:t>
            </a:r>
            <a:endParaRPr lang="ru-RU" sz="3600" b="1" dirty="0">
              <a:latin typeface="Times New Roman" panose="02020603050405020304" pitchFamily="18" charset="0"/>
              <a:cs typeface="Times New Roman" panose="02020603050405020304" pitchFamily="18" charset="0"/>
            </a:endParaRPr>
          </a:p>
          <a:p>
            <a:pPr lvl="0"/>
            <a:r>
              <a:rPr lang="uk-UA" sz="3600" b="1" dirty="0" smtClean="0">
                <a:solidFill>
                  <a:srgbClr val="FF0000"/>
                </a:solidFill>
                <a:latin typeface="Times New Roman" panose="02020603050405020304" pitchFamily="18" charset="0"/>
                <a:cs typeface="Times New Roman" panose="02020603050405020304" pitchFamily="18" charset="0"/>
              </a:rPr>
              <a:t>1.</a:t>
            </a:r>
            <a:r>
              <a:rPr lang="en-US" sz="3600" b="1" dirty="0" smtClean="0">
                <a:solidFill>
                  <a:srgbClr val="FF0000"/>
                </a:solidFill>
                <a:latin typeface="Times New Roman" panose="02020603050405020304" pitchFamily="18" charset="0"/>
                <a:cs typeface="Times New Roman" panose="02020603050405020304" pitchFamily="18" charset="0"/>
              </a:rPr>
              <a:t>What </a:t>
            </a:r>
            <a:r>
              <a:rPr lang="en-US" sz="3600" b="1" dirty="0">
                <a:solidFill>
                  <a:srgbClr val="FF0000"/>
                </a:solidFill>
                <a:latin typeface="Times New Roman" panose="02020603050405020304" pitchFamily="18" charset="0"/>
                <a:cs typeface="Times New Roman" panose="02020603050405020304" pitchFamily="18" charset="0"/>
              </a:rPr>
              <a:t>is the name of this game</a:t>
            </a:r>
            <a:r>
              <a:rPr lang="en-US" sz="3600" b="1" dirty="0" smtClean="0">
                <a:solidFill>
                  <a:srgbClr val="FF0000"/>
                </a:solidFill>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a:p>
            <a:pPr lvl="0"/>
            <a:r>
              <a:rPr lang="uk-UA" sz="3600" b="1" dirty="0" smtClean="0">
                <a:solidFill>
                  <a:srgbClr val="FF0000"/>
                </a:solidFill>
                <a:latin typeface="Times New Roman" panose="02020603050405020304" pitchFamily="18" charset="0"/>
                <a:cs typeface="Times New Roman" panose="02020603050405020304" pitchFamily="18" charset="0"/>
              </a:rPr>
              <a:t>2</a:t>
            </a:r>
            <a:r>
              <a:rPr lang="uk-UA" sz="3600" b="1" dirty="0" smtClean="0">
                <a:latin typeface="Times New Roman" panose="02020603050405020304" pitchFamily="18" charset="0"/>
                <a:cs typeface="Times New Roman" panose="02020603050405020304" pitchFamily="18" charset="0"/>
              </a:rPr>
              <a:t>.</a:t>
            </a:r>
            <a:r>
              <a:rPr lang="en-US" sz="3600" b="1" dirty="0" smtClean="0">
                <a:solidFill>
                  <a:srgbClr val="FF0000"/>
                </a:solidFill>
                <a:latin typeface="Times New Roman" panose="02020603050405020304" pitchFamily="18" charset="0"/>
                <a:cs typeface="Times New Roman" panose="02020603050405020304" pitchFamily="18" charset="0"/>
              </a:rPr>
              <a:t>How </a:t>
            </a:r>
            <a:r>
              <a:rPr lang="en-US" sz="3600" b="1" dirty="0">
                <a:solidFill>
                  <a:srgbClr val="FF0000"/>
                </a:solidFill>
                <a:latin typeface="Times New Roman" panose="02020603050405020304" pitchFamily="18" charset="0"/>
                <a:cs typeface="Times New Roman" panose="02020603050405020304" pitchFamily="18" charset="0"/>
              </a:rPr>
              <a:t>many players are there on a team</a:t>
            </a:r>
            <a:r>
              <a:rPr lang="en-US" sz="3600" b="1" dirty="0" smtClean="0">
                <a:solidFill>
                  <a:srgbClr val="FF0000"/>
                </a:solidFill>
                <a:latin typeface="Times New Roman" panose="02020603050405020304" pitchFamily="18" charset="0"/>
                <a:cs typeface="Times New Roman" panose="02020603050405020304" pitchFamily="18" charset="0"/>
              </a:rPr>
              <a:t>?</a:t>
            </a:r>
            <a:endParaRPr lang="ru-RU" sz="3600" b="1" dirty="0">
              <a:solidFill>
                <a:srgbClr val="FF0000"/>
              </a:solidFill>
              <a:latin typeface="Times New Roman" panose="02020603050405020304" pitchFamily="18" charset="0"/>
              <a:cs typeface="Times New Roman" panose="02020603050405020304" pitchFamily="18" charset="0"/>
            </a:endParaRPr>
          </a:p>
          <a:p>
            <a:r>
              <a:rPr lang="uk-UA" sz="3600" b="1" dirty="0" smtClean="0">
                <a:solidFill>
                  <a:srgbClr val="FF0000"/>
                </a:solidFill>
                <a:latin typeface="Times New Roman" panose="02020603050405020304" pitchFamily="18" charset="0"/>
                <a:cs typeface="Times New Roman" panose="02020603050405020304" pitchFamily="18" charset="0"/>
              </a:rPr>
              <a:t>3.</a:t>
            </a:r>
            <a:r>
              <a:rPr lang="en-US" sz="3600" b="1" dirty="0" smtClean="0">
                <a:solidFill>
                  <a:srgbClr val="FF0000"/>
                </a:solidFill>
                <a:latin typeface="Times New Roman" panose="02020603050405020304" pitchFamily="18" charset="0"/>
                <a:cs typeface="Times New Roman" panose="02020603050405020304" pitchFamily="18" charset="0"/>
              </a:rPr>
              <a:t>Can </a:t>
            </a:r>
            <a:r>
              <a:rPr lang="en-US" sz="3600" b="1" dirty="0">
                <a:solidFill>
                  <a:srgbClr val="FF0000"/>
                </a:solidFill>
                <a:latin typeface="Times New Roman" panose="02020603050405020304" pitchFamily="18" charset="0"/>
                <a:cs typeface="Times New Roman" panose="02020603050405020304" pitchFamily="18" charset="0"/>
              </a:rPr>
              <a:t>you name some other countries apart  from England where it's popular?</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46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824" y="640651"/>
            <a:ext cx="7992888"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99592" y="-29530"/>
            <a:ext cx="5400600" cy="646331"/>
          </a:xfrm>
          <a:prstGeom prst="rect">
            <a:avLst/>
          </a:prstGeom>
          <a:noFill/>
        </p:spPr>
        <p:txBody>
          <a:bodyPr wrap="square" rtlCol="0">
            <a:spAutoFit/>
          </a:bodyPr>
          <a:lstStyle/>
          <a:p>
            <a:pPr algn="ctr"/>
            <a:r>
              <a:rPr lang="en-US" sz="3600" b="1" dirty="0" smtClean="0">
                <a:solidFill>
                  <a:srgbClr val="FF0000"/>
                </a:solidFill>
                <a:latin typeface="Times New Roman" panose="02020603050405020304" pitchFamily="18" charset="0"/>
                <a:cs typeface="Times New Roman" panose="02020603050405020304" pitchFamily="18" charset="0"/>
              </a:rPr>
              <a:t>                          </a:t>
            </a:r>
            <a:r>
              <a:rPr lang="ru-RU" sz="3600" b="1" dirty="0">
                <a:solidFill>
                  <a:srgbClr val="FF0000"/>
                </a:solidFill>
                <a:latin typeface="Times New Roman" panose="02020603050405020304" pitchFamily="18" charset="0"/>
                <a:cs typeface="Times New Roman" panose="02020603050405020304" pitchFamily="18" charset="0"/>
              </a:rPr>
              <a:t>С</a:t>
            </a:r>
            <a:r>
              <a:rPr lang="en-US" sz="3600" b="1" dirty="0" err="1" smtClean="0">
                <a:solidFill>
                  <a:srgbClr val="FF0000"/>
                </a:solidFill>
                <a:latin typeface="Times New Roman" panose="02020603050405020304" pitchFamily="18" charset="0"/>
                <a:cs typeface="Times New Roman" panose="02020603050405020304" pitchFamily="18" charset="0"/>
              </a:rPr>
              <a:t>ricket</a:t>
            </a:r>
            <a:endParaRPr lang="ru-RU" sz="36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205679" y="5877272"/>
            <a:ext cx="89644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11   </a:t>
            </a:r>
            <a:r>
              <a:rPr lang="en-US" sz="3600" b="1" dirty="0" smtClean="0">
                <a:solidFill>
                  <a:srgbClr val="FF0000"/>
                </a:solidFill>
                <a:latin typeface="Times New Roman" panose="02020603050405020304" pitchFamily="18" charset="0"/>
                <a:cs typeface="Times New Roman" panose="02020603050405020304" pitchFamily="18" charset="0"/>
              </a:rPr>
              <a:t>Australia New Zealand</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7424"/>
            <a:ext cx="10285413" cy="9693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3568" y="692696"/>
            <a:ext cx="4104456" cy="1107996"/>
          </a:xfrm>
          <a:prstGeom prst="rect">
            <a:avLst/>
          </a:prstGeom>
          <a:noFill/>
        </p:spPr>
        <p:txBody>
          <a:bodyPr wrap="square" rtlCol="0">
            <a:spAutoFit/>
          </a:bodyPr>
          <a:lstStyle/>
          <a:p>
            <a:r>
              <a:rPr lang="en-US" sz="6600" dirty="0" smtClean="0"/>
              <a:t>gloves</a:t>
            </a:r>
            <a:endParaRPr lang="ru-RU" sz="6600" dirty="0"/>
          </a:p>
        </p:txBody>
      </p:sp>
      <p:sp>
        <p:nvSpPr>
          <p:cNvPr id="4" name="TextBox 3"/>
          <p:cNvSpPr txBox="1"/>
          <p:nvPr/>
        </p:nvSpPr>
        <p:spPr>
          <a:xfrm>
            <a:off x="1977033" y="3200806"/>
            <a:ext cx="3672408" cy="1569660"/>
          </a:xfrm>
          <a:prstGeom prst="rect">
            <a:avLst/>
          </a:prstGeom>
          <a:noFill/>
        </p:spPr>
        <p:txBody>
          <a:bodyPr wrap="square" rtlCol="0">
            <a:spAutoFit/>
          </a:bodyPr>
          <a:lstStyle/>
          <a:p>
            <a:r>
              <a:rPr lang="en-US" sz="9600" dirty="0" smtClean="0"/>
              <a:t>pads</a:t>
            </a:r>
            <a:endParaRPr lang="ru-RU" sz="9600" dirty="0"/>
          </a:p>
        </p:txBody>
      </p:sp>
      <p:sp>
        <p:nvSpPr>
          <p:cNvPr id="5" name="TextBox 4"/>
          <p:cNvSpPr txBox="1"/>
          <p:nvPr/>
        </p:nvSpPr>
        <p:spPr>
          <a:xfrm>
            <a:off x="2123728" y="6093296"/>
            <a:ext cx="1689509" cy="1200329"/>
          </a:xfrm>
          <a:prstGeom prst="rect">
            <a:avLst/>
          </a:prstGeom>
          <a:noFill/>
        </p:spPr>
        <p:txBody>
          <a:bodyPr wrap="square" rtlCol="0">
            <a:spAutoFit/>
          </a:bodyPr>
          <a:lstStyle/>
          <a:p>
            <a:r>
              <a:rPr lang="en-US" sz="7200" dirty="0" smtClean="0"/>
              <a:t>bat</a:t>
            </a:r>
            <a:endParaRPr lang="ru-RU" sz="7200" dirty="0"/>
          </a:p>
        </p:txBody>
      </p:sp>
    </p:spTree>
    <p:extLst>
      <p:ext uri="{BB962C8B-B14F-4D97-AF65-F5344CB8AC3E}">
        <p14:creationId xmlns:p14="http://schemas.microsoft.com/office/powerpoint/2010/main" val="10875024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7" y="0"/>
            <a:ext cx="9153777" cy="6829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08544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oject Time — Alvaston Infant and Nurse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525000" cy="638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2484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nergizer for kid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736"/>
            <a:ext cx="9144000" cy="54726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403648" y="188640"/>
            <a:ext cx="6336704" cy="646331"/>
          </a:xfrm>
          <a:prstGeom prst="rect">
            <a:avLst/>
          </a:prstGeom>
          <a:noFill/>
        </p:spPr>
        <p:txBody>
          <a:bodyPr wrap="square" rtlCol="0">
            <a:spAutoFit/>
          </a:bodyPr>
          <a:lstStyle/>
          <a:p>
            <a:pPr algn="ctr"/>
            <a:r>
              <a:rPr lang="en-US" sz="3600" b="1" dirty="0" smtClean="0">
                <a:solidFill>
                  <a:srgbClr val="FF0000"/>
                </a:solidFill>
                <a:latin typeface="Times New Roman" panose="02020603050405020304" pitchFamily="18" charset="0"/>
                <a:cs typeface="Times New Roman" panose="02020603050405020304" pitchFamily="18" charset="0"/>
              </a:rPr>
              <a:t>NEW ENERGIZER</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8566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1 Weird Sports From Around The Wor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366" y="1124744"/>
            <a:ext cx="7848872" cy="48245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79612" y="188640"/>
            <a:ext cx="6912768" cy="646331"/>
          </a:xfrm>
          <a:prstGeom prst="rect">
            <a:avLst/>
          </a:prstGeom>
          <a:noFill/>
        </p:spPr>
        <p:txBody>
          <a:bodyPr wrap="square" rtlCol="0">
            <a:spAutoFit/>
          </a:bodyPr>
          <a:lstStyle/>
          <a:p>
            <a:pPr algn="ctr"/>
            <a:r>
              <a:rPr lang="en-US" sz="3600" b="1" dirty="0" smtClean="0">
                <a:solidFill>
                  <a:srgbClr val="FF0000"/>
                </a:solidFill>
                <a:latin typeface="Times New Roman" panose="02020603050405020304" pitchFamily="18" charset="0"/>
                <a:cs typeface="Times New Roman" panose="02020603050405020304" pitchFamily="18" charset="0"/>
              </a:rPr>
              <a:t>CRAZY SPORT</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49461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OP 5 QUESTIONS TO ASK SPORTS STARS – Alicia Ato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00329"/>
            <a:ext cx="7200800" cy="484026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99592" y="43573"/>
            <a:ext cx="8280920" cy="1200329"/>
          </a:xfrm>
          <a:prstGeom prst="rect">
            <a:avLst/>
          </a:prstGeom>
          <a:noFill/>
        </p:spPr>
        <p:txBody>
          <a:bodyPr wrap="square" rtlCol="0">
            <a:spAutoFit/>
          </a:bodyPr>
          <a:lstStyle/>
          <a:p>
            <a:pPr algn="ctr"/>
            <a:r>
              <a:rPr lang="en-US" sz="3600" b="1" dirty="0" smtClean="0">
                <a:solidFill>
                  <a:srgbClr val="FF0000"/>
                </a:solidFill>
                <a:latin typeface="Times New Roman" panose="02020603050405020304" pitchFamily="18" charset="0"/>
                <a:cs typeface="Times New Roman" panose="02020603050405020304" pitchFamily="18" charset="0"/>
              </a:rPr>
              <a:t>ACT OUT AN INTERVIEW WITH A FAMOUS SPORTSMAN</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92389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avorite Sports&amp;quot; Survey Resul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92696"/>
            <a:ext cx="8712968" cy="568863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6552" y="46365"/>
            <a:ext cx="10009112"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          </a:t>
            </a:r>
            <a:r>
              <a:rPr lang="en-US" sz="3600" b="1" dirty="0" smtClean="0">
                <a:solidFill>
                  <a:srgbClr val="FF0000"/>
                </a:solidFill>
                <a:latin typeface="Times New Roman" panose="02020603050405020304" pitchFamily="18" charset="0"/>
                <a:cs typeface="Times New Roman" panose="02020603050405020304" pitchFamily="18" charset="0"/>
              </a:rPr>
              <a:t>SURVEY ABOUT FAVOURITE SPORT</a:t>
            </a:r>
            <a:endParaRPr lang="ru-RU"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30721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ngry Buy Homework Funny Picture"/>
          <p:cNvPicPr>
            <a:picLocks noChangeAspect="1" noChangeArrowheads="1"/>
          </p:cNvPicPr>
          <p:nvPr/>
        </p:nvPicPr>
        <p:blipFill rotWithShape="1">
          <a:blip r:embed="rId2">
            <a:extLst>
              <a:ext uri="{28A0092B-C50C-407E-A947-70E740481C1C}">
                <a14:useLocalDpi xmlns:a14="http://schemas.microsoft.com/office/drawing/2010/main" val="0"/>
              </a:ext>
            </a:extLst>
          </a:blip>
          <a:srcRect b="13549"/>
          <a:stretch/>
        </p:blipFill>
        <p:spPr bwMode="auto">
          <a:xfrm>
            <a:off x="395536" y="404664"/>
            <a:ext cx="8568952"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4333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0"/>
            <a:ext cx="8892480" cy="7109639"/>
          </a:xfrm>
          <a:prstGeom prst="rect">
            <a:avLst/>
          </a:prstGeom>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From; </a:t>
            </a:r>
            <a:r>
              <a:rPr lang="en-US" sz="2400" b="1" dirty="0" err="1">
                <a:solidFill>
                  <a:srgbClr val="FF0000"/>
                </a:solidFill>
                <a:latin typeface="Times New Roman" panose="02020603050405020304" pitchFamily="18" charset="0"/>
                <a:cs typeface="Times New Roman" panose="02020603050405020304" pitchFamily="18" charset="0"/>
              </a:rPr>
              <a:t>Kiril</a:t>
            </a:r>
            <a:endParaRPr lang="ru-RU" sz="2400" b="1" dirty="0">
              <a:solidFill>
                <a:srgbClr val="FF0000"/>
              </a:solidFill>
              <a:latin typeface="Times New Roman" panose="02020603050405020304" pitchFamily="18" charset="0"/>
              <a:cs typeface="Times New Roman" panose="02020603050405020304" pitchFamily="18" charset="0"/>
            </a:endParaRPr>
          </a:p>
          <a:p>
            <a:r>
              <a:rPr lang="en-US" sz="2400" b="1" dirty="0" err="1">
                <a:solidFill>
                  <a:srgbClr val="FF0000"/>
                </a:solidFill>
                <a:latin typeface="Times New Roman" panose="02020603050405020304" pitchFamily="18" charset="0"/>
                <a:cs typeface="Times New Roman" panose="02020603050405020304" pitchFamily="18" charset="0"/>
              </a:rPr>
              <a:t>To:Paul</a:t>
            </a:r>
            <a:r>
              <a:rPr lang="en-US" sz="2400" b="1" dirty="0">
                <a:solidFill>
                  <a:srgbClr val="FF0000"/>
                </a:solidFill>
                <a:latin typeface="Times New Roman" panose="02020603050405020304" pitchFamily="18" charset="0"/>
                <a:cs typeface="Times New Roman" panose="02020603050405020304" pitchFamily="18" charset="0"/>
              </a:rPr>
              <a:t> Hiscock</a:t>
            </a:r>
            <a:endParaRPr lang="ru-RU" sz="2400" b="1" dirty="0">
              <a:solidFill>
                <a:srgbClr val="FF0000"/>
              </a:solidFill>
              <a:latin typeface="Times New Roman" panose="02020603050405020304" pitchFamily="18" charset="0"/>
              <a:cs typeface="Times New Roman" panose="02020603050405020304" pitchFamily="18" charset="0"/>
            </a:endParaRPr>
          </a:p>
          <a:p>
            <a:r>
              <a:rPr lang="en-US" sz="2400" b="1" dirty="0">
                <a:solidFill>
                  <a:srgbClr val="FF0000"/>
                </a:solidFill>
                <a:latin typeface="Times New Roman" panose="02020603050405020304" pitchFamily="18" charset="0"/>
                <a:cs typeface="Times New Roman" panose="02020603050405020304" pitchFamily="18" charset="0"/>
              </a:rPr>
              <a:t>Subject :popular sport in Ukraine</a:t>
            </a:r>
            <a:endParaRPr lang="ru-RU" sz="2400" b="1" dirty="0">
              <a:solidFill>
                <a:srgbClr val="FF0000"/>
              </a:solidFill>
              <a:latin typeface="Times New Roman" panose="02020603050405020304" pitchFamily="18" charset="0"/>
              <a:cs typeface="Times New Roman" panose="02020603050405020304" pitchFamily="18" charset="0"/>
            </a:endParaRPr>
          </a:p>
          <a:p>
            <a:r>
              <a:rPr lang="en-US" sz="2400" b="1" dirty="0"/>
              <a:t>Thanks for your email. It was nice to learn about a sport that is popular in England.</a:t>
            </a:r>
            <a:endParaRPr lang="ru-RU" sz="2400" b="1" dirty="0"/>
          </a:p>
          <a:p>
            <a:r>
              <a:rPr lang="en-US" sz="2400" b="1" dirty="0"/>
              <a:t>I'm just writing to tell you that I've become interested in basketball recently, so I play for our school basketball team now. As well as football, basketball and volleyball are quite popular indoor sports in Ukraine. I'm fond of playing it with my friends, both in our PE lessons and in the gym after school.</a:t>
            </a:r>
            <a:endParaRPr lang="ru-RU" sz="2400" b="1" dirty="0"/>
          </a:p>
          <a:p>
            <a:r>
              <a:rPr lang="en-US" sz="2400" b="1" dirty="0"/>
              <a:t>Do you play basketball in Britain? We would like to invite you to play basketball together during summer camp in Ukraine.</a:t>
            </a:r>
            <a:endParaRPr lang="ru-RU" sz="2400" b="1" dirty="0"/>
          </a:p>
          <a:p>
            <a:r>
              <a:rPr lang="en-US" sz="2400" b="1" dirty="0"/>
              <a:t>Hope you can come!</a:t>
            </a:r>
            <a:endParaRPr lang="ru-RU" sz="2400" b="1" dirty="0"/>
          </a:p>
          <a:p>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Looking forward to hearing from you</a:t>
            </a:r>
            <a:r>
              <a:rPr lang="en-US" sz="2400" b="1" dirty="0" smtClean="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a:t>
            </a:r>
          </a:p>
          <a:p>
            <a:r>
              <a:rPr lang="ru-RU" sz="2400" b="1" dirty="0" err="1" smtClean="0">
                <a:solidFill>
                  <a:srgbClr val="FF0000"/>
                </a:solidFill>
                <a:latin typeface="Times New Roman" panose="02020603050405020304" pitchFamily="18" charset="0"/>
                <a:cs typeface="Times New Roman" panose="02020603050405020304" pitchFamily="18" charset="0"/>
              </a:rPr>
              <a:t>All</a:t>
            </a:r>
            <a:r>
              <a:rPr lang="ru-RU" sz="2400" b="1" dirty="0" smtClean="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the</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best</a:t>
            </a:r>
            <a:endParaRPr lang="ru-RU" sz="2400" b="1" dirty="0">
              <a:solidFill>
                <a:srgbClr val="FF0000"/>
              </a:solidFill>
              <a:latin typeface="Times New Roman" panose="02020603050405020304" pitchFamily="18" charset="0"/>
              <a:cs typeface="Times New Roman" panose="02020603050405020304" pitchFamily="18" charset="0"/>
            </a:endParaRPr>
          </a:p>
          <a:p>
            <a:r>
              <a:rPr lang="ru-RU" sz="2400" b="1" dirty="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Kiril</a:t>
            </a:r>
            <a:endParaRPr lang="ru-RU"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54963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iving feedback isn&amp;#39;t mean. But it is an art. – Poy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4904"/>
            <a:ext cx="8892480" cy="3960440"/>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0892"/>
            <a:ext cx="8964488" cy="342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772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720</TotalTime>
  <Words>304</Words>
  <Application>Microsoft Office PowerPoint</Application>
  <PresentationFormat>Экран (4:3)</PresentationFormat>
  <Paragraphs>48</Paragraphs>
  <Slides>32</Slides>
  <Notes>2</Notes>
  <HiddenSlides>0</HiddenSlides>
  <MMClips>2</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Воздушный поток</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 Windows</cp:lastModifiedBy>
  <cp:revision>34</cp:revision>
  <dcterms:created xsi:type="dcterms:W3CDTF">2021-11-14T15:19:01Z</dcterms:created>
  <dcterms:modified xsi:type="dcterms:W3CDTF">2022-03-10T18:42:04Z</dcterms:modified>
</cp:coreProperties>
</file>