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notesMasterIdLst>
    <p:notesMasterId r:id="rId41"/>
  </p:notesMasterIdLst>
  <p:sldIdLst>
    <p:sldId id="356" r:id="rId3"/>
    <p:sldId id="280" r:id="rId4"/>
    <p:sldId id="276" r:id="rId5"/>
    <p:sldId id="317" r:id="rId6"/>
    <p:sldId id="318" r:id="rId7"/>
    <p:sldId id="319" r:id="rId8"/>
    <p:sldId id="320" r:id="rId9"/>
    <p:sldId id="282" r:id="rId10"/>
    <p:sldId id="257" r:id="rId11"/>
    <p:sldId id="281" r:id="rId12"/>
    <p:sldId id="347" r:id="rId13"/>
    <p:sldId id="348" r:id="rId14"/>
    <p:sldId id="349" r:id="rId15"/>
    <p:sldId id="350" r:id="rId16"/>
    <p:sldId id="352" r:id="rId17"/>
    <p:sldId id="351" r:id="rId18"/>
    <p:sldId id="353" r:id="rId19"/>
    <p:sldId id="357" r:id="rId20"/>
    <p:sldId id="358" r:id="rId21"/>
    <p:sldId id="359" r:id="rId22"/>
    <p:sldId id="266" r:id="rId23"/>
    <p:sldId id="261" r:id="rId24"/>
    <p:sldId id="264" r:id="rId25"/>
    <p:sldId id="343" r:id="rId26"/>
    <p:sldId id="344" r:id="rId27"/>
    <p:sldId id="334" r:id="rId28"/>
    <p:sldId id="361" r:id="rId29"/>
    <p:sldId id="323" r:id="rId30"/>
    <p:sldId id="336" r:id="rId31"/>
    <p:sldId id="324" r:id="rId32"/>
    <p:sldId id="326" r:id="rId33"/>
    <p:sldId id="327" r:id="rId34"/>
    <p:sldId id="340" r:id="rId35"/>
    <p:sldId id="273" r:id="rId36"/>
    <p:sldId id="332" r:id="rId37"/>
    <p:sldId id="345" r:id="rId38"/>
    <p:sldId id="362" r:id="rId39"/>
    <p:sldId id="363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49" autoAdjust="0"/>
    <p:restoredTop sz="94605" autoAdjust="0"/>
  </p:normalViewPr>
  <p:slideViewPr>
    <p:cSldViewPr>
      <p:cViewPr varScale="1">
        <p:scale>
          <a:sx n="87" d="100"/>
          <a:sy n="87" d="100"/>
        </p:scale>
        <p:origin x="-159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3DE3E-8579-4142-BD6E-CE8C032BBD6F}" type="datetimeFigureOut">
              <a:rPr lang="uk-UA" smtClean="0"/>
              <a:pPr/>
              <a:t>06.11.2021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61154-2C6B-4C64-81A1-7C48D62A00E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7356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163AFF-BB4E-4207-8E71-C3D8F97228F6}" type="slidenum">
              <a:rPr lang="uk-UA">
                <a:solidFill>
                  <a:prstClr val="black"/>
                </a:solidFill>
              </a:rPr>
              <a:pPr/>
              <a:t>1</a:t>
            </a:fld>
            <a:endParaRPr lang="uk-UA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05E5C-4019-405C-AD5D-9B0F7D8401FA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DC416-A4C1-4EBB-9F41-2D6F4145CE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05E5C-4019-405C-AD5D-9B0F7D8401FA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DC416-A4C1-4EBB-9F41-2D6F4145CE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05E5C-4019-405C-AD5D-9B0F7D8401FA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DC416-A4C1-4EBB-9F41-2D6F4145CE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05E5C-4019-405C-AD5D-9B0F7D8401FA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DC416-A4C1-4EBB-9F41-2D6F4145CE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05E5C-4019-405C-AD5D-9B0F7D8401FA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DC416-A4C1-4EBB-9F41-2D6F4145CE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05E5C-4019-405C-AD5D-9B0F7D8401FA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DC416-A4C1-4EBB-9F41-2D6F4145CE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05E5C-4019-405C-AD5D-9B0F7D8401FA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DC416-A4C1-4EBB-9F41-2D6F4145CE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05E5C-4019-405C-AD5D-9B0F7D8401FA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DC416-A4C1-4EBB-9F41-2D6F4145CE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05E5C-4019-405C-AD5D-9B0F7D8401FA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4CDC416-A4C1-4EBB-9F41-2D6F4145CE1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05E5C-4019-405C-AD5D-9B0F7D8401FA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DC416-A4C1-4EBB-9F41-2D6F4145CE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05E5C-4019-405C-AD5D-9B0F7D8401FA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DC416-A4C1-4EBB-9F41-2D6F4145CE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B9E9E-FDAE-4E7A-AC91-646E6B1A1115}" type="datetimeFigureOut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06.11.2021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BA81D4-D0CF-46DF-9BCC-BFE8A75ADD07}" type="slidenum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188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C37AB-7569-48FF-9A81-20A7FC928E05}" type="datetimeFigureOut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06.11.2021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2503F-4754-4014-91EC-26B3813B8C50}" type="slidenum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8792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DBB29-55FB-426E-926C-15487397D533}" type="datetimeFigureOut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06.11.2021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B05DE-0BAD-427A-BA49-C81F5DB6898C}" type="slidenum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1890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62D30-7C13-4E84-8806-A05758C18BBE}" type="datetimeFigureOut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06.11.2021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53474-DFAD-48DB-8ADD-F1A5CFAFA09B}" type="slidenum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170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88151-C173-4E54-B4AD-75FC57E2DEEA}" type="datetimeFigureOut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06.11.2021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5B6B3-4B62-40EE-BEA9-D878B56111B5}" type="slidenum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352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50358-A7E4-45EB-A54C-DFB33FAC2D78}" type="datetimeFigureOut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06.11.2021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D26E8-563D-4274-AE32-D26374E5E456}" type="slidenum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5036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5CE02-62D5-4C76-9048-955778A1D6D5}" type="datetimeFigureOut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06.11.2021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67F48-9802-40E3-A803-D9F24C5596CE}" type="slidenum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5706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C461A-8F0E-4DBA-B112-6E0062118ABE}" type="datetimeFigureOut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06.11.2021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CEF8D-93EA-4A01-BF8E-044139C9AA31}" type="slidenum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6064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453D0-94E6-4947-A826-DB68BCDC49CE}" type="datetimeFigureOut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06.11.2021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02C99-9E7E-484B-8438-D767893727E4}" type="slidenum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8979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4E9B0-1B64-49E5-915B-6708947E66E5}" type="datetimeFigureOut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06.11.2021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A7A57-5B42-43A7-8C31-08684FEFB1AC}" type="slidenum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3840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C7DD4-5946-414F-A676-C5317FE0D8B1}" type="datetimeFigureOut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06.11.2021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74C62-B3F6-4F45-88E2-23769B1F5E72}" type="slidenum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78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C805E5C-4019-405C-AD5D-9B0F7D8401FA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4CDC416-A4C1-4EBB-9F41-2D6F4145CE13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8613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780DAEF-D37A-4912-B3D3-10A0ADA02DF5}" type="datetimeFigureOut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06.11.2021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F63124-6FC2-4049-BCD7-FAF57FB97D9A}" type="slidenum">
              <a:rPr lang="ru-RU">
                <a:solidFill>
                  <a:srgbClr val="7FD13B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7FD13B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195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w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785794"/>
            <a:ext cx="7929618" cy="64294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5400" b="1" i="1" dirty="0" smtClean="0"/>
              <a:t> </a:t>
            </a:r>
            <a:r>
              <a:rPr lang="uk-UA" sz="5400" b="1" i="1" dirty="0" smtClean="0"/>
              <a:t>  </a:t>
            </a:r>
            <a:r>
              <a:rPr lang="en-US" sz="9800" b="1" i="1" dirty="0" smtClean="0">
                <a:solidFill>
                  <a:srgbClr val="0070C0"/>
                </a:solidFill>
                <a:latin typeface="Algerian" pitchFamily="82" charset="0"/>
              </a:rPr>
              <a:t>Hello, </a:t>
            </a:r>
            <a:r>
              <a:rPr lang="uk-UA" sz="9800" b="1" i="1" dirty="0" smtClean="0">
                <a:solidFill>
                  <a:srgbClr val="0070C0"/>
                </a:solidFill>
                <a:latin typeface="Algerian" pitchFamily="82" charset="0"/>
              </a:rPr>
              <a:t/>
            </a:r>
            <a:br>
              <a:rPr lang="uk-UA" sz="9800" b="1" i="1" dirty="0" smtClean="0">
                <a:solidFill>
                  <a:srgbClr val="0070C0"/>
                </a:solidFill>
                <a:latin typeface="Algerian" pitchFamily="82" charset="0"/>
              </a:rPr>
            </a:br>
            <a:r>
              <a:rPr lang="en-US" sz="9800" b="1" i="1" dirty="0" smtClean="0">
                <a:solidFill>
                  <a:srgbClr val="0070C0"/>
                </a:solidFill>
                <a:latin typeface="Algerian" pitchFamily="82" charset="0"/>
              </a:rPr>
              <a:t>dear boys and girls!</a:t>
            </a:r>
            <a:r>
              <a:rPr lang="uk-UA" sz="9800" b="1" i="1" dirty="0" smtClean="0">
                <a:solidFill>
                  <a:srgbClr val="0070C0"/>
                </a:solidFill>
              </a:rPr>
              <a:t/>
            </a:r>
            <a:br>
              <a:rPr lang="uk-UA" sz="9800" b="1" i="1" dirty="0" smtClean="0">
                <a:solidFill>
                  <a:srgbClr val="0070C0"/>
                </a:solidFill>
              </a:rPr>
            </a:br>
            <a:endParaRPr lang="ru-RU" sz="9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76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524000" y="1929726"/>
          <a:ext cx="6096000" cy="2998547"/>
        </p:xfrm>
        <a:graphic>
          <a:graphicData uri="http://schemas.openxmlformats.org/drawingml/2006/table">
            <a:tbl>
              <a:tblPr/>
              <a:tblGrid>
                <a:gridCol w="5882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0849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2200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0849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9927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0849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9927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62996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61647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15259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6002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8631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21088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13102"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45525"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5.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-1071602" y="-171453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24000" y="1929726"/>
          <a:ext cx="6096000" cy="2998547"/>
        </p:xfrm>
        <a:graphic>
          <a:graphicData uri="http://schemas.openxmlformats.org/drawingml/2006/table">
            <a:tbl>
              <a:tblPr/>
              <a:tblGrid>
                <a:gridCol w="5882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0849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2200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0849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9927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0849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9927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62996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61647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15259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6002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8631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21088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13102"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45525"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5.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57346" name="Rectangle 2"/>
          <p:cNvSpPr>
            <a:spLocks noChangeArrowheads="1"/>
          </p:cNvSpPr>
          <p:nvPr/>
        </p:nvSpPr>
        <p:spPr bwMode="auto">
          <a:xfrm flipV="1">
            <a:off x="714348" y="500042"/>
            <a:ext cx="842965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WordArt 3"/>
          <p:cNvSpPr>
            <a:spLocks noChangeArrowheads="1" noChangeShapeType="1" noTextEdit="1"/>
          </p:cNvSpPr>
          <p:nvPr/>
        </p:nvSpPr>
        <p:spPr bwMode="auto">
          <a:xfrm>
            <a:off x="1285852" y="500042"/>
            <a:ext cx="2576512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2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Crossword</a:t>
            </a:r>
            <a:endParaRPr lang="uk-UA" sz="36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72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Crossword</a:t>
            </a:r>
            <a:endParaRPr lang="uk-UA" sz="72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71473" y="1500175"/>
          <a:ext cx="8143930" cy="4429154"/>
        </p:xfrm>
        <a:graphic>
          <a:graphicData uri="http://schemas.openxmlformats.org/drawingml/2006/table">
            <a:tbl>
              <a:tblPr/>
              <a:tblGrid>
                <a:gridCol w="7858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291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9737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1291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342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1291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342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416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2357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688359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9225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 smtClean="0"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04509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08102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96424"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97619"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5.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72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Crossword</a:t>
            </a:r>
            <a:endParaRPr lang="uk-UA" sz="72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85719" y="1428736"/>
          <a:ext cx="8215370" cy="4500595"/>
        </p:xfrm>
        <a:graphic>
          <a:graphicData uri="http://schemas.openxmlformats.org/drawingml/2006/table">
            <a:tbl>
              <a:tblPr/>
              <a:tblGrid>
                <a:gridCol w="7927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200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0348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2004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4239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2004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4239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48982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30795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694397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9335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 smtClean="0"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33587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 smtClean="0"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40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4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19016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07199"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07206"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5.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72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Crossword</a:t>
            </a:r>
            <a:endParaRPr lang="uk-UA" sz="72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42910" y="1428736"/>
          <a:ext cx="8001058" cy="4572033"/>
        </p:xfrm>
        <a:graphic>
          <a:graphicData uri="http://schemas.openxmlformats.org/drawingml/2006/table">
            <a:tbl>
              <a:tblPr/>
              <a:tblGrid>
                <a:gridCol w="7720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986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851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9865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1781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9865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1781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2683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09123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676283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9484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 smtClean="0"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48406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 smtClean="0"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33603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 smtClean="0"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21599"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20019"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5.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72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Crossword</a:t>
            </a:r>
            <a:endParaRPr lang="uk-UA" sz="72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42910" y="1428736"/>
          <a:ext cx="8001055" cy="4572033"/>
        </p:xfrm>
        <a:graphic>
          <a:graphicData uri="http://schemas.openxmlformats.org/drawingml/2006/table">
            <a:tbl>
              <a:tblPr/>
              <a:tblGrid>
                <a:gridCol w="7720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986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851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9865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1781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9865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1781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2683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09123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67628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9484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 smtClean="0"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48406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 smtClean="0"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uk-UA" sz="36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33603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 smtClean="0"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uk-UA" sz="36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21599"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  <a:r>
                        <a:rPr lang="en-US" sz="36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uk-UA" sz="36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20019"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5.</a:t>
                      </a: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72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Crossword</a:t>
            </a:r>
            <a:endParaRPr lang="uk-UA" sz="72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857222" y="1428736"/>
          <a:ext cx="7858182" cy="4643471"/>
        </p:xfrm>
        <a:graphic>
          <a:graphicData uri="http://schemas.openxmlformats.org/drawingml/2006/table">
            <a:tbl>
              <a:tblPr/>
              <a:tblGrid>
                <a:gridCol w="7583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43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7290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8439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0142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8439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0142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1207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794674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664206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9632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 smtClean="0"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3225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 smtClean="0"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uk-UA" sz="3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48191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 smtClean="0"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uk-UA" sz="3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35999"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  <a:r>
                        <a:rPr lang="en-US" sz="3600" b="1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uk-UA" sz="3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32831"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b="1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5.</a:t>
                      </a:r>
                      <a:r>
                        <a:rPr lang="en-US" sz="3600" b="1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uk-UA" sz="3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G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b="1" dirty="0" smtClean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uk-UA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48" marR="663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WordArt 1"/>
          <p:cNvSpPr>
            <a:spLocks noChangeArrowheads="1" noChangeShapeType="1" noTextEdit="1"/>
          </p:cNvSpPr>
          <p:nvPr/>
        </p:nvSpPr>
        <p:spPr bwMode="auto">
          <a:xfrm>
            <a:off x="0" y="1071546"/>
            <a:ext cx="8501090" cy="457203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rtl="0"/>
            <a:r>
              <a:rPr lang="en-US" sz="3600" kern="10" spc="0" dirty="0" smtClean="0">
                <a:ln w="9525" algn="ctr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/>
                <a:latin typeface="Impact"/>
              </a:rPr>
              <a:t>Shops and shopping</a:t>
            </a:r>
            <a:endParaRPr lang="uk-UA" sz="3600" kern="10" spc="0" dirty="0">
              <a:ln w="9525" algn="ctr">
                <a:round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effectLst/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285728"/>
            <a:ext cx="91440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3200" b="1" dirty="0">
                <a:latin typeface="Arial Black" pitchFamily="34" charset="0"/>
              </a:rPr>
              <a:t> </a:t>
            </a:r>
            <a:r>
              <a:rPr lang="en-US" sz="3200" dirty="0" smtClean="0">
                <a:latin typeface="Arial Black" pitchFamily="34" charset="0"/>
              </a:rPr>
              <a:t>Aim</a:t>
            </a:r>
            <a:r>
              <a:rPr lang="ru-RU" sz="3200" dirty="0" smtClean="0">
                <a:latin typeface="Arial Black" pitchFamily="34" charset="0"/>
              </a:rPr>
              <a:t>:</a:t>
            </a:r>
            <a:endParaRPr lang="en-US" sz="3200" dirty="0" smtClean="0">
              <a:latin typeface="Arial Black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</a:rPr>
              <a:t> 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 revise</a:t>
            </a:r>
            <a:r>
              <a:rPr kumimoji="0" 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the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words to the</a:t>
            </a:r>
            <a:r>
              <a:rPr kumimoji="0" 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theme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s: “SHOPS”,      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“FOOD”,</a:t>
            </a:r>
            <a:r>
              <a:rPr kumimoji="0" 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“CLOTHES”;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to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understand their meanings and use them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discussing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the topic;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 watch videos for the main ideas and specific  </a:t>
            </a:r>
            <a:r>
              <a:rPr kumimoji="0" 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        </a:t>
            </a:r>
            <a:r>
              <a:rPr lang="en-US" sz="2800" dirty="0" smtClean="0"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</a:t>
            </a:r>
            <a:r>
              <a:rPr kumimoji="0" 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information;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 do the tasks;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 </a:t>
            </a:r>
            <a:r>
              <a:rPr lang="en-US" sz="2800" dirty="0" smtClean="0">
                <a:latin typeface="Arial" pitchFamily="34" charset="0"/>
                <a:ea typeface="Times New Roman" pitchFamily="18" charset="0"/>
              </a:rPr>
              <a:t>ca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rry on a conversation about shops and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pitchFamily="34" charset="0"/>
                <a:ea typeface="Times New Roman" pitchFamily="18" charset="0"/>
              </a:rPr>
              <a:t>   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shopping.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363255">
            <a:off x="-26166" y="2183285"/>
            <a:ext cx="9323974" cy="1995873"/>
          </a:xfrm>
        </p:spPr>
        <p:txBody>
          <a:bodyPr>
            <a:noAutofit/>
          </a:bodyPr>
          <a:lstStyle/>
          <a:p>
            <a:pPr algn="ctr"/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9600" dirty="0" err="1" smtClean="0">
                <a:latin typeface="Algerian" panose="04020705040A02060702" pitchFamily="82" charset="0"/>
              </a:rPr>
              <a:t>NewSAGENT</a:t>
            </a:r>
            <a:endParaRPr lang="ru-RU" sz="96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363255">
            <a:off x="-941938" y="2349811"/>
            <a:ext cx="10270028" cy="1995873"/>
          </a:xfrm>
        </p:spPr>
        <p:txBody>
          <a:bodyPr>
            <a:noAutofit/>
          </a:bodyPr>
          <a:lstStyle/>
          <a:p>
            <a:pPr algn="ctr"/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9600" dirty="0" smtClean="0">
                <a:solidFill>
                  <a:srgbClr val="0070C0"/>
                </a:solidFill>
                <a:latin typeface="Algerian" panose="04020705040A02060702" pitchFamily="82" charset="0"/>
              </a:rPr>
              <a:t>CHEMIST</a:t>
            </a:r>
            <a:endParaRPr lang="ru-RU" sz="96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8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363255">
            <a:off x="-26166" y="2183285"/>
            <a:ext cx="9323974" cy="1995873"/>
          </a:xfrm>
        </p:spPr>
        <p:txBody>
          <a:bodyPr>
            <a:noAutofit/>
          </a:bodyPr>
          <a:lstStyle/>
          <a:p>
            <a:pPr algn="ctr"/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8800" b="1" dirty="0">
                <a:solidFill>
                  <a:srgbClr val="0070C0"/>
                </a:solidFill>
                <a:latin typeface="Algerian" pitchFamily="82" charset="0"/>
              </a:rPr>
              <a:t>The Greengrocery</a:t>
            </a:r>
            <a:endParaRPr lang="ru-RU" sz="88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8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363255">
            <a:off x="624431" y="2064979"/>
            <a:ext cx="8651864" cy="1995873"/>
          </a:xfrm>
        </p:spPr>
        <p:txBody>
          <a:bodyPr>
            <a:noAutofit/>
          </a:bodyPr>
          <a:lstStyle/>
          <a:p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9600" b="1" dirty="0">
                <a:solidFill>
                  <a:srgbClr val="0070C0"/>
                </a:solidFill>
                <a:latin typeface="Algerian" pitchFamily="82" charset="0"/>
                <a:ea typeface="Calibri" pitchFamily="34" charset="0"/>
                <a:cs typeface="Times New Roman" pitchFamily="18" charset="0"/>
              </a:rPr>
              <a:t>The Baker's</a:t>
            </a:r>
            <a:endParaRPr lang="en-US" sz="9600" b="1" dirty="0">
              <a:solidFill>
                <a:srgbClr val="0070C0"/>
              </a:solidFill>
              <a:latin typeface="Algerian" pitchFamily="82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8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363255">
            <a:off x="624431" y="2064979"/>
            <a:ext cx="8651864" cy="1995873"/>
          </a:xfrm>
        </p:spPr>
        <p:txBody>
          <a:bodyPr>
            <a:noAutofit/>
          </a:bodyPr>
          <a:lstStyle/>
          <a:p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8800" b="1" dirty="0">
                <a:solidFill>
                  <a:srgbClr val="0070C0"/>
                </a:solidFill>
                <a:latin typeface="Algerian" pitchFamily="82" charset="0"/>
                <a:ea typeface="Calibri" pitchFamily="34" charset="0"/>
                <a:cs typeface="Times New Roman" pitchFamily="18" charset="0"/>
              </a:rPr>
              <a:t>The </a:t>
            </a:r>
            <a:r>
              <a:rPr lang="en-US" sz="8800" b="1" dirty="0" smtClean="0">
                <a:solidFill>
                  <a:srgbClr val="0070C0"/>
                </a:solidFill>
                <a:latin typeface="Algerian" pitchFamily="82" charset="0"/>
                <a:ea typeface="Calibri" pitchFamily="34" charset="0"/>
                <a:cs typeface="Times New Roman" pitchFamily="18" charset="0"/>
              </a:rPr>
              <a:t>Butcher's</a:t>
            </a:r>
            <a:endParaRPr lang="en-US" sz="8800" b="1" dirty="0">
              <a:solidFill>
                <a:srgbClr val="0070C0"/>
              </a:solidFill>
              <a:latin typeface="Algerian" pitchFamily="82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416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363255">
            <a:off x="624431" y="2064979"/>
            <a:ext cx="8651864" cy="1995873"/>
          </a:xfrm>
        </p:spPr>
        <p:txBody>
          <a:bodyPr>
            <a:noAutofit/>
          </a:bodyPr>
          <a:lstStyle/>
          <a:p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8800" b="1" dirty="0">
                <a:solidFill>
                  <a:srgbClr val="0070C0"/>
                </a:solidFill>
                <a:latin typeface="Algerian" pitchFamily="82" charset="0"/>
                <a:ea typeface="Calibri" pitchFamily="34" charset="0"/>
                <a:cs typeface="Times New Roman" pitchFamily="18" charset="0"/>
              </a:rPr>
              <a:t>The </a:t>
            </a:r>
            <a:r>
              <a:rPr lang="en-US" sz="8800" b="1" dirty="0" smtClean="0">
                <a:solidFill>
                  <a:srgbClr val="0070C0"/>
                </a:solidFill>
                <a:latin typeface="Algerian" pitchFamily="82" charset="0"/>
                <a:ea typeface="Calibri" pitchFamily="34" charset="0"/>
                <a:cs typeface="Times New Roman" pitchFamily="18" charset="0"/>
              </a:rPr>
              <a:t>TOY SHOP</a:t>
            </a:r>
            <a:endParaRPr lang="en-US" sz="8800" b="1" dirty="0">
              <a:solidFill>
                <a:srgbClr val="0070C0"/>
              </a:solidFill>
              <a:latin typeface="Algerian" pitchFamily="82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59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363255">
            <a:off x="324033" y="2101317"/>
            <a:ext cx="9007835" cy="2414482"/>
          </a:xfrm>
        </p:spPr>
        <p:txBody>
          <a:bodyPr>
            <a:noAutofit/>
          </a:bodyPr>
          <a:lstStyle/>
          <a:p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8000" b="1" dirty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  <a:ea typeface="Times New Roman" pitchFamily="18" charset="0"/>
              </a:rPr>
              <a:t>The fishmonger’s</a:t>
            </a:r>
            <a:r>
              <a:rPr lang="en-US" sz="8000" b="1" dirty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  <a:t/>
            </a:r>
            <a:br>
              <a:rPr lang="en-US" sz="8000" b="1" dirty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</a:br>
            <a:endParaRPr lang="en-US" sz="8000" b="1" dirty="0">
              <a:solidFill>
                <a:srgbClr val="0070C0"/>
              </a:solidFill>
              <a:latin typeface="Algerian" pitchFamily="82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59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363255">
            <a:off x="624431" y="2064979"/>
            <a:ext cx="8651864" cy="1995873"/>
          </a:xfrm>
        </p:spPr>
        <p:txBody>
          <a:bodyPr>
            <a:noAutofit/>
          </a:bodyPr>
          <a:lstStyle/>
          <a:p>
            <a:pPr algn="ctr"/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8800" b="1" dirty="0">
                <a:solidFill>
                  <a:srgbClr val="0070C0"/>
                </a:solidFill>
                <a:latin typeface="Algerian" pitchFamily="82" charset="0"/>
                <a:ea typeface="Calibri" pitchFamily="34" charset="0"/>
                <a:cs typeface="Times New Roman" pitchFamily="18" charset="0"/>
              </a:rPr>
              <a:t>The </a:t>
            </a:r>
            <a:r>
              <a:rPr lang="en-US" sz="8800" b="1" dirty="0" smtClean="0">
                <a:solidFill>
                  <a:srgbClr val="0070C0"/>
                </a:solidFill>
                <a:latin typeface="Algerian" pitchFamily="82" charset="0"/>
                <a:ea typeface="Calibri" pitchFamily="34" charset="0"/>
                <a:cs typeface="Times New Roman" pitchFamily="18" charset="0"/>
              </a:rPr>
              <a:t>DAIRY</a:t>
            </a:r>
            <a:endParaRPr lang="en-US" sz="8800" b="1" dirty="0">
              <a:solidFill>
                <a:srgbClr val="0070C0"/>
              </a:solidFill>
              <a:latin typeface="Algerian" pitchFamily="82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01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363255">
            <a:off x="901582" y="2421839"/>
            <a:ext cx="8651864" cy="2755888"/>
          </a:xfrm>
        </p:spPr>
        <p:txBody>
          <a:bodyPr>
            <a:noAutofit/>
          </a:bodyPr>
          <a:lstStyle/>
          <a:p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6600" b="1" cap="all" dirty="0">
                <a:solidFill>
                  <a:srgbClr val="0070C0"/>
                </a:solidFill>
                <a:effectLst>
                  <a:reflection blurRad="12700" stA="48000" endA="300" endPos="55000" dir="5400000" sy="-90000" algn="bl" rotWithShape="0"/>
                </a:effectLst>
                <a:latin typeface="Algerian" pitchFamily="82" charset="0"/>
                <a:ea typeface="Times New Roman" pitchFamily="18" charset="0"/>
              </a:rPr>
              <a:t>the clothes  shop</a:t>
            </a:r>
            <a:r>
              <a:rPr lang="en-US" sz="7200" b="1" cap="all" dirty="0">
                <a:solidFill>
                  <a:srgbClr val="0070C0"/>
                </a:solidFill>
                <a:effectLst>
                  <a:reflection blurRad="12700" stA="48000" endA="300" endPos="55000" dir="5400000" sy="-90000" algn="bl" rotWithShape="0"/>
                </a:effectLst>
                <a:latin typeface="Algerian" pitchFamily="82" charset="0"/>
              </a:rPr>
              <a:t/>
            </a:r>
            <a:br>
              <a:rPr lang="en-US" sz="7200" b="1" cap="all" dirty="0">
                <a:solidFill>
                  <a:srgbClr val="0070C0"/>
                </a:solidFill>
                <a:effectLst>
                  <a:reflection blurRad="12700" stA="48000" endA="300" endPos="55000" dir="5400000" sy="-90000" algn="bl" rotWithShape="0"/>
                </a:effectLst>
                <a:latin typeface="Algerian" pitchFamily="82" charset="0"/>
              </a:rPr>
            </a:br>
            <a:endParaRPr lang="en-US" sz="8800" b="1" dirty="0">
              <a:solidFill>
                <a:srgbClr val="0070C0"/>
              </a:solidFill>
              <a:latin typeface="Algerian" pitchFamily="82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27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363255">
            <a:off x="624431" y="2064979"/>
            <a:ext cx="8651864" cy="1995873"/>
          </a:xfrm>
        </p:spPr>
        <p:txBody>
          <a:bodyPr>
            <a:noAutofit/>
          </a:bodyPr>
          <a:lstStyle/>
          <a:p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8800" b="1" dirty="0" smtClean="0">
                <a:solidFill>
                  <a:srgbClr val="0070C0"/>
                </a:solidFill>
                <a:latin typeface="Algerian" pitchFamily="82" charset="0"/>
                <a:ea typeface="Calibri" pitchFamily="34" charset="0"/>
                <a:cs typeface="Times New Roman" pitchFamily="18" charset="0"/>
              </a:rPr>
              <a:t>The </a:t>
            </a:r>
            <a:r>
              <a:rPr lang="en-US" sz="8800" b="1" dirty="0" err="1" smtClean="0">
                <a:solidFill>
                  <a:srgbClr val="0070C0"/>
                </a:solidFill>
                <a:latin typeface="Algerian" pitchFamily="82" charset="0"/>
                <a:ea typeface="Calibri" pitchFamily="34" charset="0"/>
                <a:cs typeface="Times New Roman" pitchFamily="18" charset="0"/>
              </a:rPr>
              <a:t>GROCEr's</a:t>
            </a:r>
            <a:endParaRPr lang="en-US" sz="8800" b="1" dirty="0">
              <a:solidFill>
                <a:srgbClr val="0070C0"/>
              </a:solidFill>
              <a:latin typeface="Algerian" pitchFamily="82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27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363255">
            <a:off x="-66658" y="2157886"/>
            <a:ext cx="9540012" cy="1995873"/>
          </a:xfrm>
        </p:spPr>
        <p:txBody>
          <a:bodyPr>
            <a:noAutofit/>
          </a:bodyPr>
          <a:lstStyle/>
          <a:p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b="1" cap="all" dirty="0">
                <a:solidFill>
                  <a:srgbClr val="0070C0"/>
                </a:solidFill>
                <a:effectLst>
                  <a:reflection blurRad="12700" stA="48000" endA="300" endPos="55000" dir="5400000" sy="-90000" algn="bl" rotWithShape="0"/>
                </a:effectLst>
                <a:latin typeface="Algerian" pitchFamily="82" charset="0"/>
              </a:rPr>
              <a:t>The </a:t>
            </a:r>
            <a:r>
              <a:rPr lang="en-US" sz="7200" b="1" u="sng" cap="all" dirty="0">
                <a:solidFill>
                  <a:srgbClr val="0070C0"/>
                </a:solidFill>
                <a:effectLst>
                  <a:reflection blurRad="12700" stA="48000" endA="300" endPos="55000" dir="5400000" sy="-90000" algn="bl" rotWithShape="0"/>
                </a:effectLst>
                <a:latin typeface="Algerian" pitchFamily="82" charset="0"/>
              </a:rPr>
              <a:t>confectioner's</a:t>
            </a:r>
            <a:endParaRPr lang="en-US" sz="7200" b="1" dirty="0">
              <a:solidFill>
                <a:srgbClr val="0070C0"/>
              </a:solidFill>
              <a:latin typeface="Algerian" pitchFamily="82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96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-308844" y="5780782"/>
            <a:ext cx="52610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428604"/>
            <a:ext cx="885828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i="1" dirty="0" smtClean="0">
                <a:solidFill>
                  <a:srgbClr val="002060"/>
                </a:solidFill>
                <a:latin typeface="Algerian" pitchFamily="82" charset="0"/>
              </a:rPr>
              <a:t>MATCH:                 </a:t>
            </a:r>
            <a:r>
              <a:rPr lang="en-US" sz="4400" b="1" i="1" dirty="0" smtClean="0">
                <a:solidFill>
                  <a:srgbClr val="002060"/>
                </a:solidFill>
              </a:rPr>
              <a:t/>
            </a:r>
            <a:br>
              <a:rPr lang="en-US" sz="4400" b="1" i="1" dirty="0" smtClean="0">
                <a:solidFill>
                  <a:srgbClr val="002060"/>
                </a:solidFill>
              </a:rPr>
            </a:br>
            <a:r>
              <a:rPr lang="en-US" sz="4400" b="1" i="1" dirty="0" smtClean="0">
                <a:solidFill>
                  <a:srgbClr val="002060"/>
                </a:solidFill>
              </a:rPr>
              <a:t>newsagent’s              </a:t>
            </a:r>
            <a:r>
              <a:rPr lang="en-US" sz="4400" b="1" i="1" dirty="0" smtClean="0">
                <a:solidFill>
                  <a:srgbClr val="002060"/>
                </a:solidFill>
              </a:rPr>
              <a:t>  bread</a:t>
            </a:r>
            <a:r>
              <a:rPr lang="en-US" sz="4400" b="1" dirty="0" smtClean="0">
                <a:solidFill>
                  <a:srgbClr val="002060"/>
                </a:solidFill>
              </a:rPr>
              <a:t> </a:t>
            </a:r>
            <a:r>
              <a:rPr lang="en-US" sz="4400" b="1" dirty="0" smtClean="0">
                <a:solidFill>
                  <a:srgbClr val="002060"/>
                </a:solidFill>
              </a:rPr>
              <a:t/>
            </a:r>
            <a:br>
              <a:rPr lang="en-US" sz="4400" b="1" dirty="0" smtClean="0">
                <a:solidFill>
                  <a:srgbClr val="002060"/>
                </a:solidFill>
              </a:rPr>
            </a:br>
            <a:r>
              <a:rPr lang="en-US" sz="4400" b="1" i="1" dirty="0" smtClean="0">
                <a:solidFill>
                  <a:srgbClr val="002060"/>
                </a:solidFill>
              </a:rPr>
              <a:t>chemist’s</a:t>
            </a:r>
            <a:r>
              <a:rPr lang="ru-RU" sz="4400" b="1" dirty="0" smtClean="0">
                <a:solidFill>
                  <a:srgbClr val="002060"/>
                </a:solidFill>
              </a:rPr>
              <a:t> </a:t>
            </a:r>
            <a:r>
              <a:rPr lang="en-US" sz="4400" b="1" dirty="0" smtClean="0">
                <a:solidFill>
                  <a:srgbClr val="002060"/>
                </a:solidFill>
              </a:rPr>
              <a:t>                  </a:t>
            </a:r>
            <a:r>
              <a:rPr lang="en-US" sz="4400" b="1" dirty="0" smtClean="0">
                <a:solidFill>
                  <a:srgbClr val="002060"/>
                </a:solidFill>
              </a:rPr>
              <a:t>  </a:t>
            </a:r>
            <a:r>
              <a:rPr lang="en-US" sz="4400" b="1" i="1" dirty="0" smtClean="0">
                <a:solidFill>
                  <a:srgbClr val="002060"/>
                </a:solidFill>
              </a:rPr>
              <a:t>sweets</a:t>
            </a:r>
            <a:r>
              <a:rPr lang="en-US" sz="4400" b="1" dirty="0" smtClean="0">
                <a:solidFill>
                  <a:srgbClr val="002060"/>
                </a:solidFill>
              </a:rPr>
              <a:t>   </a:t>
            </a:r>
            <a:r>
              <a:rPr lang="en-US" sz="4400" b="1" dirty="0" smtClean="0">
                <a:solidFill>
                  <a:srgbClr val="002060"/>
                </a:solidFill>
              </a:rPr>
              <a:t/>
            </a:r>
            <a:br>
              <a:rPr lang="en-US" sz="4400" b="1" dirty="0" smtClean="0">
                <a:solidFill>
                  <a:srgbClr val="002060"/>
                </a:solidFill>
              </a:rPr>
            </a:br>
            <a:r>
              <a:rPr lang="en-US" sz="4400" b="1" i="1" dirty="0" smtClean="0">
                <a:solidFill>
                  <a:srgbClr val="002060"/>
                </a:solidFill>
              </a:rPr>
              <a:t>super-market             dress</a:t>
            </a:r>
            <a:br>
              <a:rPr lang="en-US" sz="4400" b="1" i="1" dirty="0" smtClean="0">
                <a:solidFill>
                  <a:srgbClr val="002060"/>
                </a:solidFill>
              </a:rPr>
            </a:br>
            <a:r>
              <a:rPr lang="en-US" sz="4400" b="1" i="1" dirty="0" smtClean="0">
                <a:solidFill>
                  <a:srgbClr val="002060"/>
                </a:solidFill>
              </a:rPr>
              <a:t>confectioner's</a:t>
            </a:r>
            <a:r>
              <a:rPr lang="en-US" sz="4400" b="1" dirty="0" smtClean="0">
                <a:solidFill>
                  <a:srgbClr val="002060"/>
                </a:solidFill>
              </a:rPr>
              <a:t>           </a:t>
            </a:r>
            <a:r>
              <a:rPr lang="en-US" sz="4400" b="1" dirty="0" smtClean="0">
                <a:solidFill>
                  <a:srgbClr val="002060"/>
                </a:solidFill>
              </a:rPr>
              <a:t> </a:t>
            </a:r>
            <a:r>
              <a:rPr lang="en-US" sz="4400" b="1" i="1" dirty="0" smtClean="0">
                <a:solidFill>
                  <a:srgbClr val="002060"/>
                </a:solidFill>
              </a:rPr>
              <a:t>medicine</a:t>
            </a:r>
            <a:r>
              <a:rPr lang="en-US" sz="4400" b="1" dirty="0" smtClean="0">
                <a:solidFill>
                  <a:srgbClr val="002060"/>
                </a:solidFill>
              </a:rPr>
              <a:t/>
            </a:r>
            <a:br>
              <a:rPr lang="en-US" sz="4400" b="1" dirty="0" smtClean="0">
                <a:solidFill>
                  <a:srgbClr val="002060"/>
                </a:solidFill>
              </a:rPr>
            </a:br>
            <a:r>
              <a:rPr lang="en-US" sz="4400" b="1" i="1" dirty="0" smtClean="0">
                <a:solidFill>
                  <a:srgbClr val="002060"/>
                </a:solidFill>
              </a:rPr>
              <a:t>clothes shop              </a:t>
            </a:r>
            <a:r>
              <a:rPr lang="en-US" sz="4400" b="1" i="1" dirty="0" smtClean="0">
                <a:solidFill>
                  <a:srgbClr val="002060"/>
                </a:solidFill>
              </a:rPr>
              <a:t>  all </a:t>
            </a:r>
            <a:r>
              <a:rPr lang="en-US" sz="4400" b="1" i="1" dirty="0" smtClean="0">
                <a:solidFill>
                  <a:srgbClr val="002060"/>
                </a:solidFill>
              </a:rPr>
              <a:t>you need </a:t>
            </a:r>
            <a:r>
              <a:rPr lang="en-US" sz="4400" b="1" dirty="0" smtClean="0">
                <a:solidFill>
                  <a:srgbClr val="002060"/>
                </a:solidFill>
              </a:rPr>
              <a:t> </a:t>
            </a:r>
            <a:br>
              <a:rPr lang="en-US" sz="4400" b="1" dirty="0" smtClean="0">
                <a:solidFill>
                  <a:srgbClr val="002060"/>
                </a:solidFill>
              </a:rPr>
            </a:br>
            <a:r>
              <a:rPr lang="en-US" sz="4400" b="1" i="1" dirty="0" smtClean="0">
                <a:solidFill>
                  <a:srgbClr val="002060"/>
                </a:solidFill>
              </a:rPr>
              <a:t>dairy                           </a:t>
            </a:r>
            <a:r>
              <a:rPr lang="en-US" sz="4400" b="1" i="1" dirty="0" smtClean="0">
                <a:solidFill>
                  <a:srgbClr val="002060"/>
                </a:solidFill>
              </a:rPr>
              <a:t>   books</a:t>
            </a:r>
            <a:r>
              <a:rPr lang="en-US" sz="4400" b="1" i="1" dirty="0" smtClean="0">
                <a:solidFill>
                  <a:srgbClr val="002060"/>
                </a:solidFill>
              </a:rPr>
              <a:t/>
            </a:r>
            <a:br>
              <a:rPr lang="en-US" sz="4400" b="1" i="1" dirty="0" smtClean="0">
                <a:solidFill>
                  <a:srgbClr val="002060"/>
                </a:solidFill>
              </a:rPr>
            </a:br>
            <a:r>
              <a:rPr lang="en-US" sz="4400" b="1" i="1" dirty="0" smtClean="0">
                <a:solidFill>
                  <a:srgbClr val="002060"/>
                </a:solidFill>
              </a:rPr>
              <a:t>baker's</a:t>
            </a:r>
            <a:r>
              <a:rPr lang="en-US" sz="4400" b="1" dirty="0" smtClean="0">
                <a:solidFill>
                  <a:srgbClr val="002060"/>
                </a:solidFill>
              </a:rPr>
              <a:t>                       </a:t>
            </a:r>
            <a:r>
              <a:rPr lang="en-US" sz="4400" b="1" dirty="0" smtClean="0">
                <a:solidFill>
                  <a:srgbClr val="002060"/>
                </a:solidFill>
              </a:rPr>
              <a:t>  </a:t>
            </a:r>
            <a:r>
              <a:rPr lang="en-US" sz="4400" b="1" i="1" dirty="0" smtClean="0">
                <a:solidFill>
                  <a:srgbClr val="002060"/>
                </a:solidFill>
              </a:rPr>
              <a:t>butter</a:t>
            </a:r>
            <a:r>
              <a:rPr lang="ru-RU" sz="4400" b="1" i="1" dirty="0" smtClean="0">
                <a:solidFill>
                  <a:srgbClr val="002060"/>
                </a:solidFill>
              </a:rPr>
              <a:t> </a:t>
            </a:r>
            <a:r>
              <a:rPr lang="en-US" sz="4400" b="1" dirty="0" smtClean="0">
                <a:solidFill>
                  <a:srgbClr val="002060"/>
                </a:solidFill>
              </a:rPr>
              <a:t/>
            </a:r>
            <a:br>
              <a:rPr lang="en-US" sz="4400" b="1" dirty="0" smtClean="0">
                <a:solidFill>
                  <a:srgbClr val="002060"/>
                </a:solidFill>
              </a:rPr>
            </a:br>
            <a:r>
              <a:rPr lang="en-US" sz="4400" b="1" dirty="0" smtClean="0">
                <a:solidFill>
                  <a:srgbClr val="002060"/>
                </a:solidFill>
              </a:rPr>
              <a:t> </a:t>
            </a:r>
            <a:endParaRPr lang="uk-UA" sz="4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928794" y="5357826"/>
            <a:ext cx="2984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357166"/>
            <a:ext cx="814393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600" b="1" i="1" dirty="0" smtClean="0">
                <a:solidFill>
                  <a:srgbClr val="FF0000"/>
                </a:solidFill>
              </a:rPr>
              <a:t>They sell meat    </a:t>
            </a:r>
            <a:r>
              <a:rPr lang="en-US" sz="3600" b="1" i="1" u="sng" dirty="0" smtClean="0">
                <a:solidFill>
                  <a:srgbClr val="FF0000"/>
                </a:solidFill>
              </a:rPr>
              <a:t>at the butcher’s</a:t>
            </a:r>
          </a:p>
          <a:p>
            <a:pPr>
              <a:defRPr/>
            </a:pPr>
            <a:r>
              <a:rPr lang="en-US" sz="3600" b="1" i="1" dirty="0" smtClean="0">
                <a:solidFill>
                  <a:srgbClr val="FF0000"/>
                </a:solidFill>
              </a:rPr>
              <a:t>They sell newspapers at _________</a:t>
            </a:r>
          </a:p>
          <a:p>
            <a:pPr>
              <a:defRPr/>
            </a:pPr>
            <a:r>
              <a:rPr lang="en-US" sz="3600" b="1" i="1" dirty="0" smtClean="0">
                <a:solidFill>
                  <a:srgbClr val="FF0000"/>
                </a:solidFill>
              </a:rPr>
              <a:t>You can buy T-shirts at  _________</a:t>
            </a:r>
          </a:p>
          <a:p>
            <a:pPr>
              <a:defRPr/>
            </a:pPr>
            <a:r>
              <a:rPr lang="en-US" sz="3600" b="1" i="1" dirty="0" smtClean="0">
                <a:solidFill>
                  <a:srgbClr val="FF0000"/>
                </a:solidFill>
              </a:rPr>
              <a:t>They sell shampoo at ___________</a:t>
            </a:r>
          </a:p>
          <a:p>
            <a:pPr>
              <a:defRPr/>
            </a:pPr>
            <a:r>
              <a:rPr lang="en-US" sz="3600" b="1" i="1" dirty="0" smtClean="0">
                <a:solidFill>
                  <a:srgbClr val="FF0000"/>
                </a:solidFill>
              </a:rPr>
              <a:t>When we run out of bread </a:t>
            </a:r>
          </a:p>
          <a:p>
            <a:pPr>
              <a:defRPr/>
            </a:pPr>
            <a:r>
              <a:rPr lang="en-US" sz="3600" b="1" i="1" dirty="0" smtClean="0">
                <a:solidFill>
                  <a:srgbClr val="FF0000"/>
                </a:solidFill>
              </a:rPr>
              <a:t>  we go to the __________________</a:t>
            </a:r>
          </a:p>
          <a:p>
            <a:pPr>
              <a:defRPr/>
            </a:pPr>
            <a:r>
              <a:rPr lang="en-US" sz="3600" b="1" i="1" dirty="0" smtClean="0">
                <a:solidFill>
                  <a:srgbClr val="FF0000"/>
                </a:solidFill>
              </a:rPr>
              <a:t>You can buy trousers at _________</a:t>
            </a:r>
          </a:p>
          <a:p>
            <a:pPr>
              <a:defRPr/>
            </a:pPr>
            <a:r>
              <a:rPr lang="en-US" sz="3600" b="1" i="1" dirty="0" smtClean="0">
                <a:solidFill>
                  <a:srgbClr val="FF0000"/>
                </a:solidFill>
              </a:rPr>
              <a:t>When we run out of sugar </a:t>
            </a:r>
          </a:p>
          <a:p>
            <a:pPr>
              <a:defRPr/>
            </a:pPr>
            <a:r>
              <a:rPr lang="en-US" sz="3600" b="1" i="1" dirty="0" smtClean="0">
                <a:solidFill>
                  <a:srgbClr val="FF0000"/>
                </a:solidFill>
              </a:rPr>
              <a:t>   we go to _____________________</a:t>
            </a:r>
          </a:p>
          <a:p>
            <a:pPr>
              <a:defRPr/>
            </a:pPr>
            <a:r>
              <a:rPr lang="en-US" sz="3600" b="1" i="1" dirty="0" smtClean="0">
                <a:solidFill>
                  <a:srgbClr val="FF0000"/>
                </a:solidFill>
              </a:rPr>
              <a:t>They sell trainers at _____________</a:t>
            </a:r>
          </a:p>
          <a:p>
            <a:pPr>
              <a:defRPr/>
            </a:pPr>
            <a:endParaRPr lang="ru-RU" sz="3600" b="1" i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>
            <a:spLocks noChangeArrowheads="1"/>
          </p:cNvSpPr>
          <p:nvPr/>
        </p:nvSpPr>
        <p:spPr bwMode="auto">
          <a:xfrm rot="20963631">
            <a:off x="214282" y="1714488"/>
            <a:ext cx="871543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A</a:t>
            </a:r>
            <a:r>
              <a:rPr kumimoji="0" lang="en-US" sz="96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96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VISIT TO THE SHOP</a:t>
            </a:r>
            <a:endParaRPr kumimoji="0" lang="en-US" sz="9600" b="1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sp>
        <p:nvSpPr>
          <p:cNvPr id="75778" name="WordArt 2"/>
          <p:cNvSpPr>
            <a:spLocks noChangeArrowheads="1" noChangeShapeType="1" noTextEdit="1"/>
          </p:cNvSpPr>
          <p:nvPr/>
        </p:nvSpPr>
        <p:spPr bwMode="auto">
          <a:xfrm>
            <a:off x="1643042" y="3571876"/>
            <a:ext cx="7216768" cy="24892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 rtl="0"/>
            <a:endParaRPr lang="uk-UA" sz="3600" kern="10" spc="-36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At the Grocery Store - English Conversation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  <p:extLst>
      <p:ext uri="{BB962C8B-B14F-4D97-AF65-F5344CB8AC3E}">
        <p14:creationId xmlns:p14="http://schemas.microsoft.com/office/powerpoint/2010/main" val="325653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Answer the questions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b="1" i="1" dirty="0" smtClean="0"/>
              <a:t>What did a girl buy?</a:t>
            </a:r>
          </a:p>
          <a:p>
            <a:r>
              <a:rPr lang="en-US" sz="3600" b="1" i="1" dirty="0" smtClean="0"/>
              <a:t>Did she buy white or brown bread?</a:t>
            </a:r>
          </a:p>
          <a:p>
            <a:r>
              <a:rPr lang="en-US" sz="3600" b="1" i="1" dirty="0" smtClean="0"/>
              <a:t>How many cartons of milk did she buy?</a:t>
            </a:r>
          </a:p>
          <a:p>
            <a:r>
              <a:rPr lang="en-US" sz="3600" b="1" i="1" dirty="0" smtClean="0"/>
              <a:t>Did she buy a big or a small bottle of oil?</a:t>
            </a:r>
          </a:p>
          <a:p>
            <a:r>
              <a:rPr lang="en-US" sz="3600" b="1" i="1" dirty="0" smtClean="0"/>
              <a:t>How much did she pay?</a:t>
            </a:r>
            <a:endParaRPr lang="ru-RU" sz="3600" b="1" i="1" dirty="0"/>
          </a:p>
        </p:txBody>
      </p:sp>
    </p:spTree>
    <p:extLst>
      <p:ext uri="{BB962C8B-B14F-4D97-AF65-F5344CB8AC3E}">
        <p14:creationId xmlns:p14="http://schemas.microsoft.com/office/powerpoint/2010/main" val="3480182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304800" y="-928718"/>
            <a:ext cx="8686800" cy="142876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0"/>
            <a:ext cx="8686800" cy="6080125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4" name="Подзаголовок 2"/>
          <p:cNvSpPr>
            <a:spLocks noGrp="1"/>
          </p:cNvSpPr>
          <p:nvPr/>
        </p:nvSpPr>
        <p:spPr bwMode="auto">
          <a:xfrm>
            <a:off x="777875" y="1050925"/>
            <a:ext cx="15287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65000"/>
              <a:buFont typeface="Wingdings 2" pitchFamily="18" charset="2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 2" pitchFamily="18" charset="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95000"/>
              <a:buFont typeface="Wingdings" pitchFamily="2" charset="2"/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Wingdings 3" pitchFamily="18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sz="2400" smtClean="0"/>
              <a:t>a bottle of </a:t>
            </a:r>
            <a:endParaRPr lang="ru-RU" sz="2400" smtClean="0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922338" y="2122488"/>
            <a:ext cx="13303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latin typeface="Book Antiqua" pitchFamily="18" charset="0"/>
              </a:rPr>
              <a:t>a jar of </a:t>
            </a:r>
            <a:endParaRPr lang="ru-RU" sz="2400">
              <a:latin typeface="Times New Roman" pitchFamily="18" charset="0"/>
            </a:endParaRP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6807200" y="5480050"/>
            <a:ext cx="151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latin typeface="Book Antiqua" pitchFamily="18" charset="0"/>
              </a:rPr>
              <a:t>a glass of </a:t>
            </a:r>
            <a:endParaRPr lang="ru-RU" sz="2400">
              <a:latin typeface="Times New Roman" pitchFamily="18" charset="0"/>
            </a:endParaRP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1163638" y="3265488"/>
            <a:ext cx="1270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latin typeface="Book Antiqua" pitchFamily="18" charset="0"/>
              </a:rPr>
              <a:t>a jug of </a:t>
            </a:r>
            <a:endParaRPr lang="ru-RU" sz="2400">
              <a:latin typeface="Times New Roman" pitchFamily="18" charset="0"/>
            </a:endParaRP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777875" y="4337050"/>
            <a:ext cx="17891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latin typeface="Book Antiqua" pitchFamily="18" charset="0"/>
              </a:rPr>
              <a:t>a packet of </a:t>
            </a:r>
            <a:endParaRPr lang="ru-RU" sz="2400">
              <a:latin typeface="Times New Roman" pitchFamily="18" charset="0"/>
            </a:endParaRP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092200" y="5337175"/>
            <a:ext cx="1285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latin typeface="Book Antiqua" pitchFamily="18" charset="0"/>
              </a:rPr>
              <a:t>a bar of </a:t>
            </a:r>
            <a:endParaRPr lang="ru-RU" sz="2400">
              <a:latin typeface="Times New Roman" pitchFamily="18" charset="0"/>
            </a:endParaRP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6592888" y="1050925"/>
            <a:ext cx="1546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latin typeface="Book Antiqua" pitchFamily="18" charset="0"/>
              </a:rPr>
              <a:t>a piece of </a:t>
            </a:r>
            <a:endParaRPr lang="ru-RU" sz="2400">
              <a:latin typeface="Times New Roman" pitchFamily="18" charset="0"/>
            </a:endParaRP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6664325" y="2051050"/>
            <a:ext cx="1701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latin typeface="Book Antiqua" pitchFamily="18" charset="0"/>
              </a:rPr>
              <a:t>a carton of </a:t>
            </a:r>
            <a:endParaRPr lang="ru-RU" sz="2400">
              <a:latin typeface="Times New Roman" pitchFamily="18" charset="0"/>
            </a:endParaRP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6807200" y="3122613"/>
            <a:ext cx="13462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latin typeface="Book Antiqua" pitchFamily="18" charset="0"/>
              </a:rPr>
              <a:t>a cup of </a:t>
            </a:r>
            <a:endParaRPr lang="ru-RU" sz="2400">
              <a:latin typeface="Times New Roman" pitchFamily="18" charset="0"/>
            </a:endParaRP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6735763" y="4265613"/>
            <a:ext cx="1354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latin typeface="Book Antiqua" pitchFamily="18" charset="0"/>
              </a:rPr>
              <a:t>a loaf of </a:t>
            </a:r>
            <a:endParaRPr lang="ru-RU" sz="2400">
              <a:latin typeface="Times New Roman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/>
          <a:srcRect/>
          <a:stretch>
            <a:fillRect/>
          </a:stretch>
        </p:blipFill>
        <p:spPr bwMode="auto">
          <a:xfrm>
            <a:off x="2305050" y="558800"/>
            <a:ext cx="854075" cy="1414463"/>
          </a:xfrm>
          <a:prstGeom prst="rect">
            <a:avLst/>
          </a:prstGeom>
          <a:noFill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/>
          <a:srcRect/>
          <a:stretch>
            <a:fillRect/>
          </a:stretch>
        </p:blipFill>
        <p:spPr bwMode="auto">
          <a:xfrm>
            <a:off x="2281238" y="1949450"/>
            <a:ext cx="1096962" cy="1090613"/>
          </a:xfrm>
          <a:prstGeom prst="rect">
            <a:avLst/>
          </a:prstGeom>
          <a:noFill/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/>
          <a:srcRect/>
          <a:stretch>
            <a:fillRect/>
          </a:stretch>
        </p:blipFill>
        <p:spPr bwMode="auto">
          <a:xfrm>
            <a:off x="2354263" y="3186113"/>
            <a:ext cx="890587" cy="884237"/>
          </a:xfrm>
          <a:prstGeom prst="rect">
            <a:avLst/>
          </a:prstGeom>
          <a:noFill/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/>
          <a:srcRect/>
          <a:stretch>
            <a:fillRect/>
          </a:stretch>
        </p:blipFill>
        <p:spPr bwMode="auto">
          <a:xfrm>
            <a:off x="5457825" y="4186238"/>
            <a:ext cx="1219200" cy="811212"/>
          </a:xfrm>
          <a:prstGeom prst="rect">
            <a:avLst/>
          </a:prstGeom>
          <a:noFill/>
        </p:spPr>
      </p:pic>
      <p:pic>
        <p:nvPicPr>
          <p:cNvPr id="18" name="Picture 11"/>
          <p:cNvPicPr>
            <a:picLocks noChangeAspect="1" noChangeArrowheads="1"/>
          </p:cNvPicPr>
          <p:nvPr/>
        </p:nvPicPr>
        <p:blipFill>
          <a:blip/>
          <a:srcRect/>
          <a:stretch>
            <a:fillRect/>
          </a:stretch>
        </p:blipFill>
        <p:spPr bwMode="auto">
          <a:xfrm>
            <a:off x="5359400" y="2967038"/>
            <a:ext cx="1298575" cy="950912"/>
          </a:xfrm>
          <a:prstGeom prst="rect">
            <a:avLst/>
          </a:prstGeom>
          <a:noFill/>
        </p:spPr>
      </p:pic>
      <p:pic>
        <p:nvPicPr>
          <p:cNvPr id="19" name="Picture 12"/>
          <p:cNvPicPr>
            <a:picLocks noChangeAspect="1" noChangeArrowheads="1"/>
          </p:cNvPicPr>
          <p:nvPr/>
        </p:nvPicPr>
        <p:blipFill>
          <a:blip/>
          <a:srcRect/>
          <a:stretch>
            <a:fillRect/>
          </a:stretch>
        </p:blipFill>
        <p:spPr bwMode="auto">
          <a:xfrm>
            <a:off x="5670550" y="949325"/>
            <a:ext cx="944563" cy="950913"/>
          </a:xfrm>
          <a:prstGeom prst="rect">
            <a:avLst/>
          </a:prstGeom>
          <a:noFill/>
        </p:spPr>
      </p:pic>
      <p:pic>
        <p:nvPicPr>
          <p:cNvPr id="20" name="Picture 14"/>
          <p:cNvPicPr>
            <a:picLocks noChangeAspect="1" noChangeArrowheads="1"/>
          </p:cNvPicPr>
          <p:nvPr/>
        </p:nvPicPr>
        <p:blipFill>
          <a:blip/>
          <a:srcRect/>
          <a:stretch>
            <a:fillRect/>
          </a:stretch>
        </p:blipFill>
        <p:spPr bwMode="auto">
          <a:xfrm>
            <a:off x="2427288" y="4192588"/>
            <a:ext cx="1201737" cy="963612"/>
          </a:xfrm>
          <a:prstGeom prst="rect">
            <a:avLst/>
          </a:prstGeom>
          <a:noFill/>
        </p:spPr>
      </p:pic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3735388" y="836613"/>
            <a:ext cx="19129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 dirty="0">
                <a:solidFill>
                  <a:srgbClr val="C00000"/>
                </a:solidFill>
                <a:latin typeface="Book Antiqua" pitchFamily="18" charset="0"/>
              </a:rPr>
              <a:t>orange juice </a:t>
            </a:r>
            <a:endParaRPr lang="ru-RU" sz="24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3873500" y="1265238"/>
            <a:ext cx="14414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en-US" sz="2400" dirty="0">
                <a:solidFill>
                  <a:srgbClr val="C00000"/>
                </a:solidFill>
                <a:latin typeface="Times New Roman" pitchFamily="18" charset="0"/>
              </a:rPr>
              <a:t>cocoa</a:t>
            </a:r>
            <a:endParaRPr lang="ru-RU" sz="24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23" name="Прямоугольник 22"/>
          <p:cNvSpPr>
            <a:spLocks noChangeArrowheads="1"/>
          </p:cNvSpPr>
          <p:nvPr/>
        </p:nvSpPr>
        <p:spPr bwMode="auto">
          <a:xfrm>
            <a:off x="4021138" y="1693863"/>
            <a:ext cx="10239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solidFill>
                  <a:srgbClr val="C00000"/>
                </a:solidFill>
                <a:latin typeface="Book Antiqua" pitchFamily="18" charset="0"/>
              </a:rPr>
              <a:t>sugar </a:t>
            </a:r>
            <a:endParaRPr lang="ru-RU" sz="240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24" name="Прямоугольник 23"/>
          <p:cNvSpPr>
            <a:spLocks noChangeArrowheads="1"/>
          </p:cNvSpPr>
          <p:nvPr/>
        </p:nvSpPr>
        <p:spPr bwMode="auto">
          <a:xfrm>
            <a:off x="4021138" y="2122488"/>
            <a:ext cx="1022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solidFill>
                  <a:srgbClr val="C00000"/>
                </a:solidFill>
                <a:latin typeface="Book Antiqua" pitchFamily="18" charset="0"/>
              </a:rPr>
              <a:t>bread</a:t>
            </a:r>
            <a:r>
              <a:rPr lang="en-US">
                <a:latin typeface="Book Antiqua" pitchFamily="18" charset="0"/>
              </a:rPr>
              <a:t> </a:t>
            </a:r>
            <a:endParaRPr lang="ru-RU">
              <a:latin typeface="Times New Roman" pitchFamily="18" charset="0"/>
            </a:endParaRPr>
          </a:p>
        </p:txBody>
      </p:sp>
      <p:sp>
        <p:nvSpPr>
          <p:cNvPr id="25" name="Прямоугольник 24"/>
          <p:cNvSpPr>
            <a:spLocks noChangeArrowheads="1"/>
          </p:cNvSpPr>
          <p:nvPr/>
        </p:nvSpPr>
        <p:spPr bwMode="auto">
          <a:xfrm>
            <a:off x="4164013" y="2622550"/>
            <a:ext cx="7413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solidFill>
                  <a:srgbClr val="C00000"/>
                </a:solidFill>
                <a:latin typeface="Book Antiqua" pitchFamily="18" charset="0"/>
              </a:rPr>
              <a:t>jam</a:t>
            </a:r>
            <a:r>
              <a:rPr lang="en-US">
                <a:solidFill>
                  <a:srgbClr val="C00000"/>
                </a:solidFill>
                <a:latin typeface="Book Antiqua" pitchFamily="18" charset="0"/>
              </a:rPr>
              <a:t> </a:t>
            </a:r>
            <a:endParaRPr lang="ru-RU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26" name="Прямоугольник 25"/>
          <p:cNvSpPr>
            <a:spLocks noChangeArrowheads="1"/>
          </p:cNvSpPr>
          <p:nvPr/>
        </p:nvSpPr>
        <p:spPr bwMode="auto">
          <a:xfrm>
            <a:off x="4021138" y="5837238"/>
            <a:ext cx="1022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solidFill>
                  <a:srgbClr val="C00000"/>
                </a:solidFill>
                <a:latin typeface="Book Antiqua" pitchFamily="18" charset="0"/>
              </a:rPr>
              <a:t>water</a:t>
            </a:r>
            <a:r>
              <a:rPr lang="en-US">
                <a:solidFill>
                  <a:srgbClr val="C00000"/>
                </a:solidFill>
                <a:latin typeface="Book Antiqua" pitchFamily="18" charset="0"/>
              </a:rPr>
              <a:t> </a:t>
            </a:r>
            <a:endParaRPr lang="ru-RU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27" name="Прямоугольник 26"/>
          <p:cNvSpPr>
            <a:spLocks noChangeArrowheads="1"/>
          </p:cNvSpPr>
          <p:nvPr/>
        </p:nvSpPr>
        <p:spPr bwMode="auto">
          <a:xfrm>
            <a:off x="4021138" y="5051425"/>
            <a:ext cx="11303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solidFill>
                  <a:srgbClr val="C00000"/>
                </a:solidFill>
                <a:latin typeface="Book Antiqua" pitchFamily="18" charset="0"/>
              </a:rPr>
              <a:t>cheese</a:t>
            </a:r>
            <a:r>
              <a:rPr lang="en-US">
                <a:solidFill>
                  <a:srgbClr val="C00000"/>
                </a:solidFill>
                <a:latin typeface="Book Antiqua" pitchFamily="18" charset="0"/>
              </a:rPr>
              <a:t> </a:t>
            </a:r>
            <a:endParaRPr lang="ru-RU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28" name="Прямоугольник 27"/>
          <p:cNvSpPr>
            <a:spLocks noChangeArrowheads="1"/>
          </p:cNvSpPr>
          <p:nvPr/>
        </p:nvSpPr>
        <p:spPr bwMode="auto">
          <a:xfrm>
            <a:off x="4021138" y="4479925"/>
            <a:ext cx="6635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solidFill>
                  <a:srgbClr val="C00000"/>
                </a:solidFill>
                <a:latin typeface="Book Antiqua" pitchFamily="18" charset="0"/>
              </a:rPr>
              <a:t>tea </a:t>
            </a:r>
            <a:endParaRPr lang="ru-RU" sz="240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29" name="Прямоугольник 28"/>
          <p:cNvSpPr>
            <a:spLocks noChangeArrowheads="1"/>
          </p:cNvSpPr>
          <p:nvPr/>
        </p:nvSpPr>
        <p:spPr bwMode="auto">
          <a:xfrm>
            <a:off x="4021138" y="3824288"/>
            <a:ext cx="15224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solidFill>
                  <a:srgbClr val="C00000"/>
                </a:solidFill>
                <a:latin typeface="Book Antiqua" pitchFamily="18" charset="0"/>
              </a:rPr>
              <a:t>chocolate</a:t>
            </a:r>
            <a:r>
              <a:rPr lang="en-US">
                <a:solidFill>
                  <a:srgbClr val="C00000"/>
                </a:solidFill>
                <a:latin typeface="Book Antiqua" pitchFamily="18" charset="0"/>
              </a:rPr>
              <a:t> </a:t>
            </a:r>
            <a:endParaRPr lang="ru-RU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30" name="Прямоугольник 29"/>
          <p:cNvSpPr>
            <a:spLocks noChangeArrowheads="1"/>
          </p:cNvSpPr>
          <p:nvPr/>
        </p:nvSpPr>
        <p:spPr bwMode="auto">
          <a:xfrm>
            <a:off x="4092575" y="3122613"/>
            <a:ext cx="865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2400">
                <a:solidFill>
                  <a:srgbClr val="C00000"/>
                </a:solidFill>
                <a:latin typeface="Book Antiqua" pitchFamily="18" charset="0"/>
              </a:rPr>
              <a:t>milk</a:t>
            </a:r>
            <a:r>
              <a:rPr lang="en-US">
                <a:solidFill>
                  <a:srgbClr val="C00000"/>
                </a:solidFill>
                <a:latin typeface="Book Antiqua" pitchFamily="18" charset="0"/>
              </a:rPr>
              <a:t> </a:t>
            </a:r>
            <a:endParaRPr lang="ru-RU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31" name="Picture 15"/>
          <p:cNvPicPr>
            <a:picLocks noChangeAspect="1" noChangeArrowheads="1"/>
          </p:cNvPicPr>
          <p:nvPr/>
        </p:nvPicPr>
        <p:blipFill>
          <a:blip/>
          <a:srcRect/>
          <a:stretch>
            <a:fillRect/>
          </a:stretch>
        </p:blipFill>
        <p:spPr bwMode="auto">
          <a:xfrm>
            <a:off x="5378450" y="5332413"/>
            <a:ext cx="1425575" cy="963612"/>
          </a:xfrm>
          <a:prstGeom prst="rect">
            <a:avLst/>
          </a:prstGeom>
          <a:noFill/>
        </p:spPr>
      </p:pic>
      <p:pic>
        <p:nvPicPr>
          <p:cNvPr id="32" name="Picture 34"/>
          <p:cNvPicPr>
            <a:picLocks noChangeAspect="1" noChangeArrowheads="1"/>
          </p:cNvPicPr>
          <p:nvPr/>
        </p:nvPicPr>
        <p:blipFill>
          <a:blip/>
          <a:srcRect/>
          <a:stretch>
            <a:fillRect/>
          </a:stretch>
        </p:blipFill>
        <p:spPr bwMode="auto">
          <a:xfrm>
            <a:off x="5737225" y="1962150"/>
            <a:ext cx="787400" cy="1071563"/>
          </a:xfrm>
          <a:prstGeom prst="rect">
            <a:avLst/>
          </a:prstGeom>
          <a:noFill/>
        </p:spPr>
      </p:pic>
      <p:pic>
        <p:nvPicPr>
          <p:cNvPr id="33" name="Picture 35"/>
          <p:cNvPicPr>
            <a:picLocks noChangeAspect="1" noChangeArrowheads="1"/>
          </p:cNvPicPr>
          <p:nvPr/>
        </p:nvPicPr>
        <p:blipFill>
          <a:blip/>
          <a:srcRect/>
          <a:stretch>
            <a:fillRect/>
          </a:stretch>
        </p:blipFill>
        <p:spPr bwMode="auto">
          <a:xfrm>
            <a:off x="2273300" y="5278438"/>
            <a:ext cx="13017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363255">
            <a:off x="651018" y="2211189"/>
            <a:ext cx="7821227" cy="1995873"/>
          </a:xfrm>
        </p:spPr>
        <p:txBody>
          <a:bodyPr>
            <a:noAutofit/>
          </a:bodyPr>
          <a:lstStyle/>
          <a:p>
            <a:pPr algn="ctr"/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7200" dirty="0"/>
              <a:t/>
            </a:r>
            <a:br>
              <a:rPr lang="en-US" sz="7200" dirty="0"/>
            </a:br>
            <a:r>
              <a:rPr lang="en-US" sz="8800" b="1" dirty="0" smtClean="0">
                <a:solidFill>
                  <a:srgbClr val="0070C0"/>
                </a:solidFill>
                <a:latin typeface="Algerian" pitchFamily="82" charset="0"/>
                <a:ea typeface="Calibri" pitchFamily="34" charset="0"/>
                <a:cs typeface="Times New Roman" pitchFamily="18" charset="0"/>
              </a:rPr>
              <a:t>WORKOUT</a:t>
            </a:r>
            <a:endParaRPr lang="en-US" sz="8800" b="1" dirty="0">
              <a:solidFill>
                <a:srgbClr val="0070C0"/>
              </a:solidFill>
              <a:latin typeface="Algerian" pitchFamily="82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17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-1571660"/>
            <a:ext cx="8686800" cy="1028728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714488"/>
            <a:ext cx="8686800" cy="664373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8800" b="1" i="1" dirty="0" smtClean="0">
                <a:solidFill>
                  <a:srgbClr val="C00000"/>
                </a:solidFill>
                <a:latin typeface="Algerian" pitchFamily="82" charset="0"/>
              </a:rPr>
              <a:t>AN ENGLISMAN IN SPAIN</a:t>
            </a:r>
            <a:endParaRPr lang="uk-UA" sz="88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9816009"/>
              </p:ext>
            </p:extLst>
          </p:nvPr>
        </p:nvGraphicFramePr>
        <p:xfrm>
          <a:off x="3767138" y="3195638"/>
          <a:ext cx="1608137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89" name="Объект упаковщика для оболочки" showAsIcon="1" r:id="rId3" imgW="1607400" imgH="464400" progId="Package">
                  <p:embed/>
                </p:oleObj>
              </mc:Choice>
              <mc:Fallback>
                <p:oleObj name="Объект упаковщика для оболочки" showAsIcon="1" r:id="rId3" imgW="1607400" imgH="4644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67138" y="3195638"/>
                        <a:ext cx="1608137" cy="465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642966"/>
            <a:ext cx="8686800" cy="214314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071546"/>
            <a:ext cx="8686800" cy="5008579"/>
          </a:xfrm>
        </p:spPr>
        <p:txBody>
          <a:bodyPr>
            <a:noAutofit/>
          </a:bodyPr>
          <a:lstStyle/>
          <a:p>
            <a:r>
              <a:rPr lang="en-US" sz="4400" b="1" i="1" dirty="0" smtClean="0">
                <a:solidFill>
                  <a:srgbClr val="002060"/>
                </a:solidFill>
                <a:latin typeface="Algerian" pitchFamily="82" charset="0"/>
              </a:rPr>
              <a:t>Where was an Englishman?</a:t>
            </a:r>
          </a:p>
          <a:p>
            <a:r>
              <a:rPr lang="en-US" sz="4400" b="1" i="1" dirty="0" smtClean="0">
                <a:solidFill>
                  <a:srgbClr val="002060"/>
                </a:solidFill>
                <a:latin typeface="Algerian" pitchFamily="82" charset="0"/>
              </a:rPr>
              <a:t>Where did he go?</a:t>
            </a:r>
          </a:p>
          <a:p>
            <a:r>
              <a:rPr lang="en-US" sz="4400" b="1" i="1" dirty="0" smtClean="0">
                <a:solidFill>
                  <a:srgbClr val="002060"/>
                </a:solidFill>
                <a:latin typeface="Algerian" pitchFamily="82" charset="0"/>
              </a:rPr>
              <a:t>What did he want to buy?</a:t>
            </a:r>
          </a:p>
          <a:p>
            <a:r>
              <a:rPr lang="en-US" sz="4400" b="1" i="1" dirty="0" smtClean="0">
                <a:solidFill>
                  <a:srgbClr val="002060"/>
                </a:solidFill>
                <a:latin typeface="Algerian" pitchFamily="82" charset="0"/>
              </a:rPr>
              <a:t>What did he draw on a piece of paper?</a:t>
            </a:r>
          </a:p>
          <a:p>
            <a:r>
              <a:rPr lang="en-US" sz="4400" b="1" i="1" dirty="0" smtClean="0">
                <a:solidFill>
                  <a:srgbClr val="002060"/>
                </a:solidFill>
                <a:latin typeface="Algerian" pitchFamily="82" charset="0"/>
              </a:rPr>
              <a:t>What did the shop assistant bring  him?</a:t>
            </a:r>
            <a:endParaRPr lang="uk-UA" sz="44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-1285908"/>
            <a:ext cx="8686800" cy="885852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357222" y="785794"/>
            <a:ext cx="9501222" cy="635798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13000" b="1" dirty="0" smtClean="0">
                <a:solidFill>
                  <a:srgbClr val="FF0000"/>
                </a:solidFill>
                <a:latin typeface="Algerian" pitchFamily="82" charset="0"/>
              </a:rPr>
              <a:t>Writing and reading</a:t>
            </a:r>
            <a:endParaRPr lang="uk-UA" sz="13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2143164"/>
            <a:ext cx="8686800" cy="1214446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571480"/>
            <a:ext cx="8686800" cy="5508645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n-US" i="1" dirty="0" smtClean="0"/>
              <a:t>        </a:t>
            </a:r>
            <a:r>
              <a:rPr lang="uk-UA" i="1" dirty="0" smtClean="0"/>
              <a:t>    </a:t>
            </a:r>
            <a:r>
              <a:rPr lang="en-US" b="1" u="sng" dirty="0" smtClean="0">
                <a:solidFill>
                  <a:srgbClr val="C00000"/>
                </a:solidFill>
                <a:latin typeface="Algerian" pitchFamily="82" charset="0"/>
              </a:rPr>
              <a:t>A Shopping Day</a:t>
            </a:r>
            <a:endParaRPr lang="uk-UA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b="1" dirty="0" smtClean="0">
                <a:solidFill>
                  <a:srgbClr val="002060"/>
                </a:solidFill>
              </a:rPr>
              <a:t>    Today is Saturday. This is the day when we do the shopping. </a:t>
            </a:r>
            <a:endParaRPr lang="uk-UA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b="1" dirty="0" smtClean="0">
                <a:solidFill>
                  <a:srgbClr val="002060"/>
                </a:solidFill>
              </a:rPr>
              <a:t>    First we buy some milk, butter, sour cream and cheese.</a:t>
            </a:r>
            <a:r>
              <a:rPr lang="uk-UA" b="1" dirty="0" smtClean="0">
                <a:solidFill>
                  <a:srgbClr val="002060"/>
                </a:solidFill>
              </a:rPr>
              <a:t> S</a:t>
            </a:r>
            <a:r>
              <a:rPr lang="en-US" b="1" dirty="0" smtClean="0">
                <a:solidFill>
                  <a:srgbClr val="002060"/>
                </a:solidFill>
              </a:rPr>
              <a:t>o we go ______________________ After that we buy meat, sausages, ham or bacon___________________. Then we buy fruit and vegetables ____________________________. I always ask my mum for a new toy or a puzzle _____________________. This shop is the best. At the end we buy  some bread, cakes and pies </a:t>
            </a:r>
            <a:r>
              <a:rPr lang="uk-UA" b="1" dirty="0" smtClean="0">
                <a:solidFill>
                  <a:srgbClr val="002060"/>
                </a:solidFill>
              </a:rPr>
              <a:t>_________________________</a:t>
            </a:r>
          </a:p>
          <a:p>
            <a:pPr>
              <a:buNone/>
            </a:pPr>
            <a:endParaRPr lang="uk-UA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b="1" dirty="0" smtClean="0">
                <a:solidFill>
                  <a:srgbClr val="002060"/>
                </a:solidFill>
              </a:rPr>
              <a:t>    at the baker's </a:t>
            </a:r>
            <a:r>
              <a:rPr lang="ru-RU" b="1" dirty="0" smtClean="0">
                <a:solidFill>
                  <a:srgbClr val="002060"/>
                </a:solidFill>
              </a:rPr>
              <a:t>,</a:t>
            </a:r>
            <a:r>
              <a:rPr lang="en-US" b="1" dirty="0" smtClean="0">
                <a:solidFill>
                  <a:srgbClr val="002060"/>
                </a:solidFill>
              </a:rPr>
              <a:t> at the dairy</a:t>
            </a:r>
            <a:r>
              <a:rPr lang="uk-UA" b="1" dirty="0" smtClean="0">
                <a:solidFill>
                  <a:srgbClr val="002060"/>
                </a:solidFill>
              </a:rPr>
              <a:t>, </a:t>
            </a:r>
            <a:r>
              <a:rPr lang="en-US" b="1" dirty="0" smtClean="0">
                <a:solidFill>
                  <a:srgbClr val="002060"/>
                </a:solidFill>
              </a:rPr>
              <a:t>at the greengrocer’s</a:t>
            </a:r>
            <a:r>
              <a:rPr lang="uk-UA" b="1" dirty="0" smtClean="0">
                <a:solidFill>
                  <a:srgbClr val="002060"/>
                </a:solidFill>
              </a:rPr>
              <a:t>,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uk-UA" b="1" dirty="0" err="1" smtClean="0">
                <a:solidFill>
                  <a:srgbClr val="002060"/>
                </a:solidFill>
              </a:rPr>
              <a:t>at</a:t>
            </a:r>
            <a:r>
              <a:rPr lang="uk-UA" b="1" dirty="0" smtClean="0">
                <a:solidFill>
                  <a:srgbClr val="002060"/>
                </a:solidFill>
              </a:rPr>
              <a:t> </a:t>
            </a:r>
            <a:r>
              <a:rPr lang="uk-UA" b="1" dirty="0" err="1" smtClean="0">
                <a:solidFill>
                  <a:srgbClr val="002060"/>
                </a:solidFill>
              </a:rPr>
              <a:t>the</a:t>
            </a:r>
            <a:r>
              <a:rPr lang="uk-UA" b="1" dirty="0" smtClean="0">
                <a:solidFill>
                  <a:srgbClr val="002060"/>
                </a:solidFill>
              </a:rPr>
              <a:t> </a:t>
            </a:r>
            <a:r>
              <a:rPr lang="uk-UA" b="1" dirty="0" err="1" smtClean="0">
                <a:solidFill>
                  <a:srgbClr val="002060"/>
                </a:solidFill>
              </a:rPr>
              <a:t>butcher's</a:t>
            </a:r>
            <a:r>
              <a:rPr lang="uk-UA" b="1" dirty="0" smtClean="0">
                <a:solidFill>
                  <a:srgbClr val="002060"/>
                </a:solidFill>
              </a:rPr>
              <a:t>, </a:t>
            </a:r>
            <a:r>
              <a:rPr lang="en-US" b="1" dirty="0" smtClean="0">
                <a:solidFill>
                  <a:srgbClr val="002060"/>
                </a:solidFill>
              </a:rPr>
              <a:t>in the toy shop</a:t>
            </a:r>
            <a:r>
              <a:rPr lang="uk-UA" b="1" dirty="0" smtClean="0">
                <a:solidFill>
                  <a:srgbClr val="002060"/>
                </a:solidFill>
              </a:rPr>
              <a:t>.</a:t>
            </a:r>
            <a:endParaRPr lang="uk-UA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1"/>
            <a:ext cx="91440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  <a:defRPr/>
            </a:pPr>
            <a:endParaRPr lang="en-US" sz="6600" b="1" dirty="0" smtClean="0">
              <a:solidFill>
                <a:srgbClr val="C00000"/>
              </a:solidFill>
              <a:latin typeface="Algerian" pitchFamily="82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en-US" sz="6600" b="1" dirty="0">
                <a:solidFill>
                  <a:srgbClr val="C00000"/>
                </a:solidFill>
                <a:latin typeface="Algerian" pitchFamily="82" charset="0"/>
              </a:rPr>
              <a:t> </a:t>
            </a:r>
            <a:r>
              <a:rPr lang="en-US" sz="6600" b="1" dirty="0" smtClean="0">
                <a:solidFill>
                  <a:srgbClr val="C00000"/>
                </a:solidFill>
                <a:latin typeface="Algerian" pitchFamily="82" charset="0"/>
              </a:rPr>
              <a:t>      </a:t>
            </a:r>
            <a:r>
              <a:rPr lang="en-US" sz="6600" b="1" dirty="0" smtClean="0">
                <a:solidFill>
                  <a:srgbClr val="C00000"/>
                </a:solidFill>
                <a:latin typeface="Algerian" pitchFamily="82" charset="0"/>
              </a:rPr>
              <a:t>GRAMMAR</a:t>
            </a:r>
            <a:endParaRPr lang="en-US" sz="6600" b="1" dirty="0" smtClean="0">
              <a:solidFill>
                <a:srgbClr val="C00000"/>
              </a:solidFill>
              <a:latin typeface="Algerian" pitchFamily="82" charset="0"/>
            </a:endParaRPr>
          </a:p>
          <a:p>
            <a:pPr>
              <a:buFont typeface="Wingdings" pitchFamily="2" charset="2"/>
              <a:buNone/>
              <a:defRPr/>
            </a:pPr>
            <a:endParaRPr lang="en-US" sz="6600" b="1" dirty="0" smtClean="0">
              <a:latin typeface="Algerian" pitchFamily="82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en-US" sz="6600" b="1" dirty="0" smtClean="0">
                <a:solidFill>
                  <a:srgbClr val="0070C0"/>
                </a:solidFill>
                <a:latin typeface="Algerian" pitchFamily="82" charset="0"/>
              </a:rPr>
              <a:t>How much is it?</a:t>
            </a:r>
          </a:p>
          <a:p>
            <a:pPr>
              <a:buFont typeface="Wingdings" pitchFamily="2" charset="2"/>
              <a:buNone/>
              <a:defRPr/>
            </a:pPr>
            <a:r>
              <a:rPr lang="en-US" sz="6600" b="1" dirty="0" smtClean="0">
                <a:solidFill>
                  <a:srgbClr val="0070C0"/>
                </a:solidFill>
                <a:latin typeface="Algerian" pitchFamily="82" charset="0"/>
              </a:rPr>
              <a:t>How much are they?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" y="1285860"/>
            <a:ext cx="9144000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5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ndalus" pitchFamily="18" charset="-78"/>
              </a:rPr>
              <a:t>     </a:t>
            </a:r>
            <a:endParaRPr kumimoji="0" lang="en-US" sz="5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ndalus" pitchFamily="18" charset="-7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6000" b="1" dirty="0" smtClean="0">
                <a:solidFill>
                  <a:srgbClr val="0070C0"/>
                </a:solidFill>
                <a:latin typeface="Algerian" pitchFamily="82" charset="0"/>
                <a:ea typeface="Times New Roman" pitchFamily="18" charset="0"/>
                <a:cs typeface="Andalus" pitchFamily="18" charset="-78"/>
              </a:rPr>
              <a:t>Make up your own dialogues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6000" b="1" dirty="0" smtClean="0">
                <a:solidFill>
                  <a:srgbClr val="0070C0"/>
                </a:solidFill>
                <a:latin typeface="Algerian" pitchFamily="82" charset="0"/>
                <a:ea typeface="Times New Roman" pitchFamily="18" charset="0"/>
                <a:cs typeface="Andalus" pitchFamily="18" charset="-78"/>
              </a:rPr>
              <a:t>“In The Shop”</a:t>
            </a:r>
            <a:endParaRPr kumimoji="0" lang="en-US" sz="60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lgerian" pitchFamily="82" charset="0"/>
              <a:ea typeface="Times New Roman" pitchFamily="18" charset="0"/>
              <a:cs typeface="Andalus" pitchFamily="18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6000" b="1" dirty="0">
              <a:solidFill>
                <a:srgbClr val="0070C0"/>
              </a:solidFill>
              <a:latin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643238" y="0"/>
            <a:ext cx="10715700" cy="1714488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latin typeface="Algerian" pitchFamily="82" charset="0"/>
              </a:rPr>
              <a:t>                                DICTIONARY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en-US" b="1" dirty="0" smtClean="0">
                <a:latin typeface="Algerian" pitchFamily="82" charset="0"/>
              </a:rPr>
              <a:t>                                  OF ENGLISH IDIOMS  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en-US" b="1" dirty="0" smtClean="0"/>
              <a:t>  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9124984" cy="4875234"/>
          </a:xfrm>
        </p:spPr>
        <p:txBody>
          <a:bodyPr/>
          <a:lstStyle/>
          <a:p>
            <a:pPr>
              <a:buNone/>
            </a:pPr>
            <a:endParaRPr lang="uk-UA" dirty="0" smtClean="0"/>
          </a:p>
          <a:p>
            <a:pPr>
              <a:buNone/>
            </a:pPr>
            <a:r>
              <a:rPr lang="en-US" b="1" dirty="0" smtClean="0"/>
              <a:t>  </a:t>
            </a:r>
            <a:endParaRPr lang="uk-UA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85720" y="178077"/>
            <a:ext cx="8606760" cy="6109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200" b="1" i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200" b="1" i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200" b="1" i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7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uk-UA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en-US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bring home the</a:t>
            </a:r>
            <a:r>
              <a:rPr kumimoji="0" lang="en-US" sz="17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n-US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bacon</a:t>
            </a: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to earn a living for the family</a:t>
            </a:r>
            <a:endParaRPr kumimoji="0" lang="uk-UA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For example:</a:t>
            </a:r>
            <a:b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"He felt it was his responsibility to bring home the bacon."</a:t>
            </a:r>
            <a:endParaRPr kumimoji="0" lang="uk-UA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en-US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 sell like hot cakes</a:t>
            </a:r>
            <a:r>
              <a:rPr kumimoji="0" lang="en-US" sz="17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to sell quickly or rapidly</a:t>
            </a:r>
            <a:r>
              <a:rPr kumimoji="0" lang="en-US" sz="17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n-US" sz="17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For example:</a:t>
            </a:r>
            <a:b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"The new Spice Girls' album was sold like hot cakes."</a:t>
            </a:r>
            <a:endParaRPr kumimoji="0" lang="uk-UA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r>
              <a:rPr kumimoji="0" lang="en-US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en-US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as cool as a cucumber</a:t>
            </a: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to remain calm under pressure</a:t>
            </a:r>
            <a:endParaRPr kumimoji="0" lang="uk-UA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For example:</a:t>
            </a:r>
            <a:endParaRPr kumimoji="0" lang="uk-UA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"Although he was driving at 110 mph James Bond was as cool as a cucumber."</a:t>
            </a:r>
            <a:endParaRPr kumimoji="0" lang="uk-UA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7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4</a:t>
            </a:r>
            <a:r>
              <a:rPr kumimoji="0" lang="en-US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en-US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 know your onions</a:t>
            </a: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to know a lot about a particular subject</a:t>
            </a:r>
            <a:endParaRPr kumimoji="0" lang="uk-UA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For example:</a:t>
            </a:r>
            <a:endParaRPr kumimoji="0" lang="uk-UA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"When </a:t>
            </a:r>
            <a:r>
              <a:rPr lang="en-US" sz="17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he</a:t>
            </a: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comes to computers he really knows his onions."</a:t>
            </a:r>
            <a:endParaRPr kumimoji="0" lang="uk-UA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7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5</a:t>
            </a:r>
            <a:r>
              <a:rPr kumimoji="0" lang="uk-UA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en-US" sz="17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like a fish out of water</a:t>
            </a: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to be uncomfortable in a particular situation</a:t>
            </a:r>
            <a:endParaRPr kumimoji="0" lang="uk-UA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For example:</a:t>
            </a:r>
            <a:endParaRPr kumimoji="0" lang="uk-UA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When she started talking about her personal problems, he looked like a fish out of water.</a:t>
            </a:r>
            <a:endParaRPr kumimoji="0" lang="uk-UA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400" b="1" i="1" dirty="0" smtClean="0">
                <a:solidFill>
                  <a:srgbClr val="FF0000"/>
                </a:solidFill>
              </a:rPr>
              <a:t>Your </a:t>
            </a:r>
            <a:r>
              <a:rPr lang="en-US" sz="4400" b="1" i="1" dirty="0" err="1" smtClean="0">
                <a:solidFill>
                  <a:srgbClr val="FF0000"/>
                </a:solidFill>
              </a:rPr>
              <a:t>Hometask</a:t>
            </a:r>
            <a:r>
              <a:rPr lang="en-US" sz="4400" b="1" i="1" dirty="0" smtClean="0">
                <a:solidFill>
                  <a:srgbClr val="FF0000"/>
                </a:solidFill>
              </a:rPr>
              <a:t>:</a:t>
            </a:r>
            <a:br>
              <a:rPr lang="en-US" sz="4400" b="1" i="1" dirty="0" smtClean="0">
                <a:solidFill>
                  <a:srgbClr val="FF0000"/>
                </a:solidFill>
              </a:rPr>
            </a:br>
            <a:endParaRPr lang="ru-RU" sz="44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002060"/>
                </a:solidFill>
              </a:rPr>
              <a:t>Ex. 5, p. 40.</a:t>
            </a:r>
            <a:endParaRPr lang="ru-RU" sz="6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76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endParaRPr lang="ru-RU" sz="44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60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348" y="3198167"/>
            <a:ext cx="87129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0" b="1" dirty="0">
                <a:solidFill>
                  <a:srgbClr val="FF0000"/>
                </a:solidFill>
                <a:latin typeface="Algerian" pitchFamily="82" charset="0"/>
              </a:rPr>
              <a:t>Thank </a:t>
            </a:r>
            <a:r>
              <a:rPr lang="en-US" sz="8000" b="1" dirty="0" smtClean="0">
                <a:solidFill>
                  <a:srgbClr val="FF0000"/>
                </a:solidFill>
                <a:latin typeface="Algerian" pitchFamily="82" charset="0"/>
              </a:rPr>
              <a:t>you</a:t>
            </a:r>
          </a:p>
          <a:p>
            <a:pPr algn="ctr"/>
            <a:r>
              <a:rPr lang="en-US" sz="8000" b="1" dirty="0" smtClean="0">
                <a:solidFill>
                  <a:srgbClr val="FF0000"/>
                </a:solidFill>
                <a:latin typeface="Algerian" pitchFamily="82" charset="0"/>
              </a:rPr>
              <a:t> </a:t>
            </a:r>
            <a:r>
              <a:rPr lang="en-US" sz="8000" b="1" dirty="0">
                <a:solidFill>
                  <a:srgbClr val="FF0000"/>
                </a:solidFill>
                <a:latin typeface="Algerian" pitchFamily="82" charset="0"/>
              </a:rPr>
              <a:t>FOR </a:t>
            </a:r>
            <a:r>
              <a:rPr lang="en-US" sz="8000" b="1" dirty="0" err="1">
                <a:solidFill>
                  <a:srgbClr val="FF0000"/>
                </a:solidFill>
                <a:latin typeface="Algerian" pitchFamily="82" charset="0"/>
              </a:rPr>
              <a:t>ATTENTioN</a:t>
            </a:r>
            <a:r>
              <a:rPr lang="en-US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110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924944"/>
            <a:ext cx="8229600" cy="854968"/>
          </a:xfrm>
        </p:spPr>
        <p:txBody>
          <a:bodyPr>
            <a:noAutofit/>
          </a:bodyPr>
          <a:lstStyle/>
          <a:p>
            <a:pPr algn="ctr"/>
            <a:r>
              <a:rPr lang="en-US" sz="9600" b="1" i="1" dirty="0" smtClean="0">
                <a:solidFill>
                  <a:srgbClr val="FF0000"/>
                </a:solidFill>
                <a:latin typeface="Algerian" panose="04020705040A02060702" pitchFamily="82" charset="0"/>
              </a:rPr>
              <a:t/>
            </a:r>
            <a:br>
              <a:rPr lang="en-US" sz="9600" b="1" i="1" dirty="0" smtClean="0">
                <a:solidFill>
                  <a:srgbClr val="FF0000"/>
                </a:solidFill>
                <a:latin typeface="Algerian" panose="04020705040A02060702" pitchFamily="82" charset="0"/>
              </a:rPr>
            </a:br>
            <a:r>
              <a:rPr lang="en-US" sz="9600" b="1" i="1" dirty="0">
                <a:solidFill>
                  <a:srgbClr val="FF0000"/>
                </a:solidFill>
                <a:latin typeface="Algerian" panose="04020705040A02060702" pitchFamily="82" charset="0"/>
              </a:rPr>
              <a:t/>
            </a:r>
            <a:br>
              <a:rPr lang="en-US" sz="9600" b="1" i="1" dirty="0">
                <a:solidFill>
                  <a:srgbClr val="FF0000"/>
                </a:solidFill>
                <a:latin typeface="Algerian" panose="04020705040A02060702" pitchFamily="82" charset="0"/>
              </a:rPr>
            </a:br>
            <a:r>
              <a:rPr lang="en-US" sz="9600" b="1" i="1" dirty="0" smtClean="0">
                <a:solidFill>
                  <a:srgbClr val="FF0000"/>
                </a:solidFill>
                <a:latin typeface="Algerian" panose="04020705040A02060702" pitchFamily="82" charset="0"/>
              </a:rPr>
              <a:t/>
            </a:r>
            <a:br>
              <a:rPr lang="en-US" sz="9600" b="1" i="1" dirty="0" smtClean="0">
                <a:solidFill>
                  <a:srgbClr val="FF0000"/>
                </a:solidFill>
                <a:latin typeface="Algerian" panose="04020705040A02060702" pitchFamily="82" charset="0"/>
              </a:rPr>
            </a:br>
            <a:r>
              <a:rPr lang="en-US" sz="9600" b="1" i="1" dirty="0">
                <a:solidFill>
                  <a:srgbClr val="FF0000"/>
                </a:solidFill>
                <a:latin typeface="Algerian" panose="04020705040A02060702" pitchFamily="82" charset="0"/>
              </a:rPr>
              <a:t/>
            </a:r>
            <a:br>
              <a:rPr lang="en-US" sz="9600" b="1" i="1" dirty="0">
                <a:solidFill>
                  <a:srgbClr val="FF0000"/>
                </a:solidFill>
                <a:latin typeface="Algerian" panose="04020705040A02060702" pitchFamily="82" charset="0"/>
              </a:rPr>
            </a:br>
            <a:r>
              <a:rPr lang="en-US" sz="9600" b="1" i="1" dirty="0" smtClean="0">
                <a:solidFill>
                  <a:srgbClr val="FF0000"/>
                </a:solidFill>
                <a:latin typeface="Algerian" panose="04020705040A02060702" pitchFamily="82" charset="0"/>
              </a:rPr>
              <a:t>GOOD BYE!</a:t>
            </a:r>
            <a:endParaRPr lang="ru-RU" sz="96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rot="21244047">
            <a:off x="457200" y="1935480"/>
            <a:ext cx="8229600" cy="4389120"/>
          </a:xfrm>
        </p:spPr>
        <p:txBody>
          <a:bodyPr>
            <a:normAutofit/>
          </a:bodyPr>
          <a:lstStyle/>
          <a:p>
            <a:endParaRPr lang="ru-RU" sz="6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10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2876</TotalTime>
  <Words>453</Words>
  <Application>Microsoft Office PowerPoint</Application>
  <PresentationFormat>Экран (4:3)</PresentationFormat>
  <Paragraphs>278</Paragraphs>
  <Slides>38</Slides>
  <Notes>1</Notes>
  <HiddenSlides>0</HiddenSlides>
  <MMClips>1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1" baseType="lpstr">
      <vt:lpstr>Поток</vt:lpstr>
      <vt:lpstr>Трек</vt:lpstr>
      <vt:lpstr>Пакет</vt:lpstr>
      <vt:lpstr>   Hello,  dear boys and girls! </vt:lpstr>
      <vt:lpstr> </vt:lpstr>
      <vt:lpstr>Crossword</vt:lpstr>
      <vt:lpstr>Crossword</vt:lpstr>
      <vt:lpstr>Crossword</vt:lpstr>
      <vt:lpstr>Crossword</vt:lpstr>
      <vt:lpstr>Crossword</vt:lpstr>
      <vt:lpstr>Презентация PowerPoint</vt:lpstr>
      <vt:lpstr>Презентация PowerPoint</vt:lpstr>
      <vt:lpstr>                  NewSAGENT</vt:lpstr>
      <vt:lpstr>                  CHEMIST</vt:lpstr>
      <vt:lpstr>                  The Greengrocery</vt:lpstr>
      <vt:lpstr>                  The Baker's</vt:lpstr>
      <vt:lpstr>                  The Butcher's</vt:lpstr>
      <vt:lpstr>                  The TOY SHOP</vt:lpstr>
      <vt:lpstr>                  The fishmonger’s </vt:lpstr>
      <vt:lpstr>                  The DAIRY</vt:lpstr>
      <vt:lpstr>                  the clothes  shop </vt:lpstr>
      <vt:lpstr>                  The GROCEr's</vt:lpstr>
      <vt:lpstr>                  The confectioner's</vt:lpstr>
      <vt:lpstr>Презентация PowerPoint</vt:lpstr>
      <vt:lpstr>Презентация PowerPoint</vt:lpstr>
      <vt:lpstr>Презентация PowerPoint</vt:lpstr>
      <vt:lpstr>Презентация PowerPoint</vt:lpstr>
      <vt:lpstr>Answer the questions</vt:lpstr>
      <vt:lpstr>Презентация PowerPoint</vt:lpstr>
      <vt:lpstr>                  WORKOUT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       DICTIONARY                                   OF ENGLISH IDIOMS      </vt:lpstr>
      <vt:lpstr>Your Hometask: </vt:lpstr>
      <vt:lpstr>Презентация PowerPoint</vt:lpstr>
      <vt:lpstr>    GOOD BYE!</vt:lpstr>
    </vt:vector>
  </TitlesOfParts>
  <Company>nvk2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Shops and Shopping</dc:title>
  <dc:creator>учень</dc:creator>
  <cp:lastModifiedBy>Пользователь</cp:lastModifiedBy>
  <cp:revision>176</cp:revision>
  <dcterms:created xsi:type="dcterms:W3CDTF">2009-11-16T08:19:06Z</dcterms:created>
  <dcterms:modified xsi:type="dcterms:W3CDTF">2021-11-06T19:11:37Z</dcterms:modified>
</cp:coreProperties>
</file>