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282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92686-059D-421F-B8F5-15470B6B23D5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163C7D86-6FB8-4629-98F8-8DB505026766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92686-059D-421F-B8F5-15470B6B23D5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C7D86-6FB8-4629-98F8-8DB5050267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92686-059D-421F-B8F5-15470B6B23D5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C7D86-6FB8-4629-98F8-8DB505026766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92686-059D-421F-B8F5-15470B6B23D5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C7D86-6FB8-4629-98F8-8DB5050267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92686-059D-421F-B8F5-15470B6B23D5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C7D86-6FB8-4629-98F8-8DB5050267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92686-059D-421F-B8F5-15470B6B23D5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C7D86-6FB8-4629-98F8-8DB5050267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92686-059D-421F-B8F5-15470B6B23D5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C7D86-6FB8-4629-98F8-8DB5050267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92686-059D-421F-B8F5-15470B6B23D5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C7D86-6FB8-4629-98F8-8DB50502676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92686-059D-421F-B8F5-15470B6B23D5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C7D86-6FB8-4629-98F8-8DB50502676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92686-059D-421F-B8F5-15470B6B23D5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C7D86-6FB8-4629-98F8-8DB5050267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92686-059D-421F-B8F5-15470B6B23D5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C7D86-6FB8-4629-98F8-8DB5050267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D3992686-059D-421F-B8F5-15470B6B23D5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163C7D86-6FB8-4629-98F8-8DB50502676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  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Степени сравнения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149860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Сравнительная степень, это когда мы сравниваем – «легче», «труднее», «зеленее», и т.д.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  <a:p>
            <a:r>
              <a:rPr lang="ru-RU" dirty="0" smtClean="0"/>
              <a:t>Если </a:t>
            </a:r>
            <a:r>
              <a:rPr lang="ru-RU" dirty="0"/>
              <a:t>слово короткое (один иди два слога), мы просто </a:t>
            </a:r>
            <a:r>
              <a:rPr lang="ru-RU" dirty="0" smtClean="0"/>
              <a:t>добавляем </a:t>
            </a:r>
            <a:r>
              <a:rPr lang="ru-RU" dirty="0"/>
              <a:t>окончание </a:t>
            </a:r>
            <a:r>
              <a:rPr lang="ru-RU" dirty="0">
                <a:solidFill>
                  <a:srgbClr val="FF0000"/>
                </a:solidFill>
              </a:rPr>
              <a:t>-</a:t>
            </a:r>
            <a:r>
              <a:rPr lang="ru-RU" dirty="0" err="1">
                <a:solidFill>
                  <a:srgbClr val="FF0000"/>
                </a:solidFill>
              </a:rPr>
              <a:t>er</a:t>
            </a:r>
            <a:r>
              <a:rPr lang="ru-RU" dirty="0" smtClean="0">
                <a:solidFill>
                  <a:srgbClr val="FF0000"/>
                </a:solidFill>
              </a:rPr>
              <a:t>:</a:t>
            </a:r>
          </a:p>
          <a:p>
            <a:r>
              <a:rPr lang="en-US" dirty="0">
                <a:solidFill>
                  <a:srgbClr val="FF0000"/>
                </a:solidFill>
              </a:rPr>
              <a:t>soft (</a:t>
            </a:r>
            <a:r>
              <a:rPr lang="ru-RU" dirty="0">
                <a:solidFill>
                  <a:srgbClr val="FF0000"/>
                </a:solidFill>
              </a:rPr>
              <a:t>мягкий) – </a:t>
            </a:r>
            <a:r>
              <a:rPr lang="en-US" dirty="0">
                <a:solidFill>
                  <a:srgbClr val="FF0000"/>
                </a:solidFill>
              </a:rPr>
              <a:t>softer (</a:t>
            </a:r>
            <a:r>
              <a:rPr lang="ru-RU" dirty="0">
                <a:solidFill>
                  <a:srgbClr val="FF0000"/>
                </a:solidFill>
              </a:rPr>
              <a:t>мягче)</a:t>
            </a:r>
          </a:p>
          <a:p>
            <a:r>
              <a:rPr lang="en-US" dirty="0">
                <a:solidFill>
                  <a:srgbClr val="FF0000"/>
                </a:solidFill>
              </a:rPr>
              <a:t>new (</a:t>
            </a:r>
            <a:r>
              <a:rPr lang="ru-RU" dirty="0">
                <a:solidFill>
                  <a:srgbClr val="FF0000"/>
                </a:solidFill>
              </a:rPr>
              <a:t>новый) – </a:t>
            </a:r>
            <a:r>
              <a:rPr lang="en-US" dirty="0">
                <a:solidFill>
                  <a:srgbClr val="FF0000"/>
                </a:solidFill>
              </a:rPr>
              <a:t>newer (</a:t>
            </a:r>
            <a:r>
              <a:rPr lang="ru-RU" dirty="0" smtClean="0">
                <a:solidFill>
                  <a:srgbClr val="FF0000"/>
                </a:solidFill>
              </a:rPr>
              <a:t>новее)</a:t>
            </a:r>
          </a:p>
          <a:p>
            <a:r>
              <a:rPr lang="en-US" dirty="0">
                <a:solidFill>
                  <a:srgbClr val="FF0000"/>
                </a:solidFill>
              </a:rPr>
              <a:t>hard (</a:t>
            </a:r>
            <a:r>
              <a:rPr lang="ru-RU" dirty="0">
                <a:solidFill>
                  <a:srgbClr val="FF0000"/>
                </a:solidFill>
              </a:rPr>
              <a:t>твёрдый) – </a:t>
            </a:r>
            <a:r>
              <a:rPr lang="en-US" dirty="0">
                <a:solidFill>
                  <a:srgbClr val="FF0000"/>
                </a:solidFill>
              </a:rPr>
              <a:t>harder (</a:t>
            </a:r>
            <a:r>
              <a:rPr lang="ru-RU" dirty="0">
                <a:solidFill>
                  <a:srgbClr val="FF0000"/>
                </a:solidFill>
              </a:rPr>
              <a:t>твёрже</a:t>
            </a:r>
            <a:r>
              <a:rPr lang="ru-RU" dirty="0" smtClean="0">
                <a:solidFill>
                  <a:srgbClr val="FF0000"/>
                </a:solidFill>
              </a:rPr>
              <a:t>)</a:t>
            </a:r>
            <a:endParaRPr lang="en-US" dirty="0" smtClean="0">
              <a:solidFill>
                <a:srgbClr val="FF0000"/>
              </a:solidFill>
            </a:endParaRPr>
          </a:p>
          <a:p>
            <a:r>
              <a:rPr lang="en-US" dirty="0" smtClean="0">
                <a:solidFill>
                  <a:srgbClr val="FF0000"/>
                </a:solidFill>
              </a:rPr>
              <a:t>Old -older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4617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dirty="0" smtClean="0"/>
              <a:t>Если </a:t>
            </a:r>
            <a:r>
              <a:rPr lang="ru-RU" dirty="0"/>
              <a:t>слово уже заканчивается на -е, </a:t>
            </a:r>
            <a:r>
              <a:rPr lang="ru-RU" dirty="0" smtClean="0"/>
              <a:t>то прибавляем </a:t>
            </a:r>
            <a:r>
              <a:rPr lang="ru-RU" dirty="0"/>
              <a:t>только </a:t>
            </a:r>
            <a:r>
              <a:rPr lang="ru-RU" dirty="0">
                <a:solidFill>
                  <a:srgbClr val="FF0000"/>
                </a:solidFill>
              </a:rPr>
              <a:t>-r</a:t>
            </a:r>
            <a:r>
              <a:rPr lang="ru-RU" dirty="0" smtClean="0">
                <a:solidFill>
                  <a:srgbClr val="FF0000"/>
                </a:solidFill>
              </a:rPr>
              <a:t>:</a:t>
            </a:r>
          </a:p>
          <a:p>
            <a:r>
              <a:rPr lang="en-US" dirty="0">
                <a:solidFill>
                  <a:srgbClr val="FF0000"/>
                </a:solidFill>
              </a:rPr>
              <a:t>large (</a:t>
            </a:r>
            <a:r>
              <a:rPr lang="ru-RU" dirty="0">
                <a:solidFill>
                  <a:srgbClr val="FF0000"/>
                </a:solidFill>
              </a:rPr>
              <a:t>большой) – </a:t>
            </a:r>
            <a:r>
              <a:rPr lang="en-US" dirty="0">
                <a:solidFill>
                  <a:srgbClr val="FF0000"/>
                </a:solidFill>
              </a:rPr>
              <a:t>larger (</a:t>
            </a:r>
            <a:r>
              <a:rPr lang="ru-RU" dirty="0">
                <a:solidFill>
                  <a:srgbClr val="FF0000"/>
                </a:solidFill>
              </a:rPr>
              <a:t>больше)</a:t>
            </a:r>
          </a:p>
          <a:p>
            <a:r>
              <a:rPr lang="en-US" dirty="0">
                <a:solidFill>
                  <a:srgbClr val="FF0000"/>
                </a:solidFill>
              </a:rPr>
              <a:t>polite (</a:t>
            </a:r>
            <a:r>
              <a:rPr lang="ru-RU" dirty="0">
                <a:solidFill>
                  <a:srgbClr val="FF0000"/>
                </a:solidFill>
              </a:rPr>
              <a:t>вежливый) – </a:t>
            </a:r>
            <a:r>
              <a:rPr lang="en-US" dirty="0">
                <a:solidFill>
                  <a:srgbClr val="FF0000"/>
                </a:solidFill>
              </a:rPr>
              <a:t>politer (</a:t>
            </a:r>
            <a:r>
              <a:rPr lang="ru-RU" dirty="0">
                <a:solidFill>
                  <a:srgbClr val="FF0000"/>
                </a:solidFill>
              </a:rPr>
              <a:t>вежливее)</a:t>
            </a:r>
          </a:p>
          <a:p>
            <a:r>
              <a:rPr lang="en-US" dirty="0">
                <a:solidFill>
                  <a:srgbClr val="FF0000"/>
                </a:solidFill>
              </a:rPr>
              <a:t>white (</a:t>
            </a:r>
            <a:r>
              <a:rPr lang="ru-RU" dirty="0">
                <a:solidFill>
                  <a:srgbClr val="FF0000"/>
                </a:solidFill>
              </a:rPr>
              <a:t>белый) – </a:t>
            </a:r>
            <a:r>
              <a:rPr lang="en-US" dirty="0">
                <a:solidFill>
                  <a:srgbClr val="FF0000"/>
                </a:solidFill>
              </a:rPr>
              <a:t>whiter (</a:t>
            </a:r>
            <a:r>
              <a:rPr lang="ru-RU" dirty="0">
                <a:solidFill>
                  <a:srgbClr val="FF0000"/>
                </a:solidFill>
              </a:rPr>
              <a:t>белее)</a:t>
            </a:r>
          </a:p>
        </p:txBody>
      </p:sp>
    </p:spTree>
    <p:extLst>
      <p:ext uri="{BB962C8B-B14F-4D97-AF65-F5344CB8AC3E}">
        <p14:creationId xmlns:p14="http://schemas.microsoft.com/office/powerpoint/2010/main" val="8461620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Если слово заканчивается на </a:t>
            </a:r>
            <a:r>
              <a:rPr lang="ru-RU" dirty="0">
                <a:solidFill>
                  <a:srgbClr val="FF0000"/>
                </a:solidFill>
              </a:rPr>
              <a:t>согласную</a:t>
            </a:r>
            <a:r>
              <a:rPr lang="ru-RU" dirty="0"/>
              <a:t>, а перед ней стоит гласная, то согласная удваивается:</a:t>
            </a:r>
          </a:p>
          <a:p>
            <a:endParaRPr lang="ru-RU" dirty="0"/>
          </a:p>
          <a:p>
            <a:r>
              <a:rPr lang="ru-RU" dirty="0" err="1">
                <a:solidFill>
                  <a:srgbClr val="FF0000"/>
                </a:solidFill>
              </a:rPr>
              <a:t>big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smtClean="0">
                <a:solidFill>
                  <a:srgbClr val="FF0000"/>
                </a:solidFill>
              </a:rPr>
              <a:t>(большой</a:t>
            </a:r>
            <a:r>
              <a:rPr lang="ru-RU" dirty="0">
                <a:solidFill>
                  <a:srgbClr val="FF0000"/>
                </a:solidFill>
              </a:rPr>
              <a:t>) – </a:t>
            </a:r>
            <a:r>
              <a:rPr lang="ru-RU" dirty="0" err="1">
                <a:solidFill>
                  <a:srgbClr val="FF0000"/>
                </a:solidFill>
              </a:rPr>
              <a:t>bigger</a:t>
            </a:r>
            <a:r>
              <a:rPr lang="ru-RU" dirty="0">
                <a:solidFill>
                  <a:srgbClr val="FF0000"/>
                </a:solidFill>
              </a:rPr>
              <a:t> (больше</a:t>
            </a:r>
            <a:r>
              <a:rPr lang="ru-RU" dirty="0" smtClean="0">
                <a:solidFill>
                  <a:srgbClr val="FF0000"/>
                </a:solidFill>
              </a:rPr>
              <a:t>)</a:t>
            </a:r>
            <a:endParaRPr lang="en-US" dirty="0" smtClean="0">
              <a:solidFill>
                <a:srgbClr val="FF0000"/>
              </a:solidFill>
            </a:endParaRPr>
          </a:p>
          <a:p>
            <a:r>
              <a:rPr lang="en-US" dirty="0">
                <a:solidFill>
                  <a:srgbClr val="FF0000"/>
                </a:solidFill>
              </a:rPr>
              <a:t>fat </a:t>
            </a:r>
            <a:r>
              <a:rPr lang="en-US" dirty="0" smtClean="0">
                <a:solidFill>
                  <a:srgbClr val="FF0000"/>
                </a:solidFill>
              </a:rPr>
              <a:t>(</a:t>
            </a:r>
            <a:r>
              <a:rPr lang="ru-RU" dirty="0" smtClean="0">
                <a:solidFill>
                  <a:srgbClr val="FF0000"/>
                </a:solidFill>
              </a:rPr>
              <a:t>полный) </a:t>
            </a:r>
            <a:r>
              <a:rPr lang="ru-RU" dirty="0">
                <a:solidFill>
                  <a:srgbClr val="FF0000"/>
                </a:solidFill>
              </a:rPr>
              <a:t>– </a:t>
            </a:r>
            <a:r>
              <a:rPr lang="en-US" dirty="0">
                <a:solidFill>
                  <a:srgbClr val="FF0000"/>
                </a:solidFill>
              </a:rPr>
              <a:t>fatter </a:t>
            </a:r>
            <a:r>
              <a:rPr lang="en-US" dirty="0" smtClean="0">
                <a:solidFill>
                  <a:srgbClr val="FF0000"/>
                </a:solidFill>
              </a:rPr>
              <a:t>(</a:t>
            </a:r>
            <a:r>
              <a:rPr lang="ru-RU" dirty="0" smtClean="0">
                <a:solidFill>
                  <a:srgbClr val="FF0000"/>
                </a:solidFill>
              </a:rPr>
              <a:t>полнее</a:t>
            </a:r>
            <a:r>
              <a:rPr lang="ru-RU" dirty="0" smtClean="0">
                <a:solidFill>
                  <a:srgbClr val="FF0000"/>
                </a:solidFill>
              </a:rPr>
              <a:t>)</a:t>
            </a:r>
            <a:endParaRPr lang="ru-RU" dirty="0">
              <a:solidFill>
                <a:srgbClr val="FF0000"/>
              </a:solidFill>
            </a:endParaRPr>
          </a:p>
          <a:p>
            <a:r>
              <a:rPr lang="en-US" dirty="0">
                <a:solidFill>
                  <a:srgbClr val="FF0000"/>
                </a:solidFill>
              </a:rPr>
              <a:t>hot (</a:t>
            </a:r>
            <a:r>
              <a:rPr lang="ru-RU" dirty="0">
                <a:solidFill>
                  <a:srgbClr val="FF0000"/>
                </a:solidFill>
              </a:rPr>
              <a:t>горячий) – </a:t>
            </a:r>
            <a:r>
              <a:rPr lang="en-US" dirty="0">
                <a:solidFill>
                  <a:srgbClr val="FF0000"/>
                </a:solidFill>
              </a:rPr>
              <a:t>hotter (</a:t>
            </a:r>
            <a:r>
              <a:rPr lang="ru-RU" dirty="0">
                <a:solidFill>
                  <a:srgbClr val="FF0000"/>
                </a:solidFill>
              </a:rPr>
              <a:t>горячее</a:t>
            </a:r>
            <a:r>
              <a:rPr lang="ru-RU" dirty="0"/>
              <a:t>)</a:t>
            </a:r>
          </a:p>
          <a:p>
            <a:r>
              <a:rPr lang="en-US" dirty="0">
                <a:solidFill>
                  <a:srgbClr val="FF0000"/>
                </a:solidFill>
              </a:rPr>
              <a:t>thin (</a:t>
            </a:r>
            <a:r>
              <a:rPr lang="ru-RU" dirty="0">
                <a:solidFill>
                  <a:srgbClr val="FF0000"/>
                </a:solidFill>
              </a:rPr>
              <a:t>тонкий) – </a:t>
            </a:r>
            <a:r>
              <a:rPr lang="en-US" dirty="0">
                <a:solidFill>
                  <a:srgbClr val="FF0000"/>
                </a:solidFill>
              </a:rPr>
              <a:t>thinner (</a:t>
            </a:r>
            <a:r>
              <a:rPr lang="ru-RU" dirty="0">
                <a:solidFill>
                  <a:srgbClr val="FF0000"/>
                </a:solidFill>
              </a:rPr>
              <a:t>тоньше)</a:t>
            </a:r>
          </a:p>
        </p:txBody>
      </p:sp>
    </p:spTree>
    <p:extLst>
      <p:ext uri="{BB962C8B-B14F-4D97-AF65-F5344CB8AC3E}">
        <p14:creationId xmlns:p14="http://schemas.microsoft.com/office/powerpoint/2010/main" val="1777590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Если в конце слова стоит </a:t>
            </a:r>
            <a:r>
              <a:rPr lang="ru-RU" dirty="0">
                <a:solidFill>
                  <a:srgbClr val="FF0000"/>
                </a:solidFill>
              </a:rPr>
              <a:t>-y</a:t>
            </a:r>
            <a:r>
              <a:rPr lang="ru-RU" dirty="0"/>
              <a:t>, а перед ней </a:t>
            </a:r>
            <a:r>
              <a:rPr lang="ru-RU" dirty="0">
                <a:solidFill>
                  <a:srgbClr val="FF0000"/>
                </a:solidFill>
              </a:rPr>
              <a:t>согласная</a:t>
            </a:r>
            <a:r>
              <a:rPr lang="ru-RU" dirty="0"/>
              <a:t>, </a:t>
            </a:r>
            <a:r>
              <a:rPr lang="ru-RU" dirty="0">
                <a:solidFill>
                  <a:srgbClr val="FF0000"/>
                </a:solidFill>
              </a:rPr>
              <a:t>то -y меняется на </a:t>
            </a:r>
            <a:r>
              <a:rPr lang="ru-RU" dirty="0" smtClean="0">
                <a:solidFill>
                  <a:srgbClr val="FF0000"/>
                </a:solidFill>
              </a:rPr>
              <a:t>–</a:t>
            </a:r>
            <a:r>
              <a:rPr lang="en-US" dirty="0">
                <a:solidFill>
                  <a:srgbClr val="FF0000"/>
                </a:solidFill>
              </a:rPr>
              <a:t>i</a:t>
            </a:r>
            <a:r>
              <a:rPr lang="en-US" dirty="0" smtClean="0">
                <a:solidFill>
                  <a:srgbClr val="FF0000"/>
                </a:solidFill>
              </a:rPr>
              <a:t> + </a:t>
            </a:r>
            <a:r>
              <a:rPr lang="en-US" dirty="0" err="1" smtClean="0">
                <a:solidFill>
                  <a:srgbClr val="FF0000"/>
                </a:solidFill>
              </a:rPr>
              <a:t>er</a:t>
            </a:r>
            <a:endParaRPr lang="ru-RU" dirty="0">
              <a:solidFill>
                <a:srgbClr val="FF0000"/>
              </a:solidFill>
            </a:endParaRPr>
          </a:p>
          <a:p>
            <a:endParaRPr lang="ru-RU" dirty="0"/>
          </a:p>
          <a:p>
            <a:r>
              <a:rPr lang="ru-RU" dirty="0" err="1"/>
              <a:t>easy</a:t>
            </a:r>
            <a:r>
              <a:rPr lang="ru-RU" dirty="0"/>
              <a:t> (простой) – </a:t>
            </a:r>
            <a:r>
              <a:rPr lang="ru-RU" dirty="0" err="1"/>
              <a:t>easier</a:t>
            </a:r>
            <a:r>
              <a:rPr lang="ru-RU" dirty="0"/>
              <a:t> (проще)</a:t>
            </a:r>
          </a:p>
          <a:p>
            <a:r>
              <a:rPr lang="ru-RU" dirty="0" err="1"/>
              <a:t>dirty</a:t>
            </a:r>
            <a:r>
              <a:rPr lang="ru-RU" dirty="0"/>
              <a:t> (грязный) – </a:t>
            </a:r>
            <a:r>
              <a:rPr lang="ru-RU" dirty="0" err="1"/>
              <a:t>dirtier</a:t>
            </a:r>
            <a:r>
              <a:rPr lang="ru-RU" dirty="0"/>
              <a:t> (грязнее)</a:t>
            </a:r>
          </a:p>
          <a:p>
            <a:r>
              <a:rPr lang="ru-RU" dirty="0" err="1"/>
              <a:t>happy</a:t>
            </a:r>
            <a:r>
              <a:rPr lang="ru-RU" dirty="0"/>
              <a:t> (счастливый) – </a:t>
            </a:r>
            <a:r>
              <a:rPr lang="ru-RU" dirty="0" err="1"/>
              <a:t>happier</a:t>
            </a:r>
            <a:r>
              <a:rPr lang="ru-RU" dirty="0"/>
              <a:t> (счастливее)</a:t>
            </a:r>
          </a:p>
        </p:txBody>
      </p:sp>
    </p:spTree>
    <p:extLst>
      <p:ext uri="{BB962C8B-B14F-4D97-AF65-F5344CB8AC3E}">
        <p14:creationId xmlns:p14="http://schemas.microsoft.com/office/powerpoint/2010/main" val="25207041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  <a:p>
            <a:r>
              <a:rPr lang="ru-RU" dirty="0" smtClean="0"/>
              <a:t>Для </a:t>
            </a:r>
            <a:r>
              <a:rPr lang="ru-RU" dirty="0">
                <a:solidFill>
                  <a:srgbClr val="FF0000"/>
                </a:solidFill>
              </a:rPr>
              <a:t>длинных прилагательных </a:t>
            </a:r>
            <a:r>
              <a:rPr lang="ru-RU" dirty="0"/>
              <a:t>действует другое правило. Само слово никак не изменяется, но перед ним мы ставим </a:t>
            </a:r>
            <a:r>
              <a:rPr lang="ru-RU" dirty="0" err="1">
                <a:solidFill>
                  <a:srgbClr val="FF0000"/>
                </a:solidFill>
              </a:rPr>
              <a:t>more</a:t>
            </a:r>
            <a:r>
              <a:rPr lang="ru-RU" dirty="0">
                <a:solidFill>
                  <a:srgbClr val="FF0000"/>
                </a:solidFill>
              </a:rPr>
              <a:t> (более</a:t>
            </a:r>
            <a:r>
              <a:rPr lang="ru-RU" dirty="0" smtClean="0">
                <a:solidFill>
                  <a:srgbClr val="FF0000"/>
                </a:solidFill>
              </a:rPr>
              <a:t>)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uk-UA" dirty="0" smtClean="0">
                <a:solidFill>
                  <a:srgbClr val="FF0000"/>
                </a:solidFill>
              </a:rPr>
              <a:t>и </a:t>
            </a:r>
            <a:r>
              <a:rPr lang="en-US" dirty="0" smtClean="0">
                <a:solidFill>
                  <a:srgbClr val="FF0000"/>
                </a:solidFill>
              </a:rPr>
              <a:t>less( </a:t>
            </a:r>
            <a:r>
              <a:rPr lang="uk-UA" dirty="0" err="1" smtClean="0">
                <a:solidFill>
                  <a:srgbClr val="FF0000"/>
                </a:solidFill>
              </a:rPr>
              <a:t>менее</a:t>
            </a:r>
            <a:r>
              <a:rPr lang="uk-UA" dirty="0" smtClean="0">
                <a:solidFill>
                  <a:srgbClr val="FF0000"/>
                </a:solidFill>
              </a:rPr>
              <a:t>)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30739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beautiful (</a:t>
            </a:r>
            <a:r>
              <a:rPr lang="ru-RU" dirty="0"/>
              <a:t>красивый) – </a:t>
            </a:r>
            <a:r>
              <a:rPr lang="en-US" dirty="0"/>
              <a:t>more beautiful (</a:t>
            </a:r>
            <a:r>
              <a:rPr lang="ru-RU" dirty="0"/>
              <a:t>более красивый)</a:t>
            </a:r>
          </a:p>
          <a:p>
            <a:r>
              <a:rPr lang="en-US" dirty="0"/>
              <a:t>difficult (</a:t>
            </a:r>
            <a:r>
              <a:rPr lang="ru-RU" dirty="0"/>
              <a:t>сложный) – </a:t>
            </a:r>
            <a:r>
              <a:rPr lang="en-US" dirty="0"/>
              <a:t>more difficult (</a:t>
            </a:r>
            <a:r>
              <a:rPr lang="ru-RU" dirty="0"/>
              <a:t>более сложный)</a:t>
            </a:r>
          </a:p>
          <a:p>
            <a:r>
              <a:rPr lang="en-US" dirty="0"/>
              <a:t>interesting (</a:t>
            </a:r>
            <a:r>
              <a:rPr lang="ru-RU" dirty="0"/>
              <a:t>интересный) – </a:t>
            </a:r>
            <a:r>
              <a:rPr lang="en-US" dirty="0"/>
              <a:t>more interesting (</a:t>
            </a:r>
            <a:r>
              <a:rPr lang="ru-RU" dirty="0"/>
              <a:t>более интересный)</a:t>
            </a:r>
          </a:p>
          <a:p>
            <a:r>
              <a:rPr lang="en-US" dirty="0"/>
              <a:t>effective (</a:t>
            </a:r>
            <a:r>
              <a:rPr lang="ru-RU" dirty="0"/>
              <a:t>эффективный) – </a:t>
            </a:r>
            <a:r>
              <a:rPr lang="en-US" dirty="0"/>
              <a:t>more effective (</a:t>
            </a:r>
            <a:r>
              <a:rPr lang="ru-RU" dirty="0"/>
              <a:t>более эффективный)</a:t>
            </a:r>
          </a:p>
          <a:p>
            <a:r>
              <a:rPr lang="en-US" dirty="0"/>
              <a:t>dangerous (</a:t>
            </a:r>
            <a:r>
              <a:rPr lang="ru-RU" dirty="0"/>
              <a:t>опасный) – </a:t>
            </a:r>
            <a:r>
              <a:rPr lang="en-US" dirty="0"/>
              <a:t>more dangerous (</a:t>
            </a:r>
            <a:r>
              <a:rPr lang="ru-RU" dirty="0"/>
              <a:t>более опасный)</a:t>
            </a:r>
          </a:p>
          <a:p>
            <a:r>
              <a:rPr lang="en-US" dirty="0"/>
              <a:t>useful (</a:t>
            </a:r>
            <a:r>
              <a:rPr lang="ru-RU" dirty="0"/>
              <a:t>полезный) – </a:t>
            </a:r>
            <a:r>
              <a:rPr lang="en-US" dirty="0"/>
              <a:t>more useful (</a:t>
            </a:r>
            <a:r>
              <a:rPr lang="ru-RU" dirty="0"/>
              <a:t>более полезный)</a:t>
            </a:r>
          </a:p>
        </p:txBody>
      </p:sp>
    </p:spTree>
    <p:extLst>
      <p:ext uri="{BB962C8B-B14F-4D97-AF65-F5344CB8AC3E}">
        <p14:creationId xmlns:p14="http://schemas.microsoft.com/office/powerpoint/2010/main" val="11879749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Бывает, нужно сказать, что предмет не более красивый, умный, и т.д., а менее. Тогда перед словом ставим </a:t>
            </a:r>
            <a:r>
              <a:rPr lang="ru-RU" dirty="0" err="1" smtClean="0">
                <a:solidFill>
                  <a:srgbClr val="FF0000"/>
                </a:solidFill>
              </a:rPr>
              <a:t>less</a:t>
            </a:r>
            <a:r>
              <a:rPr lang="en-US" dirty="0" smtClean="0">
                <a:solidFill>
                  <a:srgbClr val="FF0000"/>
                </a:solidFill>
              </a:rPr>
              <a:t>( </a:t>
            </a:r>
            <a:r>
              <a:rPr lang="uk-UA" dirty="0" smtClean="0">
                <a:solidFill>
                  <a:srgbClr val="FF0000"/>
                </a:solidFill>
              </a:rPr>
              <a:t>менше)</a:t>
            </a:r>
            <a:r>
              <a:rPr lang="uk-UA" dirty="0" smtClean="0"/>
              <a:t> </a:t>
            </a:r>
            <a:endParaRPr lang="en-US" dirty="0"/>
          </a:p>
          <a:p>
            <a:r>
              <a:rPr lang="en-US" dirty="0"/>
              <a:t>beautiful (</a:t>
            </a:r>
            <a:r>
              <a:rPr lang="ru-RU" dirty="0"/>
              <a:t>красивый) – </a:t>
            </a:r>
            <a:r>
              <a:rPr lang="en-US" dirty="0"/>
              <a:t>less beautiful (</a:t>
            </a:r>
            <a:r>
              <a:rPr lang="ru-RU" dirty="0"/>
              <a:t>менее красивый</a:t>
            </a:r>
            <a:r>
              <a:rPr lang="ru-RU" dirty="0" smtClean="0"/>
              <a:t>)</a:t>
            </a:r>
            <a:endParaRPr lang="en-US" dirty="0" smtClean="0"/>
          </a:p>
          <a:p>
            <a:r>
              <a:rPr lang="en-US" dirty="0"/>
              <a:t>difficult (</a:t>
            </a:r>
            <a:r>
              <a:rPr lang="ru-RU" dirty="0"/>
              <a:t>сложный) – </a:t>
            </a:r>
            <a:r>
              <a:rPr lang="en-US" dirty="0"/>
              <a:t>less difficult (</a:t>
            </a:r>
            <a:r>
              <a:rPr lang="ru-RU" dirty="0"/>
              <a:t>менее сложный</a:t>
            </a:r>
            <a:r>
              <a:rPr lang="ru-RU" dirty="0" smtClean="0"/>
              <a:t>)</a:t>
            </a:r>
            <a:endParaRPr lang="en-US" dirty="0" smtClean="0"/>
          </a:p>
          <a:p>
            <a:r>
              <a:rPr lang="en-US" dirty="0"/>
              <a:t>interesting (</a:t>
            </a:r>
            <a:r>
              <a:rPr lang="ru-RU" dirty="0"/>
              <a:t>интересный) – </a:t>
            </a:r>
            <a:r>
              <a:rPr lang="en-US" dirty="0"/>
              <a:t>less interesting (</a:t>
            </a:r>
            <a:r>
              <a:rPr lang="ru-RU" dirty="0"/>
              <a:t>менее интересный)</a:t>
            </a:r>
          </a:p>
        </p:txBody>
      </p:sp>
    </p:spTree>
    <p:extLst>
      <p:ext uri="{BB962C8B-B14F-4D97-AF65-F5344CB8AC3E}">
        <p14:creationId xmlns:p14="http://schemas.microsoft.com/office/powerpoint/2010/main" val="4727361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>
                <a:solidFill>
                  <a:srgbClr val="FF0000"/>
                </a:solidFill>
              </a:rPr>
              <a:t>Превосходная степень</a:t>
            </a:r>
            <a:r>
              <a:rPr lang="ru-RU" dirty="0"/>
              <a:t>: мы говорим о предмете, что он самый-самый – «самый красивый», «самый простой», «самый опасный», либо «наименее простой, красивый, опасный</a:t>
            </a:r>
            <a:r>
              <a:rPr lang="ru-RU" dirty="0" smtClean="0"/>
              <a:t>»</a:t>
            </a:r>
            <a:endParaRPr lang="en-US" dirty="0" smtClean="0"/>
          </a:p>
          <a:p>
            <a:r>
              <a:rPr lang="ru-RU" dirty="0">
                <a:solidFill>
                  <a:srgbClr val="FF0000"/>
                </a:solidFill>
              </a:rPr>
              <a:t>К коротким словам добавляем -</a:t>
            </a:r>
            <a:r>
              <a:rPr lang="en-US" dirty="0">
                <a:solidFill>
                  <a:srgbClr val="FF0000"/>
                </a:solidFill>
              </a:rPr>
              <a:t>est</a:t>
            </a:r>
            <a:r>
              <a:rPr lang="en-US" dirty="0"/>
              <a:t>. </a:t>
            </a:r>
            <a:r>
              <a:rPr lang="ru-RU" dirty="0"/>
              <a:t>С такими словами почти всегда идёт артикль </a:t>
            </a:r>
            <a:r>
              <a:rPr lang="en-US" dirty="0">
                <a:solidFill>
                  <a:srgbClr val="FF0000"/>
                </a:solidFill>
              </a:rPr>
              <a:t>the</a:t>
            </a:r>
            <a:r>
              <a:rPr lang="en-US" dirty="0"/>
              <a:t>.</a:t>
            </a:r>
          </a:p>
          <a:p>
            <a:endParaRPr lang="en-US" dirty="0"/>
          </a:p>
          <a:p>
            <a:r>
              <a:rPr lang="en-US" dirty="0"/>
              <a:t>soft (</a:t>
            </a:r>
            <a:r>
              <a:rPr lang="ru-RU" dirty="0"/>
              <a:t>мягкий) – </a:t>
            </a:r>
            <a:r>
              <a:rPr lang="en-US" dirty="0">
                <a:solidFill>
                  <a:srgbClr val="FF0000"/>
                </a:solidFill>
              </a:rPr>
              <a:t>the</a:t>
            </a:r>
            <a:r>
              <a:rPr lang="en-US" dirty="0"/>
              <a:t> soft</a:t>
            </a:r>
            <a:r>
              <a:rPr lang="en-US" dirty="0">
                <a:solidFill>
                  <a:srgbClr val="FF0000"/>
                </a:solidFill>
              </a:rPr>
              <a:t>est</a:t>
            </a:r>
            <a:r>
              <a:rPr lang="en-US" dirty="0"/>
              <a:t> (</a:t>
            </a:r>
            <a:r>
              <a:rPr lang="ru-RU" dirty="0"/>
              <a:t>самый мягкий, мягчайший)</a:t>
            </a:r>
          </a:p>
          <a:p>
            <a:r>
              <a:rPr lang="en-US" dirty="0"/>
              <a:t>new (</a:t>
            </a:r>
            <a:r>
              <a:rPr lang="ru-RU" dirty="0"/>
              <a:t>новый) – </a:t>
            </a:r>
            <a:r>
              <a:rPr lang="en-US" dirty="0">
                <a:solidFill>
                  <a:srgbClr val="FF0000"/>
                </a:solidFill>
              </a:rPr>
              <a:t>the</a:t>
            </a:r>
            <a:r>
              <a:rPr lang="en-US" dirty="0"/>
              <a:t> new</a:t>
            </a:r>
            <a:r>
              <a:rPr lang="en-US" dirty="0">
                <a:solidFill>
                  <a:srgbClr val="FF0000"/>
                </a:solidFill>
              </a:rPr>
              <a:t>est</a:t>
            </a:r>
            <a:r>
              <a:rPr lang="en-US" dirty="0"/>
              <a:t> (</a:t>
            </a:r>
            <a:r>
              <a:rPr lang="ru-RU" dirty="0"/>
              <a:t>самый новый, новейший)</a:t>
            </a:r>
          </a:p>
        </p:txBody>
      </p:sp>
    </p:spTree>
    <p:extLst>
      <p:ext uri="{BB962C8B-B14F-4D97-AF65-F5344CB8AC3E}">
        <p14:creationId xmlns:p14="http://schemas.microsoft.com/office/powerpoint/2010/main" val="4832076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Если слово уже заканчивается на </a:t>
            </a:r>
            <a:r>
              <a:rPr lang="ru-RU" dirty="0">
                <a:solidFill>
                  <a:srgbClr val="FF0000"/>
                </a:solidFill>
              </a:rPr>
              <a:t>-е</a:t>
            </a:r>
            <a:r>
              <a:rPr lang="ru-RU" dirty="0"/>
              <a:t>, то прибавляем только </a:t>
            </a:r>
            <a:r>
              <a:rPr lang="ru-RU" dirty="0">
                <a:solidFill>
                  <a:srgbClr val="FF0000"/>
                </a:solidFill>
              </a:rPr>
              <a:t>-</a:t>
            </a:r>
            <a:r>
              <a:rPr lang="ru-RU" dirty="0" err="1">
                <a:solidFill>
                  <a:srgbClr val="FF0000"/>
                </a:solidFill>
              </a:rPr>
              <a:t>st</a:t>
            </a:r>
            <a:r>
              <a:rPr lang="ru-RU" dirty="0" smtClean="0"/>
              <a:t>:</a:t>
            </a:r>
            <a:endParaRPr lang="en-US" dirty="0" smtClean="0"/>
          </a:p>
          <a:p>
            <a:r>
              <a:rPr lang="en-US" dirty="0"/>
              <a:t>large (</a:t>
            </a:r>
            <a:r>
              <a:rPr lang="ru-RU" dirty="0"/>
              <a:t>большой) – </a:t>
            </a:r>
            <a:r>
              <a:rPr lang="en-US" dirty="0"/>
              <a:t>the largest (</a:t>
            </a:r>
            <a:r>
              <a:rPr lang="ru-RU" dirty="0"/>
              <a:t>самый большой, наибольший)</a:t>
            </a:r>
          </a:p>
          <a:p>
            <a:r>
              <a:rPr lang="en-US" dirty="0"/>
              <a:t>polite (</a:t>
            </a:r>
            <a:r>
              <a:rPr lang="ru-RU" dirty="0"/>
              <a:t>вежливый) – </a:t>
            </a:r>
            <a:r>
              <a:rPr lang="en-US" dirty="0"/>
              <a:t>the politest (</a:t>
            </a:r>
            <a:r>
              <a:rPr lang="ru-RU" dirty="0"/>
              <a:t>самый вежливый)</a:t>
            </a:r>
          </a:p>
          <a:p>
            <a:r>
              <a:rPr lang="en-US" dirty="0"/>
              <a:t>white (</a:t>
            </a:r>
            <a:r>
              <a:rPr lang="ru-RU" dirty="0"/>
              <a:t>белый) – </a:t>
            </a:r>
            <a:r>
              <a:rPr lang="en-US" dirty="0"/>
              <a:t>the whitest (</a:t>
            </a:r>
            <a:r>
              <a:rPr lang="ru-RU" dirty="0"/>
              <a:t>самый белый, белейший)</a:t>
            </a:r>
          </a:p>
        </p:txBody>
      </p:sp>
    </p:spTree>
    <p:extLst>
      <p:ext uri="{BB962C8B-B14F-4D97-AF65-F5344CB8AC3E}">
        <p14:creationId xmlns:p14="http://schemas.microsoft.com/office/powerpoint/2010/main" val="32636551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Если слово заканчивается на согласную, а перед ней стоит гласная, то согласная удваивается:</a:t>
            </a:r>
          </a:p>
          <a:p>
            <a:endParaRPr lang="ru-RU" dirty="0"/>
          </a:p>
          <a:p>
            <a:r>
              <a:rPr lang="en-US" dirty="0"/>
              <a:t>big (</a:t>
            </a:r>
            <a:r>
              <a:rPr lang="ru-RU" dirty="0"/>
              <a:t>большой) – </a:t>
            </a:r>
            <a:r>
              <a:rPr lang="en-US" dirty="0"/>
              <a:t>the biggest (</a:t>
            </a:r>
            <a:r>
              <a:rPr lang="ru-RU" dirty="0"/>
              <a:t>самый большой, наибольший)</a:t>
            </a:r>
          </a:p>
          <a:p>
            <a:r>
              <a:rPr lang="en-US" dirty="0"/>
              <a:t>fat (</a:t>
            </a:r>
            <a:r>
              <a:rPr lang="ru-RU" dirty="0"/>
              <a:t>жирный) – </a:t>
            </a:r>
            <a:r>
              <a:rPr lang="en-US" dirty="0"/>
              <a:t>the fattest (</a:t>
            </a:r>
            <a:r>
              <a:rPr lang="ru-RU" dirty="0"/>
              <a:t>самый жирный)</a:t>
            </a:r>
          </a:p>
          <a:p>
            <a:r>
              <a:rPr lang="en-US" dirty="0"/>
              <a:t>hot (</a:t>
            </a:r>
            <a:r>
              <a:rPr lang="ru-RU" dirty="0"/>
              <a:t>горячий) – </a:t>
            </a:r>
            <a:r>
              <a:rPr lang="en-US" dirty="0"/>
              <a:t>the hottest (</a:t>
            </a:r>
            <a:r>
              <a:rPr lang="ru-RU" dirty="0"/>
              <a:t>самый горячий)</a:t>
            </a:r>
          </a:p>
          <a:p>
            <a:r>
              <a:rPr lang="en-US" dirty="0"/>
              <a:t>thin (</a:t>
            </a:r>
            <a:r>
              <a:rPr lang="ru-RU" dirty="0"/>
              <a:t>тонкий) – </a:t>
            </a:r>
            <a:r>
              <a:rPr lang="en-US" dirty="0"/>
              <a:t>the thinnest (</a:t>
            </a:r>
            <a:r>
              <a:rPr lang="ru-RU" dirty="0"/>
              <a:t>самый тонкий, тончайший)</a:t>
            </a:r>
          </a:p>
        </p:txBody>
      </p:sp>
    </p:spTree>
    <p:extLst>
      <p:ext uri="{BB962C8B-B14F-4D97-AF65-F5344CB8AC3E}">
        <p14:creationId xmlns:p14="http://schemas.microsoft.com/office/powerpoint/2010/main" val="26906826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Е</a:t>
            </a:r>
            <a:r>
              <a:rPr lang="ru-RU" dirty="0" err="1" smtClean="0"/>
              <a:t>сли</a:t>
            </a:r>
            <a:r>
              <a:rPr lang="ru-RU" dirty="0" smtClean="0"/>
              <a:t> </a:t>
            </a:r>
            <a:r>
              <a:rPr lang="ru-RU" dirty="0"/>
              <a:t>в конце слова стоит -</a:t>
            </a:r>
            <a:r>
              <a:rPr lang="en-US" dirty="0"/>
              <a:t>y, </a:t>
            </a:r>
            <a:r>
              <a:rPr lang="ru-RU" dirty="0"/>
              <a:t>а перед ней согласная, то -</a:t>
            </a:r>
            <a:r>
              <a:rPr lang="en-US" dirty="0"/>
              <a:t>y </a:t>
            </a:r>
            <a:r>
              <a:rPr lang="ru-RU" dirty="0"/>
              <a:t>меняется на -</a:t>
            </a:r>
            <a:r>
              <a:rPr lang="en-US" dirty="0"/>
              <a:t>i:</a:t>
            </a:r>
          </a:p>
          <a:p>
            <a:endParaRPr lang="en-US" dirty="0"/>
          </a:p>
          <a:p>
            <a:r>
              <a:rPr lang="en-US" dirty="0"/>
              <a:t>easy (</a:t>
            </a:r>
            <a:r>
              <a:rPr lang="ru-RU" dirty="0"/>
              <a:t>простой) – </a:t>
            </a:r>
            <a:r>
              <a:rPr lang="en-US" dirty="0"/>
              <a:t>the easiest (</a:t>
            </a:r>
            <a:r>
              <a:rPr lang="ru-RU" dirty="0"/>
              <a:t>проще)</a:t>
            </a:r>
          </a:p>
          <a:p>
            <a:r>
              <a:rPr lang="en-US" dirty="0"/>
              <a:t>dirty (</a:t>
            </a:r>
            <a:r>
              <a:rPr lang="ru-RU" dirty="0"/>
              <a:t>грязный) – </a:t>
            </a:r>
            <a:r>
              <a:rPr lang="en-US" dirty="0"/>
              <a:t>the dirtiest (</a:t>
            </a:r>
            <a:r>
              <a:rPr lang="ru-RU" dirty="0"/>
              <a:t>грязнее)</a:t>
            </a:r>
          </a:p>
          <a:p>
            <a:r>
              <a:rPr lang="en-US" dirty="0"/>
              <a:t>happy (</a:t>
            </a:r>
            <a:r>
              <a:rPr lang="ru-RU" dirty="0"/>
              <a:t>счастливый) – </a:t>
            </a:r>
            <a:r>
              <a:rPr lang="en-US" dirty="0"/>
              <a:t>the happiest (</a:t>
            </a:r>
            <a:r>
              <a:rPr lang="ru-RU" dirty="0"/>
              <a:t>счастливее)</a:t>
            </a:r>
          </a:p>
        </p:txBody>
      </p:sp>
    </p:spTree>
    <p:extLst>
      <p:ext uri="{BB962C8B-B14F-4D97-AF65-F5344CB8AC3E}">
        <p14:creationId xmlns:p14="http://schemas.microsoft.com/office/powerpoint/2010/main" val="6467557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  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Длинные слова не изменяем, но ставим перед словом </a:t>
            </a:r>
            <a:r>
              <a:rPr lang="en-US" dirty="0" smtClean="0">
                <a:solidFill>
                  <a:srgbClr val="FF0000"/>
                </a:solidFill>
              </a:rPr>
              <a:t>the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FF0000"/>
                </a:solidFill>
              </a:rPr>
              <a:t>most </a:t>
            </a:r>
            <a:r>
              <a:rPr lang="en-US" dirty="0">
                <a:solidFill>
                  <a:srgbClr val="FF0000"/>
                </a:solidFill>
              </a:rPr>
              <a:t>(</a:t>
            </a:r>
            <a:r>
              <a:rPr lang="ru-RU" dirty="0">
                <a:solidFill>
                  <a:srgbClr val="FF0000"/>
                </a:solidFill>
              </a:rPr>
              <a:t>наиболее)</a:t>
            </a:r>
            <a:r>
              <a:rPr lang="ru-RU" dirty="0"/>
              <a:t>:</a:t>
            </a:r>
          </a:p>
          <a:p>
            <a:endParaRPr lang="ru-RU" dirty="0"/>
          </a:p>
          <a:p>
            <a:r>
              <a:rPr lang="en-US" dirty="0"/>
              <a:t>beautiful (</a:t>
            </a:r>
            <a:r>
              <a:rPr lang="ru-RU" dirty="0"/>
              <a:t>красивый) – </a:t>
            </a:r>
            <a:r>
              <a:rPr lang="en-US" dirty="0"/>
              <a:t>the most beautiful (</a:t>
            </a:r>
            <a:r>
              <a:rPr lang="ru-RU" dirty="0"/>
              <a:t>самый красивый, красивейший)</a:t>
            </a:r>
          </a:p>
          <a:p>
            <a:r>
              <a:rPr lang="en-US" dirty="0"/>
              <a:t>difficult (</a:t>
            </a:r>
            <a:r>
              <a:rPr lang="ru-RU" dirty="0"/>
              <a:t>сложный) – </a:t>
            </a:r>
            <a:r>
              <a:rPr lang="en-US" dirty="0"/>
              <a:t>the most difficult (</a:t>
            </a:r>
            <a:r>
              <a:rPr lang="ru-RU" dirty="0"/>
              <a:t>самый сложный, сложнейший)</a:t>
            </a:r>
          </a:p>
          <a:p>
            <a:r>
              <a:rPr lang="en-US" dirty="0"/>
              <a:t>interesting (</a:t>
            </a:r>
            <a:r>
              <a:rPr lang="ru-RU" dirty="0"/>
              <a:t>интересный) – </a:t>
            </a:r>
            <a:r>
              <a:rPr lang="en-US" dirty="0"/>
              <a:t>the most interesting (</a:t>
            </a:r>
            <a:r>
              <a:rPr lang="ru-RU" dirty="0"/>
              <a:t>самый интересный, интереснейший)</a:t>
            </a:r>
          </a:p>
        </p:txBody>
      </p:sp>
    </p:spTree>
    <p:extLst>
      <p:ext uri="{BB962C8B-B14F-4D97-AF65-F5344CB8AC3E}">
        <p14:creationId xmlns:p14="http://schemas.microsoft.com/office/powerpoint/2010/main" val="897200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the least (</a:t>
            </a:r>
            <a:r>
              <a:rPr lang="ru-RU" dirty="0">
                <a:solidFill>
                  <a:srgbClr val="FF0000"/>
                </a:solidFill>
              </a:rPr>
              <a:t>для превосходной</a:t>
            </a:r>
            <a:r>
              <a:rPr lang="ru-RU" dirty="0" smtClean="0">
                <a:solidFill>
                  <a:srgbClr val="FF0000"/>
                </a:solidFill>
              </a:rPr>
              <a:t>):</a:t>
            </a:r>
            <a:endParaRPr lang="en-US" dirty="0" smtClean="0">
              <a:solidFill>
                <a:srgbClr val="FF0000"/>
              </a:solidFill>
            </a:endParaRPr>
          </a:p>
          <a:p>
            <a:r>
              <a:rPr lang="en-US" dirty="0"/>
              <a:t>beautiful (</a:t>
            </a:r>
            <a:r>
              <a:rPr lang="ru-RU" dirty="0"/>
              <a:t>красивый) </a:t>
            </a:r>
            <a:r>
              <a:rPr lang="ru-RU" dirty="0" smtClean="0"/>
              <a:t>–</a:t>
            </a:r>
            <a:r>
              <a:rPr lang="en-US" dirty="0" smtClean="0"/>
              <a:t>the </a:t>
            </a:r>
            <a:r>
              <a:rPr lang="en-US" dirty="0"/>
              <a:t>least beautiful (</a:t>
            </a:r>
            <a:r>
              <a:rPr lang="ru-RU" dirty="0"/>
              <a:t>наименее красивый)</a:t>
            </a:r>
          </a:p>
          <a:p>
            <a:r>
              <a:rPr lang="en-US" dirty="0"/>
              <a:t>difficult (</a:t>
            </a:r>
            <a:r>
              <a:rPr lang="ru-RU" dirty="0"/>
              <a:t>сложный</a:t>
            </a:r>
            <a:r>
              <a:rPr lang="ru-RU" dirty="0" smtClean="0"/>
              <a:t>)– </a:t>
            </a:r>
            <a:r>
              <a:rPr lang="en-US" dirty="0"/>
              <a:t>the least difficult (</a:t>
            </a:r>
            <a:r>
              <a:rPr lang="ru-RU" dirty="0"/>
              <a:t>наименее сложный)</a:t>
            </a:r>
          </a:p>
          <a:p>
            <a:r>
              <a:rPr lang="en-US" dirty="0"/>
              <a:t>interesting (</a:t>
            </a:r>
            <a:r>
              <a:rPr lang="ru-RU" dirty="0"/>
              <a:t>интересный) </a:t>
            </a:r>
            <a:r>
              <a:rPr lang="ru-RU" dirty="0" smtClean="0"/>
              <a:t>– </a:t>
            </a:r>
            <a:r>
              <a:rPr lang="en-US" dirty="0"/>
              <a:t>the least interesting (</a:t>
            </a:r>
            <a:r>
              <a:rPr lang="ru-RU" dirty="0"/>
              <a:t>наименее интересный)</a:t>
            </a:r>
          </a:p>
        </p:txBody>
      </p:sp>
    </p:spTree>
    <p:extLst>
      <p:ext uri="{BB962C8B-B14F-4D97-AF65-F5344CB8AC3E}">
        <p14:creationId xmlns:p14="http://schemas.microsoft.com/office/powerpoint/2010/main" val="2258233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Исключения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7920" y="1772816"/>
            <a:ext cx="6408712" cy="4806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020981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тека">
  <a:themeElements>
    <a:clrScheme name="Аптека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Аптека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птека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341</TotalTime>
  <Words>717</Words>
  <Application>Microsoft Office PowerPoint</Application>
  <PresentationFormat>Экран (4:3)</PresentationFormat>
  <Paragraphs>82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Аптека</vt:lpstr>
      <vt:lpstr>Степени сравнения</vt:lpstr>
      <vt:lpstr>Сравнительная степень, это когда мы сравниваем – «легче», «труднее», «зеленее», и т.д.</vt:lpstr>
      <vt:lpstr>   </vt:lpstr>
      <vt:lpstr>   </vt:lpstr>
      <vt:lpstr>   </vt:lpstr>
      <vt:lpstr>  </vt:lpstr>
      <vt:lpstr>  </vt:lpstr>
      <vt:lpstr>   </vt:lpstr>
      <vt:lpstr>  </vt:lpstr>
      <vt:lpstr>  </vt:lpstr>
      <vt:lpstr>  </vt:lpstr>
      <vt:lpstr>  </vt:lpstr>
      <vt:lpstr>    </vt:lpstr>
      <vt:lpstr>    </vt:lpstr>
      <vt:lpstr>Исключения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7</cp:revision>
  <dcterms:created xsi:type="dcterms:W3CDTF">2020-10-20T10:26:16Z</dcterms:created>
  <dcterms:modified xsi:type="dcterms:W3CDTF">2020-10-20T16:09:33Z</dcterms:modified>
</cp:coreProperties>
</file>