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4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9087FC0-8198-4644-9B99-A06F2099CCB5}" type="datetimeFigureOut">
              <a:rPr lang="ru-RU" smtClean="0"/>
              <a:t>07.12.2019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CA21128-7135-4352-9E12-7E2226428193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3290552"/>
          </a:xfrm>
        </p:spPr>
        <p:txBody>
          <a:bodyPr>
            <a:normAutofit/>
          </a:bodyPr>
          <a:lstStyle/>
          <a:p>
            <a:r>
              <a:rPr lang="en-US" sz="96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Amazing architecture</a:t>
            </a:r>
            <a:endParaRPr lang="ru-RU" sz="9600" dirty="0"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0929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55784" y="231751"/>
            <a:ext cx="1029004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The</a:t>
            </a:r>
            <a:r>
              <a:rPr lang="en-US" sz="4800" b="1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en-US" sz="4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Tasks Of The</a:t>
            </a:r>
            <a:r>
              <a:rPr lang="en-US" sz="4800" b="1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Lesson</a:t>
            </a:r>
            <a:r>
              <a:rPr lang="en-US" sz="4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:</a:t>
            </a:r>
            <a:r>
              <a:rPr lang="en-US" sz="4800" b="1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</a:p>
          <a:p>
            <a:r>
              <a:rPr lang="en-US" sz="40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Vocabulary:    </a:t>
            </a:r>
            <a:r>
              <a:rPr lang="en-US" sz="40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Describing buildings</a:t>
            </a:r>
          </a:p>
          <a:p>
            <a:r>
              <a:rPr lang="en-US" sz="40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Reading:        </a:t>
            </a:r>
            <a:r>
              <a:rPr lang="en-US" sz="40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Unusual homes around the world</a:t>
            </a:r>
          </a:p>
          <a:p>
            <a:r>
              <a:rPr lang="en-US" sz="40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Grammar:      </a:t>
            </a:r>
            <a:r>
              <a:rPr lang="en-US" sz="40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Comparative and superlative adjectives</a:t>
            </a:r>
          </a:p>
          <a:p>
            <a:r>
              <a:rPr lang="en-US" sz="40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Vocabulary:    </a:t>
            </a:r>
            <a:r>
              <a:rPr lang="en-US" sz="40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Prepositional phrases for location</a:t>
            </a:r>
          </a:p>
          <a:p>
            <a:r>
              <a:rPr lang="en-US" sz="40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Listening:       </a:t>
            </a:r>
            <a:r>
              <a:rPr lang="en-US" sz="40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Moving to another city</a:t>
            </a:r>
          </a:p>
          <a:p>
            <a:r>
              <a:rPr lang="en-US" sz="40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Speaking:       </a:t>
            </a:r>
            <a:r>
              <a:rPr lang="en-US" sz="40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Describing a picture </a:t>
            </a:r>
            <a:endParaRPr lang="ru-RU" sz="4000" dirty="0"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2518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064" y="474345"/>
            <a:ext cx="1119225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800" b="1" i="0" u="none" strike="noStrike" baseline="0" dirty="0" smtClean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r>
              <a:rPr lang="en-US" sz="2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brand new</a:t>
            </a:r>
            <a:r>
              <a:rPr lang="en-US" sz="2800" b="1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- 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            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different and not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ordinary</a:t>
            </a:r>
            <a:endParaRPr lang="uk-UA" sz="2800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en-US" sz="2800" b="1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c</a:t>
            </a:r>
            <a:r>
              <a:rPr lang="en-US" sz="2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lassic</a:t>
            </a:r>
            <a:r>
              <a:rPr lang="en-US" sz="2800" b="1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-                    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comfortable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and warm</a:t>
            </a:r>
          </a:p>
          <a:p>
            <a:r>
              <a:rPr lang="en-US" sz="2800" b="1" i="0" u="none" strike="noStrike" baseline="0" dirty="0" err="1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cosy</a:t>
            </a:r>
            <a:r>
              <a:rPr lang="en-US" sz="2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-                        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new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and different and</a:t>
            </a:r>
            <a:r>
              <a:rPr lang="en-US" sz="2800" b="0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therefore interesting </a:t>
            </a:r>
            <a:endParaRPr lang="uk-UA" sz="2800" b="1" dirty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r>
              <a:rPr lang="en-US" sz="2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fresh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-                    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existing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since the</a:t>
            </a:r>
            <a:r>
              <a:rPr lang="en-US" sz="2800" b="0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beginning</a:t>
            </a:r>
            <a:endParaRPr lang="uk-UA" sz="2800" dirty="0" smtClean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en-US" sz="2800" b="1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m</a:t>
            </a:r>
            <a:r>
              <a:rPr lang="en-US" sz="2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odern</a:t>
            </a:r>
            <a:r>
              <a:rPr lang="en-US" sz="2800" b="1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</a:t>
            </a:r>
            <a:r>
              <a:rPr lang="en-US" sz="2800" b="1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-</a:t>
            </a:r>
            <a:r>
              <a:rPr lang="en-US" sz="2800" b="0" i="1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                </a:t>
            </a:r>
            <a:r>
              <a:rPr lang="en-US" sz="2800" b="0" i="1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following the customs or ways</a:t>
            </a:r>
            <a:r>
              <a:rPr lang="en-US" sz="2800" b="0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of behaving </a:t>
            </a:r>
          </a:p>
          <a:p>
            <a:r>
              <a:rPr lang="en-US" sz="2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original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-                   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happening or starting from a short time ago</a:t>
            </a:r>
          </a:p>
          <a:p>
            <a:r>
              <a:rPr lang="en-US" sz="2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recent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-                     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extremely good, exciting, or surprising</a:t>
            </a:r>
          </a:p>
          <a:p>
            <a:r>
              <a:rPr lang="en-US" sz="2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spectacular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-            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using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the newest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ideas</a:t>
            </a:r>
            <a:endParaRPr lang="uk-UA" sz="2800" b="0" i="0" u="none" strike="noStrike" baseline="0" dirty="0" smtClean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r>
              <a:rPr lang="en-US" sz="2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traditional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-               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completely new</a:t>
            </a:r>
            <a:endParaRPr lang="uk-UA" sz="2800" b="0" i="0" u="none" strike="noStrike" baseline="0" dirty="0" smtClean="0"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r>
              <a:rPr lang="en-US" sz="2800" b="1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unusual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</a:t>
            </a:r>
            <a:r>
              <a:rPr lang="en-US" sz="2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-                 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a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classic example of</a:t>
            </a:r>
            <a:r>
              <a:rPr lang="en-US" sz="2800" b="0" i="0" u="none" strike="noStrike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en-US" sz="2800" b="0" i="0" u="none" strike="noStrike" baseline="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something</a:t>
            </a:r>
            <a:endParaRPr lang="ru-RU" dirty="0"/>
          </a:p>
        </p:txBody>
      </p:sp>
      <p:cxnSp>
        <p:nvCxnSpPr>
          <p:cNvPr id="31" name="Прямая со стрелкой 30"/>
          <p:cNvCxnSpPr/>
          <p:nvPr/>
        </p:nvCxnSpPr>
        <p:spPr>
          <a:xfrm flipV="1">
            <a:off x="1970468" y="1506828"/>
            <a:ext cx="2575774" cy="5215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2408349" y="1223493"/>
            <a:ext cx="2137893" cy="33742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2305318" y="2910625"/>
            <a:ext cx="2472744" cy="12750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2305318" y="2408349"/>
            <a:ext cx="2240924" cy="9659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2408349" y="3206839"/>
            <a:ext cx="1944710" cy="5280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V="1">
            <a:off x="3090930" y="3734873"/>
            <a:ext cx="1455312" cy="4507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V="1">
            <a:off x="2781837" y="2768958"/>
            <a:ext cx="1764405" cy="1828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flipV="1">
            <a:off x="2408349" y="1056068"/>
            <a:ext cx="2137893" cy="39538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305318" y="1506828"/>
            <a:ext cx="2240924" cy="35030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1841679" y="2028422"/>
            <a:ext cx="2794715" cy="4829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466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96" y="386365"/>
            <a:ext cx="10676585" cy="614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8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068" y="347731"/>
            <a:ext cx="10277339" cy="6246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152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370" y="399245"/>
            <a:ext cx="10573554" cy="6065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40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702" y="296214"/>
            <a:ext cx="10303098" cy="6091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04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9251" y="528034"/>
            <a:ext cx="9852337" cy="573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90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068" y="296214"/>
            <a:ext cx="9607639" cy="616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36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975" y="553793"/>
            <a:ext cx="10740980" cy="597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19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794" y="437883"/>
            <a:ext cx="10470523" cy="600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82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038" y="309093"/>
            <a:ext cx="10612190" cy="6168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76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69702" y="742046"/>
            <a:ext cx="106508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I am (the good/the best)  chess player in our class.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His tablet is (cheaper/the cheapest)  than mine.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She is (the most beautiful/</a:t>
            </a:r>
            <a:r>
              <a:rPr lang="en-US" sz="2800" dirty="0" err="1">
                <a:solidFill>
                  <a:schemeClr val="bg1"/>
                </a:solidFill>
                <a:latin typeface="Arial"/>
                <a:cs typeface="Arabic Typesetting"/>
              </a:rPr>
              <a:t>beautiest</a:t>
            </a: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)  girl in the class.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Hollywood actor Arnold Schwarzenegger is one of (more famous/the most famous)  person in the world.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Did she fell (best/better)  today?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I don’t think this is (the best/better)  idea than mine.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Last week was (hotter/the hottest)  ever!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For me mathematics was (harder/more hard)  than Chemistry in school.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Mike is (more tall/taller)  than my brother.</a:t>
            </a:r>
          </a:p>
          <a:p>
            <a:pPr fontAlgn="base">
              <a:buFont typeface="+mj-lt"/>
              <a:buAutoNum type="arabicPeriod"/>
            </a:pPr>
            <a:r>
              <a:rPr lang="en-US" sz="2800" dirty="0">
                <a:solidFill>
                  <a:schemeClr val="bg1"/>
                </a:solidFill>
                <a:latin typeface="Arial"/>
                <a:cs typeface="Arabic Typesetting"/>
              </a:rPr>
              <a:t>This is (the funnier/the funniest)  joke I’ve ever heard!</a:t>
            </a:r>
            <a:endParaRPr lang="en-US" sz="2800" b="0" i="0" dirty="0">
              <a:solidFill>
                <a:schemeClr val="bg1"/>
              </a:solidFill>
              <a:effectLst/>
              <a:latin typeface="Arial"/>
              <a:cs typeface="Arabic Typesetting"/>
            </a:endParaRPr>
          </a:p>
        </p:txBody>
      </p:sp>
    </p:spTree>
    <p:extLst>
      <p:ext uri="{BB962C8B-B14F-4D97-AF65-F5344CB8AC3E}">
        <p14:creationId xmlns:p14="http://schemas.microsoft.com/office/powerpoint/2010/main" val="266453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5155" y="1390918"/>
            <a:ext cx="11020352" cy="4031088"/>
          </a:xfrm>
        </p:spPr>
        <p:txBody>
          <a:bodyPr>
            <a:noAutofit/>
          </a:bodyPr>
          <a:lstStyle/>
          <a:p>
            <a: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/>
            </a:r>
            <a:br>
              <a:rPr lang="uk-UA" sz="8800" dirty="0"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en-US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The </a:t>
            </a:r>
            <a:r>
              <a:rPr lang="en-US" sz="8800" dirty="0" smtClean="0">
                <a:latin typeface="Arabic Typesetting" panose="03020402040406030203" pitchFamily="66" charset="-78"/>
                <a:cs typeface="Arabic Typesetting" panose="03020402040406030203" pitchFamily="66" charset="-78"/>
              </a:rPr>
              <a:t>House Where I’d Like To Live</a:t>
            </a:r>
            <a:endParaRPr lang="ru-RU" sz="8800" dirty="0"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5839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92</TotalTime>
  <Words>122</Words>
  <Application>Microsoft Office PowerPoint</Application>
  <PresentationFormat>Произвольный</PresentationFormat>
  <Paragraphs>30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Апекс</vt:lpstr>
      <vt:lpstr>Amazing architecture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The House Where I’d Like To Live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Amazing architecture</dc:title>
  <dc:creator>Natasha</dc:creator>
  <cp:lastModifiedBy>Natasha</cp:lastModifiedBy>
  <cp:revision>11</cp:revision>
  <dcterms:created xsi:type="dcterms:W3CDTF">2019-12-07T07:42:11Z</dcterms:created>
  <dcterms:modified xsi:type="dcterms:W3CDTF">2019-12-07T12:15:43Z</dcterms:modified>
</cp:coreProperties>
</file>