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256" r:id="rId2"/>
    <p:sldId id="258" r:id="rId3"/>
    <p:sldId id="259" r:id="rId4"/>
    <p:sldId id="261" r:id="rId5"/>
    <p:sldId id="290" r:id="rId6"/>
    <p:sldId id="260" r:id="rId7"/>
    <p:sldId id="264" r:id="rId8"/>
    <p:sldId id="265" r:id="rId9"/>
    <p:sldId id="262" r:id="rId10"/>
    <p:sldId id="263" r:id="rId11"/>
    <p:sldId id="312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310" r:id="rId29"/>
    <p:sldId id="311" r:id="rId30"/>
    <p:sldId id="313" r:id="rId31"/>
    <p:sldId id="269" r:id="rId32"/>
    <p:sldId id="268" r:id="rId33"/>
    <p:sldId id="270" r:id="rId34"/>
    <p:sldId id="271" r:id="rId35"/>
    <p:sldId id="272" r:id="rId36"/>
    <p:sldId id="273" r:id="rId37"/>
    <p:sldId id="274" r:id="rId38"/>
    <p:sldId id="275" r:id="rId39"/>
    <p:sldId id="276" r:id="rId40"/>
    <p:sldId id="277" r:id="rId41"/>
    <p:sldId id="278" r:id="rId42"/>
    <p:sldId id="279" r:id="rId43"/>
    <p:sldId id="280" r:id="rId44"/>
    <p:sldId id="281" r:id="rId45"/>
    <p:sldId id="282" r:id="rId46"/>
    <p:sldId id="283" r:id="rId47"/>
    <p:sldId id="284" r:id="rId48"/>
    <p:sldId id="285" r:id="rId49"/>
    <p:sldId id="286" r:id="rId50"/>
    <p:sldId id="287" r:id="rId51"/>
    <p:sldId id="288" r:id="rId52"/>
    <p:sldId id="289" r:id="rId53"/>
    <p:sldId id="314" r:id="rId5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огдан Колодійчук" initials="БК" lastIdx="1" clrIdx="0">
    <p:extLst>
      <p:ext uri="{19B8F6BF-5375-455C-9EA6-DF929625EA0E}">
        <p15:presenceInfo xmlns:p15="http://schemas.microsoft.com/office/powerpoint/2012/main" userId="99b8af053784d76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64" autoAdjust="0"/>
    <p:restoredTop sz="94660"/>
  </p:normalViewPr>
  <p:slideViewPr>
    <p:cSldViewPr snapToGrid="0">
      <p:cViewPr varScale="1">
        <p:scale>
          <a:sx n="92" d="100"/>
          <a:sy n="92" d="100"/>
        </p:scale>
        <p:origin x="20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0989C2-0DC8-40B9-A9D6-F04021D9C706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7E5AE-29FE-40BE-93B7-35ADD9AFD662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80156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87E5AE-29FE-40BE-93B7-35ADD9AFD662}" type="slidenum">
              <a:rPr lang="uk-UA" smtClean="0"/>
              <a:t>30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3219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9220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2546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2454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05148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092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4840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29358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333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11495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69668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433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685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47271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8210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71051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776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88984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54070D-429F-4B5E-A98E-B7E5F7C616C1}" type="datetimeFigureOut">
              <a:rPr lang="uk-UA" smtClean="0"/>
              <a:t>18.03.2025</a:t>
            </a:fld>
            <a:endParaRPr lang="uk-UA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uk-U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85CEB0A-D246-41FB-B5E5-202F9C8465F8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69216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KpBJjsZ7EE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9F5AA3-6BF4-98B8-FFA1-00BE76BFC76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1800" b="1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РОЗВИТОК ПСИХОЛОГІЧНОЇ СТІЙКОСТІ ТА РЕЗИЛЬЄНТНОСТІ В УМОВАХ ВОЄННИХ ДІЙ </a:t>
            </a:r>
            <a:endParaRPr lang="uk-UA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0A93DFE-3159-BBF2-0EF6-180B85ACA8E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i="0" dirty="0">
                <a:solidFill>
                  <a:srgbClr val="374151"/>
                </a:solidFill>
                <a:effectLst/>
                <a:latin typeface="Söhne"/>
              </a:rPr>
              <a:t>Development of Psychological </a:t>
            </a:r>
            <a:r>
              <a:rPr lang="en-US" dirty="0">
                <a:solidFill>
                  <a:srgbClr val="374151"/>
                </a:solidFill>
                <a:latin typeface="Söhne"/>
              </a:rPr>
              <a:t>Stability and Resilience</a:t>
            </a:r>
            <a:r>
              <a:rPr lang="en-US" i="0" dirty="0">
                <a:solidFill>
                  <a:srgbClr val="374151"/>
                </a:solidFill>
                <a:effectLst/>
                <a:latin typeface="Söhne"/>
              </a:rPr>
              <a:t> in the Context of Armed Conflict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24531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372C8E-B7F7-47EE-D2FA-04A606D79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План / </a:t>
            </a:r>
            <a:r>
              <a:rPr lang="en-US" dirty="0"/>
              <a:t>Outline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59D4D67-9A77-A12F-5CD8-55DAA346776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</a:rPr>
              <a:t>1.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Психологічне благополуччя учасників освітнього процесу: суть, умови, наслідки. </a:t>
            </a:r>
            <a:endParaRPr lang="en-US" sz="2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2. 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Психологічна резильєнтність та її складові.</a:t>
            </a:r>
            <a:endParaRPr lang="en-US" sz="2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3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. Формування та розвиток резильєнтності у дітей 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</a:rPr>
              <a:t>і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дорослих.</a:t>
            </a:r>
            <a:endParaRPr lang="en-US" sz="24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4. Особливості підтримки дітей,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</a:rPr>
              <a:t>котр</a:t>
            </a:r>
            <a:r>
              <a:rPr lang="ru-RU" sz="2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і переживають травматичний досвід. </a:t>
            </a:r>
          </a:p>
          <a:p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619335A-973A-8C34-C084-B1324B0D4A9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+mj-lt"/>
              <a:buAutoNum type="arabicPeriod"/>
            </a:pPr>
            <a:r>
              <a:rPr lang="en-US" sz="2200" b="0" dirty="0">
                <a:solidFill>
                  <a:srgbClr val="374151"/>
                </a:solidFill>
                <a:effectLst/>
                <a:latin typeface="Söhne"/>
              </a:rPr>
              <a:t>Psychological Well-being of Educational Process Participants: Essence, Conditions, and Consequences.</a:t>
            </a:r>
          </a:p>
          <a:p>
            <a:pPr>
              <a:buFont typeface="+mj-lt"/>
              <a:buAutoNum type="arabicPeriod"/>
            </a:pPr>
            <a:r>
              <a:rPr lang="en-US" sz="2400" b="0" dirty="0">
                <a:solidFill>
                  <a:srgbClr val="374151"/>
                </a:solidFill>
                <a:effectLst/>
                <a:latin typeface="Söhne"/>
              </a:rPr>
              <a:t>Psychological Resilience and Its Components.</a:t>
            </a:r>
          </a:p>
          <a:p>
            <a:pPr>
              <a:buFont typeface="+mj-lt"/>
              <a:buAutoNum type="arabicPeriod"/>
            </a:pPr>
            <a:r>
              <a:rPr lang="en-US" sz="2400" b="0" dirty="0">
                <a:solidFill>
                  <a:srgbClr val="374151"/>
                </a:solidFill>
                <a:effectLst/>
                <a:latin typeface="Söhne"/>
              </a:rPr>
              <a:t>Formation and Development of Resilience in Children and Adults.</a:t>
            </a:r>
          </a:p>
          <a:p>
            <a:pPr algn="l">
              <a:buFont typeface="+mj-lt"/>
              <a:buAutoNum type="arabicPeriod"/>
            </a:pPr>
            <a:r>
              <a:rPr lang="en-US" sz="2400" b="0" dirty="0">
                <a:solidFill>
                  <a:srgbClr val="374151"/>
                </a:solidFill>
                <a:effectLst/>
                <a:latin typeface="Söhne"/>
              </a:rPr>
              <a:t>Features of Supporting Children who Have Experienced Trauma.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671267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32B2EF-B5B1-3F9A-8A0A-C3C497DBE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Ключові слова / </a:t>
            </a:r>
            <a:r>
              <a:rPr lang="en-US" dirty="0"/>
              <a:t>Key terms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D46DFC-89A1-1D22-29DC-B79BA5CBAFD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Резильєнтність (психологічна стійкість)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Психологічне / фізичне благополуччя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Психологічна рівновага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Стратегії подолання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Зміна світогляду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Адаптивність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Навчання стійкості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Негативні життєві обставини</a:t>
            </a: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Навички подолання</a:t>
            </a:r>
            <a:endParaRPr lang="uk-UA" dirty="0">
              <a:solidFill>
                <a:srgbClr val="374151"/>
              </a:solidFill>
              <a:latin typeface="Söhne"/>
            </a:endParaRPr>
          </a:p>
          <a:p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Стресостійкість</a:t>
            </a:r>
          </a:p>
          <a:p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E2CA5A1-7C65-359F-AF7D-D95B858895A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Resilience</a:t>
            </a:r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    </a:t>
            </a: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 (Psychological Stability)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Psychological</a:t>
            </a:r>
            <a:r>
              <a:rPr lang="uk-UA" b="0" i="0" dirty="0">
                <a:solidFill>
                  <a:srgbClr val="374151"/>
                </a:solidFill>
                <a:effectLst/>
                <a:latin typeface="Söhne"/>
              </a:rPr>
              <a:t> /</a:t>
            </a:r>
            <a:r>
              <a:rPr lang="en-US" dirty="0">
                <a:solidFill>
                  <a:srgbClr val="374151"/>
                </a:solidFill>
                <a:latin typeface="Söhne"/>
              </a:rPr>
              <a:t>P</a:t>
            </a:r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hysical Well-being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Psychological Balance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Coping Strategies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dirty="0">
                <a:solidFill>
                  <a:srgbClr val="374151"/>
                </a:solidFill>
                <a:latin typeface="Söhne"/>
              </a:rPr>
              <a:t>Mindset Shifts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Adaptability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Resilience Training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Adversity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Coping Skills</a:t>
            </a:r>
            <a:endParaRPr lang="uk-UA" b="0" i="0" dirty="0">
              <a:solidFill>
                <a:srgbClr val="374151"/>
              </a:solidFill>
              <a:effectLst/>
              <a:latin typeface="Söhne"/>
            </a:endParaRPr>
          </a:p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Stress Resilience</a:t>
            </a:r>
            <a:endParaRPr lang="uk-UA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502511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BD59F2C-7E34-B24E-DF58-93CE07D4216C}"/>
              </a:ext>
            </a:extLst>
          </p:cNvPr>
          <p:cNvSpPr txBox="1"/>
          <p:nvPr/>
        </p:nvSpPr>
        <p:spPr>
          <a:xfrm>
            <a:off x="1309817" y="996778"/>
            <a:ext cx="9292280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accent4"/>
                </a:solidFill>
              </a:rPr>
              <a:t>Objectives</a:t>
            </a:r>
          </a:p>
          <a:p>
            <a:pPr algn="ctr"/>
            <a:endParaRPr lang="en-US" sz="1600" dirty="0">
              <a:solidFill>
                <a:schemeClr val="accent4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Understanding the Psychological Well-being in Armed Conflict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Exploring its Essence, Conditions, and Consequences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Highlighting Comprehensive Approaches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Defining Resilience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Understanding Key Aspects of Resilience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Highlighting the Interactivity of Resilience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Exploring the Counterbalance of Resilience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Understanding the Role of Adults in Building Resilience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Providing Practical Strategies for Building Resilience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Applying Resilience to Challenging Times </a:t>
            </a:r>
          </a:p>
        </p:txBody>
      </p:sp>
    </p:spTree>
    <p:extLst>
      <p:ext uri="{BB962C8B-B14F-4D97-AF65-F5344CB8AC3E}">
        <p14:creationId xmlns:p14="http://schemas.microsoft.com/office/powerpoint/2010/main" val="1418902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5DBD07-F6F3-36DA-9525-CDEA3BF71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Psychological Well-being of Educational Process Participants: 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8B9BFF-E1D1-4E2E-2973-F13256C27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400" b="0" dirty="0">
                <a:solidFill>
                  <a:srgbClr val="374151"/>
                </a:solidFill>
                <a:effectLst/>
                <a:latin typeface="Söhne"/>
              </a:rPr>
              <a:t>Essence </a:t>
            </a:r>
          </a:p>
          <a:p>
            <a:r>
              <a:rPr lang="en-US" sz="4400" b="0" dirty="0">
                <a:solidFill>
                  <a:srgbClr val="374151"/>
                </a:solidFill>
                <a:effectLst/>
                <a:latin typeface="Söhne"/>
              </a:rPr>
              <a:t>Conditions </a:t>
            </a:r>
          </a:p>
          <a:p>
            <a:r>
              <a:rPr lang="en-US" sz="4400" b="0" dirty="0">
                <a:solidFill>
                  <a:srgbClr val="374151"/>
                </a:solidFill>
                <a:effectLst/>
                <a:latin typeface="Söhne"/>
              </a:rPr>
              <a:t>Consequences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18019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E2F37E-4E1B-BC43-64E9-09ED57F25B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860396"/>
          </a:xfrm>
        </p:spPr>
        <p:txBody>
          <a:bodyPr>
            <a:noAutofit/>
          </a:bodyPr>
          <a:lstStyle/>
          <a:p>
            <a:r>
              <a:rPr lang="en-US" sz="2800" b="1" i="0" dirty="0">
                <a:solidFill>
                  <a:srgbClr val="C00000"/>
                </a:solidFill>
                <a:effectLst/>
                <a:latin typeface="YouTube Sans"/>
              </a:rPr>
              <a:t>“A Lesson On Resilience”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D0230C83-A2E8-FE0F-1BE5-661E883248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18138" y="1821346"/>
            <a:ext cx="5470525" cy="3215308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56AF3ADF-36D5-B18A-E299-58BBCF14D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800" b="1" dirty="0">
                <a:hlinkClick r:id="rId3"/>
              </a:rPr>
              <a:t>https://www.youtube.com/watch?v=sKpBJjsZ7EE</a:t>
            </a:r>
            <a:r>
              <a:rPr lang="en-US" sz="1800" b="1" dirty="0"/>
              <a:t> </a:t>
            </a:r>
          </a:p>
          <a:p>
            <a:r>
              <a:rPr lang="en-US" sz="3100" b="1" i="0" dirty="0">
                <a:solidFill>
                  <a:schemeClr val="tx1"/>
                </a:solidFill>
                <a:effectLst/>
                <a:latin typeface="Söhne"/>
              </a:rPr>
              <a:t>Do you </a:t>
            </a:r>
            <a:r>
              <a:rPr lang="en-US" sz="3100" b="1" dirty="0">
                <a:solidFill>
                  <a:schemeClr val="tx1"/>
                </a:solidFill>
                <a:latin typeface="Söhne"/>
              </a:rPr>
              <a:t>agree</a:t>
            </a:r>
            <a:r>
              <a:rPr lang="en-US" sz="3100" b="1" i="0" dirty="0">
                <a:solidFill>
                  <a:schemeClr val="tx1"/>
                </a:solidFill>
                <a:effectLst/>
                <a:latin typeface="Söhne"/>
              </a:rPr>
              <a:t> that learning through play is more effective than traditional classroom methods? </a:t>
            </a:r>
          </a:p>
          <a:p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135059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DC883-DE79-8519-08EF-E1778F5EC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So, what </a:t>
            </a:r>
            <a:r>
              <a:rPr lang="en-US" b="1" dirty="0">
                <a:solidFill>
                  <a:schemeClr val="tx1"/>
                </a:solidFill>
              </a:rPr>
              <a:t>IS</a:t>
            </a:r>
            <a:r>
              <a:rPr lang="en-US" dirty="0"/>
              <a:t> </a:t>
            </a:r>
            <a:r>
              <a:rPr lang="en-US" b="1" dirty="0">
                <a:solidFill>
                  <a:srgbClr val="FF0000"/>
                </a:solidFill>
              </a:rPr>
              <a:t>RESILIENCE</a:t>
            </a:r>
            <a:r>
              <a:rPr lang="en-US" dirty="0"/>
              <a:t> ?</a:t>
            </a:r>
            <a:endParaRPr lang="uk-UA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9B3B70-B0A1-0A59-9FD5-56AB5FCFF46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303" y="2557463"/>
            <a:ext cx="459539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259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A40208-90E5-BC79-8BB9-FEF1511D8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dirty="0">
                <a:solidFill>
                  <a:srgbClr val="374151"/>
                </a:solidFill>
                <a:effectLst/>
                <a:latin typeface="Söhne"/>
              </a:rPr>
              <a:t>Key aspects of resilience include: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1CF9F21-09F6-A24C-95A9-61BB893C5B8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b="1" i="0" dirty="0">
                <a:effectLst/>
                <a:latin typeface="Söhne"/>
              </a:rPr>
              <a:t>Emotional Resilience</a:t>
            </a:r>
          </a:p>
          <a:p>
            <a:r>
              <a:rPr lang="en-US" b="1" i="0" dirty="0">
                <a:effectLst/>
                <a:latin typeface="Söhne"/>
              </a:rPr>
              <a:t>Problem-Solving</a:t>
            </a:r>
            <a:endParaRPr lang="en-US" b="1" dirty="0">
              <a:latin typeface="Söhne"/>
            </a:endParaRPr>
          </a:p>
          <a:p>
            <a:r>
              <a:rPr lang="en-US" b="1" i="0" dirty="0">
                <a:effectLst/>
                <a:latin typeface="Söhne"/>
              </a:rPr>
              <a:t>Adaptability</a:t>
            </a:r>
          </a:p>
          <a:p>
            <a:r>
              <a:rPr lang="en-US" b="1" i="0" dirty="0">
                <a:effectLst/>
                <a:latin typeface="Söhne"/>
              </a:rPr>
              <a:t>Social Support</a:t>
            </a:r>
          </a:p>
          <a:p>
            <a:r>
              <a:rPr lang="en-US" b="1" i="0" dirty="0">
                <a:effectLst/>
                <a:latin typeface="Söhne"/>
              </a:rPr>
              <a:t>Positive Outlook</a:t>
            </a:r>
          </a:p>
          <a:p>
            <a:r>
              <a:rPr lang="en-US" b="1" i="0" dirty="0">
                <a:effectLst/>
                <a:latin typeface="Söhne"/>
              </a:rPr>
              <a:t>Coping Skills</a:t>
            </a:r>
          </a:p>
          <a:p>
            <a:r>
              <a:rPr lang="en-US" b="1" i="0" dirty="0">
                <a:effectLst/>
                <a:latin typeface="Söhne"/>
              </a:rPr>
              <a:t>Self-Efficacy</a:t>
            </a:r>
            <a:endParaRPr lang="en-US" b="1" dirty="0">
              <a:latin typeface="Söhne"/>
            </a:endParaRPr>
          </a:p>
          <a:p>
            <a:endParaRPr lang="en-US" b="1" i="0" dirty="0">
              <a:effectLst/>
              <a:latin typeface="Söhne"/>
            </a:endParaRPr>
          </a:p>
          <a:p>
            <a:endParaRPr lang="en-US" b="1" dirty="0">
              <a:latin typeface="Söhne"/>
            </a:endParaRPr>
          </a:p>
          <a:p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733595F-AFE5-5CB8-A0D5-757E568C277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k-UA" dirty="0"/>
              <a:t>Емоційна стійкість</a:t>
            </a:r>
          </a:p>
          <a:p>
            <a:r>
              <a:rPr lang="uk-UA" dirty="0"/>
              <a:t>Вирішення проблем</a:t>
            </a:r>
          </a:p>
          <a:p>
            <a:r>
              <a:rPr lang="uk-UA" dirty="0"/>
              <a:t>Адаптивність </a:t>
            </a:r>
          </a:p>
          <a:p>
            <a:r>
              <a:rPr lang="uk-UA" dirty="0"/>
              <a:t>Соціальна підтримка</a:t>
            </a:r>
          </a:p>
          <a:p>
            <a:r>
              <a:rPr lang="uk-UA" dirty="0"/>
              <a:t>Позитивний світогляд</a:t>
            </a:r>
          </a:p>
          <a:p>
            <a:r>
              <a:rPr lang="uk-UA" dirty="0"/>
              <a:t>Навички подолання</a:t>
            </a:r>
            <a:endParaRPr lang="en-US" dirty="0"/>
          </a:p>
          <a:p>
            <a:r>
              <a:rPr lang="uk-UA" dirty="0"/>
              <a:t>Самоефективність</a:t>
            </a:r>
          </a:p>
        </p:txBody>
      </p:sp>
    </p:spTree>
    <p:extLst>
      <p:ext uri="{BB962C8B-B14F-4D97-AF65-F5344CB8AC3E}">
        <p14:creationId xmlns:p14="http://schemas.microsoft.com/office/powerpoint/2010/main" val="21190691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524867-B128-4DFD-3774-673B23EF3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" y="423862"/>
            <a:ext cx="12001500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358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5397F01-6B47-695D-2A29-6C891CEC8A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87" y="361950"/>
            <a:ext cx="12011025" cy="613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117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FCC9B4-BAEF-C251-A3BE-2D00B88F8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0" dirty="0">
                <a:solidFill>
                  <a:srgbClr val="000000"/>
                </a:solidFill>
                <a:effectLst/>
                <a:latin typeface="Merriweather" panose="00000500000000000000" pitchFamily="2" charset="-52"/>
              </a:rPr>
              <a:t>How would you rate the level of your resilience?</a:t>
            </a:r>
            <a:endParaRPr lang="uk-UA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6C946354-6DE3-C793-C5BC-C82FF28AC1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8570" y="2557993"/>
            <a:ext cx="7194859" cy="3317875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2544D4B-0E0D-6A85-F44E-2D28C38AE882}"/>
              </a:ext>
            </a:extLst>
          </p:cNvPr>
          <p:cNvSpPr txBox="1"/>
          <p:nvPr/>
        </p:nvSpPr>
        <p:spPr>
          <a:xfrm>
            <a:off x="6285470" y="2557993"/>
            <a:ext cx="5601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2</a:t>
            </a:r>
            <a:endParaRPr lang="uk-UA" dirty="0">
              <a:solidFill>
                <a:schemeClr val="bg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7080294-8CF7-27A9-C792-35D11954A152}"/>
              </a:ext>
            </a:extLst>
          </p:cNvPr>
          <p:cNvSpPr txBox="1"/>
          <p:nvPr/>
        </p:nvSpPr>
        <p:spPr>
          <a:xfrm>
            <a:off x="2498570" y="2557993"/>
            <a:ext cx="491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1</a:t>
            </a:r>
            <a:endParaRPr lang="uk-U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132D738-8252-E0E4-A7EB-7EAE25457D11}"/>
              </a:ext>
            </a:extLst>
          </p:cNvPr>
          <p:cNvSpPr txBox="1"/>
          <p:nvPr/>
        </p:nvSpPr>
        <p:spPr>
          <a:xfrm>
            <a:off x="2498570" y="4374292"/>
            <a:ext cx="4917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3</a:t>
            </a:r>
            <a:endParaRPr lang="uk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BBC397-FAA6-8A68-8203-6DD0B72FEF6A}"/>
              </a:ext>
            </a:extLst>
          </p:cNvPr>
          <p:cNvSpPr txBox="1"/>
          <p:nvPr/>
        </p:nvSpPr>
        <p:spPr>
          <a:xfrm>
            <a:off x="6285470" y="4374292"/>
            <a:ext cx="395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4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557405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B0EB83-7411-4BBF-F2A4-29658D55F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#1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BE98C057-5AF5-6D92-F0AD-A189014322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8593" y="2557463"/>
            <a:ext cx="5194813" cy="3317875"/>
          </a:xfrm>
        </p:spPr>
      </p:pic>
    </p:spTree>
    <p:extLst>
      <p:ext uri="{BB962C8B-B14F-4D97-AF65-F5344CB8AC3E}">
        <p14:creationId xmlns:p14="http://schemas.microsoft.com/office/powerpoint/2010/main" val="2518940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F339A6-8D30-71D9-2397-F95A55B48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#1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B4BCD9A-5AB8-FE25-1CAB-7F1902FD91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2584" y="2557463"/>
            <a:ext cx="7331676" cy="3317875"/>
          </a:xfrm>
        </p:spPr>
      </p:pic>
    </p:spTree>
    <p:extLst>
      <p:ext uri="{BB962C8B-B14F-4D97-AF65-F5344CB8AC3E}">
        <p14:creationId xmlns:p14="http://schemas.microsoft.com/office/powerpoint/2010/main" val="2628466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C4279D-A485-AC43-D0C8-F977D6C2A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#2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4EE218A-35BF-2204-5910-CCD3D3D639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4786" y="2557463"/>
            <a:ext cx="5202428" cy="3317875"/>
          </a:xfrm>
        </p:spPr>
      </p:pic>
    </p:spTree>
    <p:extLst>
      <p:ext uri="{BB962C8B-B14F-4D97-AF65-F5344CB8AC3E}">
        <p14:creationId xmlns:p14="http://schemas.microsoft.com/office/powerpoint/2010/main" val="3321643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6B34B9-6D06-CB81-4177-11FD1D4F2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#2</a:t>
            </a:r>
            <a:endParaRPr lang="uk-UA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04055B8-2271-8FEA-FC6E-BF634A3BD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034" y="2557463"/>
            <a:ext cx="7161932" cy="3317875"/>
          </a:xfrm>
        </p:spPr>
      </p:pic>
    </p:spTree>
    <p:extLst>
      <p:ext uri="{BB962C8B-B14F-4D97-AF65-F5344CB8AC3E}">
        <p14:creationId xmlns:p14="http://schemas.microsoft.com/office/powerpoint/2010/main" val="1465549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4FB42C-9C27-415F-E0D1-EF722AB99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#3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14D1E7E5-BAAC-F33C-2054-07EB58CAA0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0095" y="2557463"/>
            <a:ext cx="5191810" cy="3317875"/>
          </a:xfrm>
        </p:spPr>
      </p:pic>
    </p:spTree>
    <p:extLst>
      <p:ext uri="{BB962C8B-B14F-4D97-AF65-F5344CB8AC3E}">
        <p14:creationId xmlns:p14="http://schemas.microsoft.com/office/powerpoint/2010/main" val="2823373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E541DD-F0C2-F2EE-B70F-148E913AF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#3</a:t>
            </a:r>
            <a:endParaRPr lang="uk-UA" dirty="0"/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6DD2A3B1-7F16-579C-1A5F-D0EBD590A4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8016" y="2557463"/>
            <a:ext cx="7115968" cy="3317875"/>
          </a:xfrm>
        </p:spPr>
      </p:pic>
    </p:spTree>
    <p:extLst>
      <p:ext uri="{BB962C8B-B14F-4D97-AF65-F5344CB8AC3E}">
        <p14:creationId xmlns:p14="http://schemas.microsoft.com/office/powerpoint/2010/main" val="42326015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FD9A6E-F1AD-76CC-F9D2-F49DA3E35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#4</a:t>
            </a:r>
            <a:endParaRPr lang="uk-UA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B230F76D-CCB1-14CA-CD79-C8B40F6DAF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1252" y="2557463"/>
            <a:ext cx="5189496" cy="3317875"/>
          </a:xfrm>
        </p:spPr>
      </p:pic>
    </p:spTree>
    <p:extLst>
      <p:ext uri="{BB962C8B-B14F-4D97-AF65-F5344CB8AC3E}">
        <p14:creationId xmlns:p14="http://schemas.microsoft.com/office/powerpoint/2010/main" val="14735995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DC2BD1-551F-145D-726A-09310CDD5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#4</a:t>
            </a:r>
            <a:endParaRPr lang="uk-UA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B06B77E1-8B42-A267-F996-0FDF2DA6C5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2248" y="2557463"/>
            <a:ext cx="7187503" cy="3317875"/>
          </a:xfrm>
        </p:spPr>
      </p:pic>
    </p:spTree>
    <p:extLst>
      <p:ext uri="{BB962C8B-B14F-4D97-AF65-F5344CB8AC3E}">
        <p14:creationId xmlns:p14="http://schemas.microsoft.com/office/powerpoint/2010/main" val="12068430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535E77-38C2-E3D5-609A-B5C327F7E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#5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AA1D150-ED97-F3F3-CBC9-EE1D9F0B4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5575" y="2557463"/>
            <a:ext cx="5200849" cy="3317875"/>
          </a:xfrm>
        </p:spPr>
      </p:pic>
    </p:spTree>
    <p:extLst>
      <p:ext uri="{BB962C8B-B14F-4D97-AF65-F5344CB8AC3E}">
        <p14:creationId xmlns:p14="http://schemas.microsoft.com/office/powerpoint/2010/main" val="1230263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7FB126-EC9D-297B-00B4-AF2405FC5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#5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2BDA204-0258-8C5D-49CA-3549339FEE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3869" y="2557463"/>
            <a:ext cx="7164261" cy="3317875"/>
          </a:xfrm>
        </p:spPr>
      </p:pic>
    </p:spTree>
    <p:extLst>
      <p:ext uri="{BB962C8B-B14F-4D97-AF65-F5344CB8AC3E}">
        <p14:creationId xmlns:p14="http://schemas.microsoft.com/office/powerpoint/2010/main" val="6881028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9DB90E-6ABA-E56C-CE96-8634AE007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#6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A65B4ED-4E5E-5CA6-6F41-BDAF9DD123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86045" y="2557463"/>
            <a:ext cx="5219909" cy="3317875"/>
          </a:xfrm>
        </p:spPr>
      </p:pic>
    </p:spTree>
    <p:extLst>
      <p:ext uri="{BB962C8B-B14F-4D97-AF65-F5344CB8AC3E}">
        <p14:creationId xmlns:p14="http://schemas.microsoft.com/office/powerpoint/2010/main" val="9438976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506B9D-06B8-4C7A-C880-9832412664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#6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2B7FBB1-430D-90AA-1922-45D7DABDE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4453" y="2557463"/>
            <a:ext cx="7163094" cy="3317875"/>
          </a:xfrm>
        </p:spPr>
      </p:pic>
    </p:spTree>
    <p:extLst>
      <p:ext uri="{BB962C8B-B14F-4D97-AF65-F5344CB8AC3E}">
        <p14:creationId xmlns:p14="http://schemas.microsoft.com/office/powerpoint/2010/main" val="32655262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4AC087-0A1A-BCF9-9947-9D6AC31D60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#7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3042463-8E0D-1941-3AE4-A07069C55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91761" y="2557463"/>
            <a:ext cx="5208477" cy="3317875"/>
          </a:xfrm>
        </p:spPr>
      </p:pic>
    </p:spTree>
    <p:extLst>
      <p:ext uri="{BB962C8B-B14F-4D97-AF65-F5344CB8AC3E}">
        <p14:creationId xmlns:p14="http://schemas.microsoft.com/office/powerpoint/2010/main" val="13776688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1A3CE4-CA46-E1EC-4BE9-73FCF1D57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#7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2E9A6A5-5741-181B-5BF7-4DEED8B20D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63371" y="2557463"/>
            <a:ext cx="7265257" cy="3317875"/>
          </a:xfrm>
        </p:spPr>
      </p:pic>
    </p:spTree>
    <p:extLst>
      <p:ext uri="{BB962C8B-B14F-4D97-AF65-F5344CB8AC3E}">
        <p14:creationId xmlns:p14="http://schemas.microsoft.com/office/powerpoint/2010/main" val="21177339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40F5727-2656-A014-6B96-B42A77446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#8</a:t>
            </a:r>
            <a:endParaRPr lang="uk-UA" b="1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9A2857E-97D8-5F46-CA2E-43D58255F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03910" y="2557463"/>
            <a:ext cx="5184179" cy="3317875"/>
          </a:xfrm>
        </p:spPr>
      </p:pic>
    </p:spTree>
    <p:extLst>
      <p:ext uri="{BB962C8B-B14F-4D97-AF65-F5344CB8AC3E}">
        <p14:creationId xmlns:p14="http://schemas.microsoft.com/office/powerpoint/2010/main" val="42613019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D7C51B-875C-F5B7-3837-62DC40BA25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#8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2FE294D-9F52-AADB-2E42-DAB7E32C43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9605" y="2557463"/>
            <a:ext cx="7172789" cy="3317875"/>
          </a:xfrm>
        </p:spPr>
      </p:pic>
    </p:spTree>
    <p:extLst>
      <p:ext uri="{BB962C8B-B14F-4D97-AF65-F5344CB8AC3E}">
        <p14:creationId xmlns:p14="http://schemas.microsoft.com/office/powerpoint/2010/main" val="425044868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5FE1D2-C836-35E8-EF42-B3E3351FD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#9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D555913-F254-21F5-69C8-FDE674D40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75784" y="2557463"/>
            <a:ext cx="5240431" cy="3317875"/>
          </a:xfrm>
        </p:spPr>
      </p:pic>
    </p:spTree>
    <p:extLst>
      <p:ext uri="{BB962C8B-B14F-4D97-AF65-F5344CB8AC3E}">
        <p14:creationId xmlns:p14="http://schemas.microsoft.com/office/powerpoint/2010/main" val="29997780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662896-628D-9096-A510-4B664AEC3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9 skills/attributes that make you resilient</a:t>
            </a:r>
            <a:br>
              <a:rPr lang="en-US" dirty="0"/>
            </a:br>
            <a:r>
              <a:rPr lang="en-US" dirty="0"/>
              <a:t>#9</a:t>
            </a:r>
            <a:endParaRPr lang="uk-UA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650E325-B54A-9006-0F22-1358ADED75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1654" y="2557463"/>
            <a:ext cx="7108692" cy="3317875"/>
          </a:xfrm>
        </p:spPr>
      </p:pic>
    </p:spTree>
    <p:extLst>
      <p:ext uri="{BB962C8B-B14F-4D97-AF65-F5344CB8AC3E}">
        <p14:creationId xmlns:p14="http://schemas.microsoft.com/office/powerpoint/2010/main" val="34305555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B569D7-DECF-BB4A-7DB3-D9B34ABAB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9817" y="602526"/>
            <a:ext cx="9943070" cy="56529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B7D3A6-257F-9AC0-4984-4B7F660CE018}"/>
              </a:ext>
            </a:extLst>
          </p:cNvPr>
          <p:cNvSpPr txBox="1"/>
          <p:nvPr/>
        </p:nvSpPr>
        <p:spPr>
          <a:xfrm>
            <a:off x="1787611" y="5453449"/>
            <a:ext cx="911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https://www.everydayhealth.com/wellness/resilience/get-your-resilience-score/</a:t>
            </a:r>
            <a:endParaRPr lang="uk-U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8583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A67F2D-D313-05AF-C6D1-035CD4867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Is resilience an innate ability? </a:t>
            </a:r>
            <a:br>
              <a:rPr lang="en-US" sz="3200" b="1" dirty="0"/>
            </a:br>
            <a:r>
              <a:rPr lang="en-US" b="1" dirty="0"/>
              <a:t>What are the ways to build your resilience?</a:t>
            </a:r>
            <a:endParaRPr lang="uk-UA" b="1" dirty="0"/>
          </a:p>
        </p:txBody>
      </p:sp>
      <p:pic>
        <p:nvPicPr>
          <p:cNvPr id="4" name="Picture 2" descr="Figure1 – Building a resilience wall  ">
            <a:extLst>
              <a:ext uri="{FF2B5EF4-FFF2-40B4-BE49-F238E27FC236}">
                <a16:creationId xmlns:a16="http://schemas.microsoft.com/office/drawing/2014/main" id="{B28E5440-E923-9A32-5F53-F88EFEC2713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138" y="2557463"/>
            <a:ext cx="569972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2720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F4A0D3B-D6F1-7C45-FD0F-9BAD9425DD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843" y="381000"/>
            <a:ext cx="11310552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4102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8CC255-6EA7-3F9C-7AFC-CC7499093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368" y="450417"/>
            <a:ext cx="11277600" cy="5975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0277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D0723E-BFCC-0DD8-9D82-36152EB50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869" y="472914"/>
            <a:ext cx="11353573" cy="5911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16006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4A7E3F-9623-D5B8-DCAD-ACE0B1690E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95" y="453285"/>
            <a:ext cx="11219935" cy="5951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859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54091AD-0FF0-46A9-61FF-FBFA134959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95" y="467745"/>
            <a:ext cx="11228173" cy="5922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5284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009F205-A5B4-6BF0-1E5D-9F0703E9D9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15" y="461319"/>
            <a:ext cx="11407142" cy="591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2670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C03DB0-FDC1-9290-A94F-54258F96C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269" y="502508"/>
            <a:ext cx="11211699" cy="587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23570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C904301-9A27-831C-FCEA-91FF94628F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087" y="409445"/>
            <a:ext cx="11283069" cy="5974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9985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BA47A3F-5F66-6C03-D3CD-1786525D74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746" y="448925"/>
            <a:ext cx="11195222" cy="5968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6253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F64C297-D1CF-4556-20F0-17F38DE66F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32" y="466066"/>
            <a:ext cx="11228173" cy="591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401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AE5673C-1070-DCDB-9913-3F69024BCB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509" y="511518"/>
            <a:ext cx="11211696" cy="5848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5530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7BBD03-FAF9-9247-0186-0B5694069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b="0" i="0" dirty="0">
                <a:solidFill>
                  <a:srgbClr val="000000"/>
                </a:solidFill>
                <a:effectLst/>
                <a:latin typeface="Sentinel"/>
              </a:rPr>
            </a:br>
            <a:r>
              <a:rPr lang="en-US" b="0" i="0" dirty="0">
                <a:solidFill>
                  <a:srgbClr val="000000"/>
                </a:solidFill>
                <a:effectLst/>
                <a:latin typeface="Sentinel"/>
              </a:rPr>
              <a:t>Resilience in a time of war: Tips for parents and teachers of teens</a:t>
            </a:r>
            <a:br>
              <a:rPr lang="en-US" b="0" i="0" dirty="0">
                <a:solidFill>
                  <a:srgbClr val="000000"/>
                </a:solidFill>
                <a:effectLst/>
                <a:latin typeface="Sentinel"/>
              </a:rPr>
            </a:br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40CEEDC-1C35-D9C9-577B-4C226E28D38D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/>
            <a:endParaRPr lang="en-US" sz="4400" b="1" dirty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n-US" sz="4400" b="1" dirty="0">
                <a:solidFill>
                  <a:srgbClr val="0070C0"/>
                </a:solidFill>
              </a:rPr>
              <a:t>Write your own tips or ideas in the chat box</a:t>
            </a:r>
            <a:endParaRPr lang="uk-UA" sz="44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mother and teen son talking">
            <a:extLst>
              <a:ext uri="{FF2B5EF4-FFF2-40B4-BE49-F238E27FC236}">
                <a16:creationId xmlns:a16="http://schemas.microsoft.com/office/drawing/2014/main" id="{51B67408-A48A-896F-0191-FF6F9FD8BA9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004215"/>
            <a:ext cx="4718050" cy="242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01848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9E2B42-2036-9C4B-2C21-78DFAF25E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0" i="0" dirty="0">
                <a:solidFill>
                  <a:srgbClr val="000000"/>
                </a:solidFill>
                <a:effectLst/>
                <a:latin typeface="Sentinel"/>
              </a:rPr>
              <a:t>Resilience in a time of war: Tips for parents and teachers of teens</a:t>
            </a:r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B31B8D3-1C5F-9173-611B-D5AF395F78E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/>
          </a:p>
          <a:p>
            <a:r>
              <a:rPr lang="en-US" b="1" dirty="0"/>
              <a:t>1. </a:t>
            </a:r>
            <a:r>
              <a:rPr lang="en-US" b="1" i="0" dirty="0">
                <a:solidFill>
                  <a:srgbClr val="000000"/>
                </a:solidFill>
                <a:effectLst/>
                <a:latin typeface="Whitney"/>
              </a:rPr>
              <a:t>Talk with your teen whenever you can, even if it seems they don’t want to talk to you.</a:t>
            </a:r>
          </a:p>
          <a:p>
            <a:r>
              <a:rPr lang="en-US" b="1" dirty="0">
                <a:solidFill>
                  <a:srgbClr val="000000"/>
                </a:solidFill>
                <a:latin typeface="Whitney"/>
              </a:rPr>
              <a:t>2. Make your home a safe place emotionally for your teen.</a:t>
            </a:r>
          </a:p>
          <a:p>
            <a:r>
              <a:rPr lang="en-US" b="1" dirty="0">
                <a:solidFill>
                  <a:srgbClr val="000000"/>
                </a:solidFill>
                <a:latin typeface="Whitney"/>
              </a:rPr>
              <a:t>3. Encourage your teen to take “news breaks.”</a:t>
            </a:r>
          </a:p>
          <a:p>
            <a:r>
              <a:rPr lang="en-US" b="1" dirty="0">
                <a:solidFill>
                  <a:srgbClr val="000000"/>
                </a:solidFill>
                <a:latin typeface="Whitney"/>
              </a:rPr>
              <a:t>4. </a:t>
            </a:r>
            <a:r>
              <a:rPr lang="en-US" b="1" i="0" dirty="0">
                <a:solidFill>
                  <a:srgbClr val="000000"/>
                </a:solidFill>
                <a:effectLst/>
                <a:latin typeface="Whitney"/>
              </a:rPr>
              <a:t>Be understanding but firm.</a:t>
            </a:r>
          </a:p>
          <a:p>
            <a:r>
              <a:rPr lang="en-US" b="1" dirty="0">
                <a:solidFill>
                  <a:srgbClr val="000000"/>
                </a:solidFill>
                <a:latin typeface="Whitney"/>
              </a:rPr>
              <a:t>5. Watch your teen for signs of fear and anxiety they may not be able to put into words.</a:t>
            </a:r>
          </a:p>
          <a:p>
            <a:r>
              <a:rPr lang="en-US" b="1" dirty="0">
                <a:solidFill>
                  <a:srgbClr val="000000"/>
                </a:solidFill>
                <a:latin typeface="Whitney"/>
              </a:rPr>
              <a:t>6. Put things into a positive perspective for your teen.</a:t>
            </a:r>
          </a:p>
          <a:p>
            <a:endParaRPr lang="en-US" b="1" dirty="0">
              <a:solidFill>
                <a:srgbClr val="000000"/>
              </a:solidFill>
              <a:latin typeface="Whitney"/>
            </a:endParaRPr>
          </a:p>
        </p:txBody>
      </p:sp>
      <p:pic>
        <p:nvPicPr>
          <p:cNvPr id="7" name="Picture 2" descr="mother and teen son talking">
            <a:extLst>
              <a:ext uri="{FF2B5EF4-FFF2-40B4-BE49-F238E27FC236}">
                <a16:creationId xmlns:a16="http://schemas.microsoft.com/office/drawing/2014/main" id="{2B59D0BE-41D2-13DD-7350-E8D7B105174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004215"/>
            <a:ext cx="4718050" cy="242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7113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828803-D9CD-E1C0-28BB-F200F4F8D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Ways to Build Resilience at School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544B8F-BF2F-68F7-3AFD-982F1E4874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Relationships</a:t>
            </a:r>
          </a:p>
          <a:p>
            <a:r>
              <a:rPr lang="en-US" sz="4400" dirty="0"/>
              <a:t>Cognitive development</a:t>
            </a:r>
          </a:p>
          <a:p>
            <a:r>
              <a:rPr lang="en-US" sz="4400" dirty="0"/>
              <a:t>Self-regulation</a:t>
            </a:r>
            <a:endParaRPr lang="uk-UA" sz="4400" dirty="0"/>
          </a:p>
        </p:txBody>
      </p:sp>
    </p:spTree>
    <p:extLst>
      <p:ext uri="{BB962C8B-B14F-4D97-AF65-F5344CB8AC3E}">
        <p14:creationId xmlns:p14="http://schemas.microsoft.com/office/powerpoint/2010/main" val="38830724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AD6EF4-4568-3659-0003-F81687A24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</a:t>
            </a:r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0E2F912-AE24-04DD-6FBD-C2041E300F3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i="0" u="none" strike="noStrike" baseline="0" dirty="0">
                <a:latin typeface="Nunito-Regular"/>
              </a:rPr>
              <a:t>Build strong, stable, and supportive relationship with students: </a:t>
            </a:r>
          </a:p>
          <a:p>
            <a:pPr algn="l"/>
            <a:r>
              <a:rPr lang="en-US" sz="1800" b="0" i="0" u="none" strike="noStrike" baseline="0" dirty="0">
                <a:solidFill>
                  <a:srgbClr val="CADBF9"/>
                </a:solidFill>
                <a:latin typeface="ArialMT"/>
              </a:rPr>
              <a:t>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Nunito-Regular"/>
              </a:rPr>
              <a:t>Show students you care</a:t>
            </a:r>
          </a:p>
          <a:p>
            <a:pPr algn="l"/>
            <a:r>
              <a:rPr lang="en-US" sz="2000" b="0" i="0" u="none" strike="noStrike" baseline="0" dirty="0">
                <a:solidFill>
                  <a:srgbClr val="000000"/>
                </a:solidFill>
                <a:latin typeface="Nunito-Regular"/>
              </a:rPr>
              <a:t> Consider your students’ perspectives</a:t>
            </a:r>
          </a:p>
          <a:p>
            <a:pPr algn="l"/>
            <a:r>
              <a:rPr lang="en-US" sz="2000" b="0" i="0" u="none" strike="noStrike" baseline="0" dirty="0">
                <a:solidFill>
                  <a:srgbClr val="CADBF9"/>
                </a:solidFill>
                <a:latin typeface="ArialMT"/>
              </a:rPr>
              <a:t> </a:t>
            </a:r>
            <a:r>
              <a:rPr lang="en-US" sz="2000" b="0" i="0" u="none" strike="noStrike" baseline="0" dirty="0">
                <a:solidFill>
                  <a:srgbClr val="000000"/>
                </a:solidFill>
                <a:latin typeface="Nunito-Regular"/>
              </a:rPr>
              <a:t>Develop mutual trust</a:t>
            </a:r>
          </a:p>
          <a:p>
            <a:pPr algn="l"/>
            <a:r>
              <a:rPr lang="en-US" sz="2000" b="0" i="0" u="none" strike="noStrike" baseline="0" dirty="0">
                <a:solidFill>
                  <a:srgbClr val="000000"/>
                </a:solidFill>
                <a:latin typeface="Nunito-Regular"/>
              </a:rPr>
              <a:t> Practise constructive discipline</a:t>
            </a:r>
            <a:endParaRPr lang="uk-UA" sz="2000" dirty="0"/>
          </a:p>
        </p:txBody>
      </p:sp>
      <p:pic>
        <p:nvPicPr>
          <p:cNvPr id="4098" name="Picture 2" descr="Tips for Teaching Large ESL Classes of Kids &amp; Teens - BridgeUniverse - TEFL  Blog, News, Tips &amp; Resources">
            <a:extLst>
              <a:ext uri="{FF2B5EF4-FFF2-40B4-BE49-F238E27FC236}">
                <a16:creationId xmlns:a16="http://schemas.microsoft.com/office/drawing/2014/main" id="{3ADAC4B5-AB1C-C46C-3B07-A0E90D2742E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0975" y="2560638"/>
            <a:ext cx="4413249" cy="330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8300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D6980E-4A5F-72AA-4AD9-CDD30469F8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to Foster Resilience: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5C6A55C-87CE-E1AF-DB35-E3CC1C7F87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b="0" i="0" u="none" strike="noStrike" baseline="0" dirty="0">
                <a:solidFill>
                  <a:srgbClr val="000000"/>
                </a:solidFill>
                <a:latin typeface="Nunito-Regular"/>
              </a:rPr>
              <a:t>Class identity</a:t>
            </a:r>
          </a:p>
          <a:p>
            <a:pPr algn="l"/>
            <a:r>
              <a:rPr lang="en-US" b="0" i="0" u="none" strike="noStrike" baseline="0" dirty="0">
                <a:solidFill>
                  <a:srgbClr val="000000"/>
                </a:solidFill>
                <a:latin typeface="Nunito-Regular"/>
              </a:rPr>
              <a:t>Classroom positive affirmations</a:t>
            </a:r>
          </a:p>
          <a:p>
            <a:pPr algn="l"/>
            <a:r>
              <a:rPr lang="en-US" b="0" i="0" u="none" strike="noStrike" baseline="0" dirty="0">
                <a:solidFill>
                  <a:srgbClr val="000000"/>
                </a:solidFill>
                <a:latin typeface="Nunito-Regular"/>
              </a:rPr>
              <a:t>Ground rules</a:t>
            </a:r>
          </a:p>
          <a:p>
            <a:pPr algn="l"/>
            <a:r>
              <a:rPr lang="en-US" b="0" i="0" u="none" strike="noStrike" baseline="0" dirty="0">
                <a:solidFill>
                  <a:srgbClr val="000000"/>
                </a:solidFill>
                <a:latin typeface="Nunito-Regular"/>
              </a:rPr>
              <a:t>Team-building activities</a:t>
            </a:r>
          </a:p>
          <a:p>
            <a:pPr algn="l"/>
            <a:r>
              <a:rPr lang="en-US" b="0" i="0" u="none" strike="noStrike" baseline="0" dirty="0">
                <a:solidFill>
                  <a:srgbClr val="000000"/>
                </a:solidFill>
                <a:latin typeface="Nunito-Regular"/>
              </a:rPr>
              <a:t>“Circle time” or brief at the beginning of a lesson</a:t>
            </a:r>
          </a:p>
          <a:p>
            <a:pPr algn="l"/>
            <a:r>
              <a:rPr lang="en-US" b="0" i="0" u="none" strike="noStrike" baseline="0" dirty="0">
                <a:solidFill>
                  <a:srgbClr val="000000"/>
                </a:solidFill>
                <a:latin typeface="Nunito-Regular"/>
              </a:rPr>
              <a:t>Collaborative activities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094886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A8FD19-EB37-61ED-C504-41E81563C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Cognitive Development and Problem-Solving Skills</a:t>
            </a:r>
            <a:endParaRPr lang="uk-UA" sz="48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F9E4671-07FE-84CF-0B68-A5C852A7056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0" i="0" u="none" strike="noStrike" baseline="0" dirty="0">
                <a:latin typeface="Nunito-Regular"/>
              </a:rPr>
              <a:t>Help children think through problems</a:t>
            </a:r>
          </a:p>
          <a:p>
            <a:pPr marL="0" indent="0" algn="ctr">
              <a:buNone/>
            </a:pPr>
            <a:r>
              <a:rPr lang="en-US" sz="3200" b="0" i="0" u="none" strike="noStrike" baseline="0" dirty="0">
                <a:latin typeface="Nunito-Regular"/>
              </a:rPr>
              <a:t>and work to identify solutions</a:t>
            </a:r>
            <a:endParaRPr lang="uk-UA" sz="3200" dirty="0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C12D8FE5-6EDC-33AC-F9B7-C1DC2977F76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98575" y="2885706"/>
            <a:ext cx="4718050" cy="265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8754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A47D03-B481-1D24-D361-0E6C28065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Ideas to booster resilience through cognitive development</a:t>
            </a:r>
            <a:br>
              <a:rPr lang="en-US" sz="3200" dirty="0"/>
            </a:br>
            <a:r>
              <a:rPr lang="en-US" sz="3200" dirty="0"/>
              <a:t>and problem-solving</a:t>
            </a:r>
            <a:endParaRPr lang="uk-UA" sz="32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EA86D5-FFB4-56FA-AD33-889798F90B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Neurobics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Brain teasers or brain breaks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Challenging games like scavenger hunts, board games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Learning from mistakes approach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Problem-solving sequence such as ‘3 before me’, SWOT, SODAS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63541740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656F99-11E8-3DCF-F037-7938E651ED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Self-regulation</a:t>
            </a:r>
            <a:endParaRPr lang="uk-UA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90805DC-2B68-570F-96BF-DEFC55DC150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0" i="0" u="none" strike="noStrike" baseline="0" dirty="0">
                <a:latin typeface="Nunito-Regular"/>
              </a:rPr>
              <a:t>Allows the child to manage thoughts, feelings, and behaviors in a way that enables goal-directed action</a:t>
            </a:r>
            <a:endParaRPr lang="uk-UA" sz="3200" dirty="0"/>
          </a:p>
        </p:txBody>
      </p:sp>
      <p:pic>
        <p:nvPicPr>
          <p:cNvPr id="6146" name="Picture 2" descr="How can you improve your emotional regulation?">
            <a:extLst>
              <a:ext uri="{FF2B5EF4-FFF2-40B4-BE49-F238E27FC236}">
                <a16:creationId xmlns:a16="http://schemas.microsoft.com/office/drawing/2014/main" id="{AED9A04C-93C3-B1EB-8102-099DC9D0810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659" y="2560638"/>
            <a:ext cx="3579881" cy="3309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721595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6324C9-B148-C3CC-41E3-17D5402C2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promote self-regulation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5A7A0F2-C39F-E0DB-0808-8E7D5C6AF1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Teach and provide opportunities for children to identify their feelings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Help them learn to manage their emotions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Teach strategies to calm themselves</a:t>
            </a:r>
          </a:p>
          <a:p>
            <a:pPr algn="l"/>
            <a:r>
              <a:rPr lang="en-US" sz="2800" b="0" i="0" u="none" strike="noStrike" baseline="0" dirty="0">
                <a:solidFill>
                  <a:srgbClr val="000000"/>
                </a:solidFill>
                <a:latin typeface="Nunito-Regular"/>
              </a:rPr>
              <a:t>Model positive self-regulation in stressful situations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01950711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15248E-F48F-5F2F-209A-54A346723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Self-regulation techniques for the ESL classroom</a:t>
            </a:r>
            <a:endParaRPr lang="uk-UA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183C42-D593-DA31-4FF9-AAE3E5BB98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Breathing exercises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Grounding techniques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Mindfulness activities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Art therapy elements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Reappraisal/reframing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Positive self-talk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Quiet corners</a:t>
            </a:r>
          </a:p>
          <a:p>
            <a:pPr algn="l"/>
            <a:r>
              <a:rPr lang="en-US" sz="1800" b="0" i="0" u="none" strike="noStrike" baseline="0" dirty="0">
                <a:solidFill>
                  <a:srgbClr val="000000"/>
                </a:solidFill>
                <a:latin typeface="Nunito-Regular"/>
              </a:rPr>
              <a:t>Emotional literacy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7428759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2AF928-2DF0-6A04-7E52-C9086622F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03868" y="982131"/>
            <a:ext cx="9592732" cy="3820527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6F0CF2E-DC3E-637C-35CF-E98F993776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THANK YOU</a:t>
            </a:r>
            <a:endParaRPr lang="uk-UA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478EEB-DFFB-A492-A723-DEC03A37A7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868" y="925983"/>
            <a:ext cx="9584263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1330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1164</TotalTime>
  <Words>864</Words>
  <Application>Microsoft Office PowerPoint</Application>
  <PresentationFormat>Широкоэкранный</PresentationFormat>
  <Paragraphs>149</Paragraphs>
  <Slides>53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53</vt:i4>
      </vt:variant>
    </vt:vector>
  </HeadingPairs>
  <TitlesOfParts>
    <vt:vector size="65" baseType="lpstr">
      <vt:lpstr>Arial</vt:lpstr>
      <vt:lpstr>ArialMT</vt:lpstr>
      <vt:lpstr>Calibri</vt:lpstr>
      <vt:lpstr>Garamond</vt:lpstr>
      <vt:lpstr>Merriweather</vt:lpstr>
      <vt:lpstr>Nunito-Regular</vt:lpstr>
      <vt:lpstr>Sentinel</vt:lpstr>
      <vt:lpstr>Söhne</vt:lpstr>
      <vt:lpstr>Times New Roman</vt:lpstr>
      <vt:lpstr>Whitney</vt:lpstr>
      <vt:lpstr>YouTube Sans</vt:lpstr>
      <vt:lpstr>Натуральные материалы</vt:lpstr>
      <vt:lpstr> РОЗВИТОК ПСИХОЛОГІЧНОЇ СТІЙКОСТІ ТА РЕЗИЛЬЄНТНОСТІ В УМОВАХ ВОЄННИХ ДІЙ </vt:lpstr>
      <vt:lpstr>План / Outline</vt:lpstr>
      <vt:lpstr>Ключові слова / Key terms</vt:lpstr>
      <vt:lpstr>Презентация PowerPoint</vt:lpstr>
      <vt:lpstr>Psychological Well-being of Educational Process Participants: </vt:lpstr>
      <vt:lpstr>“A Lesson On Resilience”</vt:lpstr>
      <vt:lpstr>So, what IS RESILIENCE ?</vt:lpstr>
      <vt:lpstr>Key aspects of resilience include:</vt:lpstr>
      <vt:lpstr>Презентация PowerPoint</vt:lpstr>
      <vt:lpstr>Презентация PowerPoint</vt:lpstr>
      <vt:lpstr>How would you rate the level of your resilience?</vt:lpstr>
      <vt:lpstr>9 skills/attributes that make you resilient #1</vt:lpstr>
      <vt:lpstr>9 skills/attributes that make you resilient #1</vt:lpstr>
      <vt:lpstr>9 skills/attributes that make you resilient #2</vt:lpstr>
      <vt:lpstr>9 skills/attributes that make you resilient #2</vt:lpstr>
      <vt:lpstr>9 skills/attributes that make you resilient #3</vt:lpstr>
      <vt:lpstr>9 skills/attributes that make you resilient #3</vt:lpstr>
      <vt:lpstr>9 skills/attributes that make you resilient #4</vt:lpstr>
      <vt:lpstr>9 skills/attributes that make you resilient #4</vt:lpstr>
      <vt:lpstr>9 skills/attributes that make you resilient #5</vt:lpstr>
      <vt:lpstr>9 skills/attributes that make you resilient #5</vt:lpstr>
      <vt:lpstr>9 skills/attributes that make you resilient #6</vt:lpstr>
      <vt:lpstr>9 skills/attributes that make you resilient #6</vt:lpstr>
      <vt:lpstr>9 skills/attributes that make you resilient #7</vt:lpstr>
      <vt:lpstr>9 skills/attributes that make you resilient #7</vt:lpstr>
      <vt:lpstr>9 skills/attributes that make you resilient #8</vt:lpstr>
      <vt:lpstr>9 skills/attributes that make you resilient #8</vt:lpstr>
      <vt:lpstr>9 skills/attributes that make you resilient #9</vt:lpstr>
      <vt:lpstr>9 skills/attributes that make you resilient #9</vt:lpstr>
      <vt:lpstr>Презентация PowerPoint</vt:lpstr>
      <vt:lpstr>Is resilience an innate ability?  What are the ways to build your resilience?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Resilience in a time of war: Tips for parents and teachers of teens </vt:lpstr>
      <vt:lpstr>Resilience in a time of war: Tips for parents and teachers of teens</vt:lpstr>
      <vt:lpstr>Ways to Build Resilience at School</vt:lpstr>
      <vt:lpstr>Relationships</vt:lpstr>
      <vt:lpstr>Relationships to Foster Resilience:</vt:lpstr>
      <vt:lpstr>Cognitive Development and Problem-Solving Skills</vt:lpstr>
      <vt:lpstr>Ideas to booster resilience through cognitive development and problem-solving</vt:lpstr>
      <vt:lpstr>Self-regulation</vt:lpstr>
      <vt:lpstr>How to promote self-regulation</vt:lpstr>
      <vt:lpstr>Self-regulation techniques for the ESL classroom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РОЗВИТОК ПСИХОЛОГІЧНОЇ СТІЙКОСТІ ТА РЕЗИЛЬЄНТНОСТІ В УМОВАХ ВОЄННИХ ДІЙ</dc:title>
  <dc:creator>Богдан Колодійчук</dc:creator>
  <cp:lastModifiedBy>Богдан Колодійчук</cp:lastModifiedBy>
  <cp:revision>7</cp:revision>
  <dcterms:created xsi:type="dcterms:W3CDTF">2023-11-13T18:31:42Z</dcterms:created>
  <dcterms:modified xsi:type="dcterms:W3CDTF">2025-03-18T20:06:06Z</dcterms:modified>
</cp:coreProperties>
</file>