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4" r:id="rId1"/>
  </p:sldMasterIdLst>
  <p:notesMasterIdLst>
    <p:notesMasterId r:id="rId22"/>
  </p:notesMasterIdLst>
  <p:sldIdLst>
    <p:sldId id="256" r:id="rId2"/>
    <p:sldId id="294" r:id="rId3"/>
    <p:sldId id="284" r:id="rId4"/>
    <p:sldId id="279" r:id="rId5"/>
    <p:sldId id="281" r:id="rId6"/>
    <p:sldId id="295" r:id="rId7"/>
    <p:sldId id="285" r:id="rId8"/>
    <p:sldId id="292" r:id="rId9"/>
    <p:sldId id="296" r:id="rId10"/>
    <p:sldId id="287" r:id="rId11"/>
    <p:sldId id="257" r:id="rId12"/>
    <p:sldId id="258" r:id="rId13"/>
    <p:sldId id="276" r:id="rId14"/>
    <p:sldId id="278" r:id="rId15"/>
    <p:sldId id="280" r:id="rId16"/>
    <p:sldId id="286" r:id="rId17"/>
    <p:sldId id="289" r:id="rId18"/>
    <p:sldId id="259" r:id="rId19"/>
    <p:sldId id="293" r:id="rId20"/>
    <p:sldId id="290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89" autoAdjust="0"/>
    <p:restoredTop sz="96000" autoAdjust="0"/>
  </p:normalViewPr>
  <p:slideViewPr>
    <p:cSldViewPr>
      <p:cViewPr varScale="1">
        <p:scale>
          <a:sx n="115" d="100"/>
          <a:sy n="115" d="100"/>
        </p:scale>
        <p:origin x="14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4BAE58-8EE3-499F-92E1-3CA38E85BAC2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61B352-6CF7-4397-A808-429C8C3B90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49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1B352-6CF7-4397-A808-429C8C3B90DF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175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D686E1-9E05-46A9-AECF-90A7073699F7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F381D7F-A348-44B0-9CEA-536643FA2EC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FC46FA-C35A-49E3-A4D0-EEF49BDEB8BC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D0BA5-8647-49CC-AC66-E6016388904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019DF5-5B51-4A16-BD41-3F4D979B13A1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87AA7-3FCD-4AA0-BEB1-7F11D219ECE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C6DB3C-5051-4396-A115-D1DC9AD8F736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FDE557-5A4D-4DE7-ADF4-CE559264045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FE8187-3C6A-404D-B99D-74261CE19D84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C5E6B1-A141-4072-AE7D-1C986DBB94F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47E7C-A5F6-4CA2-8947-FD0DDD9DC714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7523D3-C054-4CF7-B4A8-E85EF67A5B5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A93DD1-902F-48A9-A4E8-2E465A60CB57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E27EDE-7B15-4F97-9B5E-7D3FF24478C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11233C-CAA7-4F11-8CD3-34DF5D204975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AE2C4B-DE8D-442D-B213-670DA64EF8B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6CB98C-9B1B-4130-B0CE-E094409869B1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A07571-596E-447C-83BF-3BBD34D6B6D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9B0AE7-ABB8-4585-A452-28B0622DB67F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C47AD0-7C0C-446A-8B08-BB4AC7A657B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18F474-9703-4853-9E54-F04426D65ABA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00D7CD-1539-4D7C-8FF1-2FE0863F74C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661755C6-EFC4-4E88-9097-75445022B597}" type="datetimeFigureOut">
              <a:rPr lang="ru-RU" smtClean="0"/>
              <a:pPr>
                <a:defRPr/>
              </a:pPr>
              <a:t>14.02.2023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E9C70B51-EE85-44B5-A201-306900048D1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5" r:id="rId1"/>
    <p:sldLayoutId id="2147484076" r:id="rId2"/>
    <p:sldLayoutId id="2147484077" r:id="rId3"/>
    <p:sldLayoutId id="2147484078" r:id="rId4"/>
    <p:sldLayoutId id="2147484079" r:id="rId5"/>
    <p:sldLayoutId id="2147484080" r:id="rId6"/>
    <p:sldLayoutId id="2147484081" r:id="rId7"/>
    <p:sldLayoutId id="2147484082" r:id="rId8"/>
    <p:sldLayoutId id="2147484083" r:id="rId9"/>
    <p:sldLayoutId id="2147484084" r:id="rId10"/>
    <p:sldLayoutId id="214748408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672" y="37271"/>
            <a:ext cx="8288879" cy="1126493"/>
          </a:xfrm>
        </p:spPr>
        <p:txBody>
          <a:bodyPr/>
          <a:lstStyle/>
          <a:p>
            <a:pPr marL="484632" indent="0" algn="ctr" fontAlgn="auto">
              <a:spcAft>
                <a:spcPts val="0"/>
              </a:spcAft>
              <a:defRPr/>
            </a:pPr>
            <a:r>
              <a:rPr lang="en-US" sz="4400" b="1" dirty="0" smtClean="0">
                <a:solidFill>
                  <a:schemeClr val="accent3">
                    <a:lumMod val="75000"/>
                  </a:schemeClr>
                </a:solidFill>
              </a:rPr>
              <a:t>“My future job”</a:t>
            </a:r>
            <a:endParaRPr lang="ru-RU" sz="4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3" name="Содержимое 3" descr="диджей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673" y="3446788"/>
            <a:ext cx="2241096" cy="3407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6" descr="дизайнер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614550"/>
            <a:ext cx="246062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 descr="курсы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4519" y="3786187"/>
            <a:ext cx="2247032" cy="234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45430" y="1228058"/>
            <a:ext cx="8798569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Objectives:</a:t>
            </a:r>
          </a:p>
          <a:p>
            <a:endParaRPr lang="en-US" sz="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to revise the topic-related vocabulary;</a:t>
            </a:r>
          </a:p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- to develop students’ speaking and  listening skills;</a:t>
            </a:r>
          </a:p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- to practice reading for detailed information;</a:t>
            </a:r>
          </a:p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- to broaden students’ knowledge about different professions and job qualities;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to  encourage  students to communicate in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English.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589640" cy="6120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MOTTO OF LESSON:</a:t>
            </a:r>
          </a:p>
          <a:p>
            <a:pPr marL="0" indent="0">
              <a:buNone/>
            </a:pPr>
            <a:r>
              <a:rPr lang="en-US" sz="4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40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something you love to do and you'll never have to work a day in your life</a:t>
            </a:r>
            <a:r>
              <a:rPr lang="en-US" sz="4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many people a job is more than an income — it's an important part </a:t>
            </a:r>
            <a:r>
              <a:rPr lang="en-US" sz="4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40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we are</a:t>
            </a:r>
            <a:r>
              <a:rPr lang="en-US" sz="4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40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4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         Steve Jobs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3617640"/>
            <a:ext cx="2808312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18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8456636"/>
              </p:ext>
            </p:extLst>
          </p:nvPr>
        </p:nvGraphicFramePr>
        <p:xfrm>
          <a:off x="899592" y="1556792"/>
          <a:ext cx="7272809" cy="4752528"/>
        </p:xfrm>
        <a:graphic>
          <a:graphicData uri="http://schemas.openxmlformats.org/drawingml/2006/table">
            <a:tbl>
              <a:tblPr firstRow="1" firstCol="1" bandRow="1"/>
              <a:tblGrid>
                <a:gridCol w="3519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25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i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Occupation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Mechanic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Teacher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Dentist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Doctor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/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Nurse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Journalist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Fisherman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Gardener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Chef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/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Cook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Fire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fighter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Photographer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i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Activity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catch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fish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take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pictures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fix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cars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cook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meals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pull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teeth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plant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flowers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put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out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fires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take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care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patients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teach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classes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57200" algn="l"/>
                        </a:tabLst>
                      </a:pP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write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news</a:t>
                      </a: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stories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3568" y="11842"/>
            <a:ext cx="72728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7030A0"/>
                </a:solidFill>
              </a:rPr>
              <a:t>Warm-up:</a:t>
            </a:r>
          </a:p>
          <a:p>
            <a:endParaRPr lang="ru-RU" sz="3200" b="1" dirty="0" smtClean="0">
              <a:solidFill>
                <a:srgbClr val="7030A0"/>
              </a:solidFill>
            </a:endParaRPr>
          </a:p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Match the occupation with daily activity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33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56792"/>
            <a:ext cx="8229600" cy="4525963"/>
          </a:xfrm>
        </p:spPr>
        <p:txBody>
          <a:bodyPr>
            <a:normAutofit fontScale="92500" lnSpcReduction="20000"/>
          </a:bodyPr>
          <a:lstStyle/>
          <a:p>
            <a:endParaRPr lang="en-US" sz="44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Which is more</a:t>
            </a:r>
          </a:p>
          <a:p>
            <a:pPr marL="0" indent="0">
              <a:buNone/>
            </a:pP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important – a high salary </a:t>
            </a:r>
          </a:p>
          <a:p>
            <a:pPr marL="0" indent="0">
              <a:buNone/>
            </a:pP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or satisfaction?</a:t>
            </a:r>
          </a:p>
          <a:p>
            <a:pPr marL="0" indent="0">
              <a:buNone/>
            </a:pPr>
            <a:endParaRPr lang="en-US" sz="44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What profession </a:t>
            </a:r>
          </a:p>
          <a:p>
            <a:pPr marL="0" indent="0">
              <a:buNone/>
            </a:pP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you will never choose?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0648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3284984"/>
            <a:ext cx="2715058" cy="2103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3836" y="482606"/>
            <a:ext cx="3672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2"/>
                </a:solidFill>
              </a:rPr>
              <a:t>Speaking:</a:t>
            </a:r>
            <a:endParaRPr lang="ru-RU" sz="36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33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sz="39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39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en-US" sz="39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opinion…</a:t>
            </a:r>
            <a:endParaRPr lang="ru-RU" sz="39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39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9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39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don’t think </a:t>
            </a:r>
            <a:r>
              <a:rPr lang="en-US" sz="39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so…</a:t>
            </a:r>
            <a:endParaRPr lang="ru-RU" sz="39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en-US" sz="39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9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39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fully agree with </a:t>
            </a:r>
            <a:r>
              <a:rPr lang="en-US" sz="39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you…</a:t>
            </a:r>
            <a:endParaRPr lang="ru-RU" sz="39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en-US" sz="39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9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 some way you </a:t>
            </a:r>
            <a:r>
              <a:rPr lang="en-US" sz="39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are right, but …etc</a:t>
            </a:r>
            <a:r>
              <a:rPr lang="en-US" sz="39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9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en-US" sz="40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05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en-US" sz="16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look at the advice for job interviews and make a list of things </a:t>
            </a:r>
            <a:r>
              <a:rPr lang="en-US" sz="1600" b="1" i="1" u="sng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do and not to do during the </a:t>
            </a:r>
            <a:r>
              <a:rPr lang="en-US" sz="1600" b="1" i="1" u="sng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interview</a:t>
            </a:r>
            <a:endParaRPr lang="uk-UA" sz="1600" b="1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484784"/>
            <a:ext cx="7704856" cy="511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Put on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(одягати)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casual clothes for the interview.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 out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(піти)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for a walk before the interview to relax.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Find </a:t>
            </a: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out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(знайти)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information about the company.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Turn up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(з</a:t>
            </a: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явитися)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at the interview a couple of minutes early.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Take down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(робити нотатки)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notes during the interview.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Make up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(скласти)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information about yourself.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Make out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(робити вигляд)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you understand something when you don’t.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 into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(вдаватися)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 lot of detail about your personal life.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Speak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up</a:t>
            </a:r>
            <a:r>
              <a:rPr lang="uk-UA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(розмовляти)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 express yourself clearly.</a:t>
            </a: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Sit up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straight and maintain eye </a:t>
            </a:r>
            <a:r>
              <a:rPr lang="en-US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contact</a:t>
            </a:r>
            <a:r>
              <a:rPr lang="uk-UA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Сідайте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прямо і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підтримуйте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зоровий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контакт</a:t>
            </a:r>
            <a:r>
              <a:rPr lang="uk-UA" sz="20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uk-UA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43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Reading: </a:t>
            </a:r>
            <a:r>
              <a:rPr lang="en-US" dirty="0" smtClean="0">
                <a:solidFill>
                  <a:srgbClr val="FFC000"/>
                </a:solidFill>
              </a:rPr>
              <a:t/>
            </a:r>
            <a:br>
              <a:rPr lang="en-US" dirty="0" smtClean="0">
                <a:solidFill>
                  <a:srgbClr val="FFC000"/>
                </a:solidFill>
              </a:rPr>
            </a:b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715" y="756489"/>
            <a:ext cx="8229600" cy="605688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just">
              <a:lnSpc>
                <a:spcPct val="150000"/>
              </a:lnSpc>
              <a:spcAft>
                <a:spcPts val="0"/>
              </a:spcAft>
              <a:buAutoNum type="alphaLcParenR"/>
            </a:pPr>
            <a:r>
              <a:rPr lang="en-US" sz="18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Pre-reading activity.</a:t>
            </a:r>
            <a:endParaRPr lang="en-US" sz="18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read </a:t>
            </a:r>
            <a:r>
              <a:rPr lang="en-US" sz="14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through the whole text quickly to get a general idea of the </a:t>
            </a:r>
            <a:r>
              <a:rPr 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meaning</a:t>
            </a:r>
            <a:endParaRPr lang="en-US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uk-UA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39228">
            <a:off x="5883750" y="733971"/>
            <a:ext cx="2920944" cy="973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783970"/>
            <a:ext cx="5616624" cy="417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31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784976" cy="5937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7030A0"/>
                </a:solidFill>
              </a:rPr>
              <a:t>Complete the text with these verbs</a:t>
            </a:r>
            <a:r>
              <a:rPr lang="uk-UA" b="1" dirty="0" smtClean="0">
                <a:solidFill>
                  <a:srgbClr val="7030A0"/>
                </a:solidFill>
              </a:rPr>
              <a:t>:</a:t>
            </a:r>
            <a:endParaRPr lang="en-US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speak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up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-говорити, повторити;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went into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-вникати  в; </a:t>
            </a:r>
            <a:r>
              <a:rPr lang="en-US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find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out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-з’ясувати; </a:t>
            </a:r>
            <a:r>
              <a:rPr lang="uk-UA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wrote down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-записати; </a:t>
            </a:r>
            <a:r>
              <a:rPr lang="en-US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put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-одягати; </a:t>
            </a:r>
            <a:r>
              <a:rPr lang="en-US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turned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up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-з’явилася</a:t>
            </a:r>
            <a:r>
              <a:rPr lang="uk-UA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went out</a:t>
            </a:r>
            <a:r>
              <a:rPr lang="uk-UA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-вийшла</a:t>
            </a:r>
            <a:r>
              <a:rPr lang="en-US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uk-UA" sz="3600" dirty="0">
              <a:solidFill>
                <a:prstClr val="black">
                  <a:lumMod val="50000"/>
                  <a:lumOff val="50000"/>
                </a:prst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sat down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-сідати; </a:t>
            </a:r>
            <a:r>
              <a:rPr lang="uk-UA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make out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зрозуміти; </a:t>
            </a:r>
            <a:r>
              <a:rPr lang="en-US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made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up</a:t>
            </a:r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-вигадала; </a:t>
            </a:r>
            <a:r>
              <a:rPr lang="uk-UA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got up</a:t>
            </a:r>
            <a:r>
              <a:rPr lang="uk-UA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-встала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sz="20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232" y="4149080"/>
            <a:ext cx="1774090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89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778274"/>
            <a:ext cx="6696744" cy="5855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300"/>
              </a:spcAft>
            </a:pPr>
            <a:r>
              <a:rPr lang="en-US" sz="1400" b="1" i="1" dirty="0">
                <a:latin typeface="Times New Roman" panose="02020603050405020304" pitchFamily="18" charset="0"/>
                <a:ea typeface="Arial Unicode MS" panose="020B0604020202020204" pitchFamily="34" charset="-128"/>
              </a:rPr>
              <a:t>Mandy was at the interview.</a:t>
            </a:r>
            <a:endParaRPr lang="uk-UA" sz="1400" b="1" i="1" dirty="0">
              <a:latin typeface="Arial" panose="020B0604020202020204" pitchFamily="34" charset="0"/>
              <a:ea typeface="Arial Unicode MS" panose="020B0604020202020204" pitchFamily="34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“Yesterday, I had an interview for a holiday job at summer camp for children. Unfortunately, I didn’t have much time to (1) </a:t>
            </a:r>
            <a: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find 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out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about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organization, but I (2)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wrote 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down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all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things I’m good at! In the morning I woke up late quickly (3)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put on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some jeans and a T-shirt.  I (4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/>
              <a:t> </a:t>
            </a:r>
            <a:r>
              <a:rPr lang="en-US" dirty="0">
                <a:solidFill>
                  <a:srgbClr val="00B050"/>
                </a:solidFill>
              </a:rPr>
              <a:t>turned </a:t>
            </a:r>
            <a:r>
              <a:rPr lang="en-US" dirty="0" smtClean="0">
                <a:solidFill>
                  <a:srgbClr val="00B050"/>
                </a:solidFill>
              </a:rPr>
              <a:t>up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at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office five minutes late, so I walked straight in and (5)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sat 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down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 couldn’t (6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make out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what the  interviewer was saying and I had to ask her to (7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speak 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up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She asked about my experience with children, so I (8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went into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a lot of detail about my younger brother. Then she asked me to tell her about my work experience and I (9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made up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a story about some voluntary work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(волонтерська робота)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with a youth club. She stopped asking questions, so I (10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got up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 (11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went out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 the room. I think I’ve got a good chance of getting the job. What do you think?</a:t>
            </a:r>
            <a:endParaRPr lang="uk-UA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58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763488"/>
          </a:xfrm>
        </p:spPr>
        <p:txBody>
          <a:bodyPr/>
          <a:lstStyle/>
          <a:p>
            <a:r>
              <a:rPr lang="en-US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Audition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Australia Advertises the 'Best Job Ever'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4332" y="952128"/>
            <a:ext cx="6763976" cy="5073427"/>
          </a:xfrm>
        </p:spPr>
      </p:pic>
    </p:spTree>
    <p:extLst>
      <p:ext uri="{BB962C8B-B14F-4D97-AF65-F5344CB8AC3E}">
        <p14:creationId xmlns:p14="http://schemas.microsoft.com/office/powerpoint/2010/main" val="3583404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indent="0" algn="ctr"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2"/>
                </a:solidFill>
              </a:rPr>
              <a:t>Do the test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179512" y="1988840"/>
            <a:ext cx="8507288" cy="4525963"/>
          </a:xfrm>
          <a:solidFill>
            <a:schemeClr val="bg1">
              <a:alpha val="0"/>
            </a:schemeClr>
          </a:solidFill>
        </p:spPr>
        <p:txBody>
          <a:bodyPr/>
          <a:lstStyle/>
          <a:p>
            <a:pPr marL="742950" indent="-742950">
              <a:buAutoNum type="arabicPeriod"/>
            </a:pPr>
            <a:r>
              <a:rPr lang="en-US" sz="4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How long do you have to work?</a:t>
            </a:r>
          </a:p>
          <a:p>
            <a:pPr marL="0" indent="0">
              <a:buNone/>
            </a:pPr>
            <a:endParaRPr lang="en-US" sz="3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A.    six months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B.    twelve months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C.    forever</a:t>
            </a:r>
          </a:p>
          <a:p>
            <a:endParaRPr lang="ru-RU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362" y="4077072"/>
            <a:ext cx="2986118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4525963"/>
          </a:xfrm>
          <a:solidFill>
            <a:schemeClr val="accent2">
              <a:lumMod val="40000"/>
              <a:lumOff val="60000"/>
              <a:alpha val="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sz="4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 Where will the employee live?</a:t>
            </a:r>
          </a:p>
          <a:p>
            <a:pPr marL="0" indent="0">
              <a:buNone/>
            </a:pPr>
            <a:endParaRPr lang="en-US" sz="1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05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	</a:t>
            </a: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A.  	in a bungalow near the sea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	B. 	in a big beautiful house on an 		island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	C.     in a tourist center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370" y="4221088"/>
            <a:ext cx="3115078" cy="1890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4525963"/>
          </a:xfrm>
          <a:solidFill>
            <a:schemeClr val="bg2">
              <a:lumMod val="90000"/>
              <a:alpha val="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sz="4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 How much do they pay?</a:t>
            </a:r>
          </a:p>
          <a:p>
            <a:pPr marL="0" indent="0">
              <a:buNone/>
            </a:pPr>
            <a:endParaRPr lang="en-US" sz="44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A.	75,000 Australian dollars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B.	75,000 Euros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	C.    150,000 Euros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241" y="4005064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9746733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4525963"/>
          </a:xfrm>
          <a:solidFill>
            <a:schemeClr val="bg2">
              <a:lumMod val="90000"/>
              <a:alpha val="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 What must applicants submit?</a:t>
            </a:r>
          </a:p>
          <a:p>
            <a:pPr marL="0" indent="0">
              <a:buNone/>
            </a:pPr>
            <a:endParaRPr lang="en-US" sz="44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A.	 experience papers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B.	 reference letters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C.	 video about the Great Barrier 		 Reef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14908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3401878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040560"/>
          </a:xfrm>
          <a:solidFill>
            <a:schemeClr val="bg2">
              <a:lumMod val="90000"/>
              <a:alpha val="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4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4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Which is NOT true according to the video?</a:t>
            </a:r>
          </a:p>
          <a:p>
            <a:pPr marL="0" indent="0">
              <a:buNone/>
            </a:pPr>
            <a:endParaRPr lang="en-US" sz="44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4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A.    Applicants are required to be 20-40 		  years old.</a:t>
            </a:r>
          </a:p>
          <a:p>
            <a:pPr marL="0" indent="0">
              <a:buNone/>
            </a:pPr>
            <a:r>
              <a:rPr lang="en-US" sz="35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B.    One of the employee's duties is to feed 	  fish.</a:t>
            </a:r>
          </a:p>
          <a:p>
            <a:pPr marL="0" indent="0">
              <a:buNone/>
            </a:pPr>
            <a:r>
              <a:rPr lang="en-US" sz="35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C.    The job is advertised in 18 countries.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803406774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008" y="0"/>
            <a:ext cx="8928992" cy="648072"/>
          </a:xfrm>
        </p:spPr>
        <p:txBody>
          <a:bodyPr/>
          <a:lstStyle/>
          <a:p>
            <a:r>
              <a:rPr lang="ru-RU" sz="2400" b="1" dirty="0" smtClean="0">
                <a:effectLst/>
              </a:rPr>
              <a:t/>
            </a:r>
            <a:br>
              <a:rPr lang="ru-RU" sz="2400" b="1" dirty="0" smtClean="0">
                <a:effectLst/>
              </a:rPr>
            </a:br>
            <a:r>
              <a:rPr lang="en-US" sz="2400" b="1" dirty="0" smtClean="0">
                <a:effectLst/>
              </a:rPr>
              <a:t>Complete </a:t>
            </a:r>
            <a:r>
              <a:rPr lang="en-US" sz="2400" b="1" dirty="0">
                <a:effectLst/>
              </a:rPr>
              <a:t>the gaps with the most suitable words and </a:t>
            </a:r>
            <a:r>
              <a:rPr lang="en-US" sz="2400" b="1" dirty="0" smtClean="0">
                <a:effectLst/>
              </a:rPr>
              <a:t>phrases.</a:t>
            </a:r>
            <a:endParaRPr lang="ru-RU" sz="24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3" y="572713"/>
            <a:ext cx="7056784" cy="62373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  <a:extLst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3491880" y="521296"/>
            <a:ext cx="0" cy="63367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467544" y="1412776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887924" y="1438215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499992" y="4365104"/>
            <a:ext cx="1440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211960" y="4069788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040052" y="2420888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55576" y="4077072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3979196" y="2060848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352528" y="5373216"/>
            <a:ext cx="19802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899592" y="6093296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164288" y="548357"/>
            <a:ext cx="1872208" cy="618630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Take a seat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Thank you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Just one thing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Enjoy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Qualities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Work experience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Important things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Certainly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Getting in touch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5874395"/>
            <a:ext cx="513183" cy="2190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62431" y="5814655"/>
            <a:ext cx="129280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57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008" y="0"/>
            <a:ext cx="8928992" cy="648072"/>
          </a:xfrm>
        </p:spPr>
        <p:txBody>
          <a:bodyPr/>
          <a:lstStyle/>
          <a:p>
            <a:r>
              <a:rPr lang="ru-RU" sz="2400" b="1" dirty="0" smtClean="0">
                <a:effectLst/>
              </a:rPr>
              <a:t/>
            </a:r>
            <a:br>
              <a:rPr lang="ru-RU" sz="2400" b="1" dirty="0" smtClean="0">
                <a:effectLst/>
              </a:rPr>
            </a:br>
            <a:r>
              <a:rPr lang="en-US" sz="2400" b="1" dirty="0" smtClean="0">
                <a:effectLst/>
              </a:rPr>
              <a:t>Complete </a:t>
            </a:r>
            <a:r>
              <a:rPr lang="en-US" sz="2400" b="1" dirty="0">
                <a:effectLst/>
              </a:rPr>
              <a:t>the gaps with the most suitable words and phrases.</a:t>
            </a:r>
            <a:endParaRPr lang="ru-RU" sz="24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98376"/>
            <a:ext cx="8352928" cy="623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4427984" y="632519"/>
            <a:ext cx="0" cy="63367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50624"/>
            <a:ext cx="80486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03604"/>
            <a:ext cx="13843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06810"/>
            <a:ext cx="124936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32856"/>
            <a:ext cx="18653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717032"/>
            <a:ext cx="11271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3761083"/>
            <a:ext cx="11271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716" y="5747573"/>
            <a:ext cx="17922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443" y="5085184"/>
            <a:ext cx="16398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05" y="4149080"/>
            <a:ext cx="17621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39893" y="5877272"/>
            <a:ext cx="618731" cy="269557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2976411" y="5825152"/>
            <a:ext cx="129280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684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151838"/>
            <a:ext cx="8037930" cy="1062600"/>
          </a:xfrm>
        </p:spPr>
        <p:txBody>
          <a:bodyPr/>
          <a:lstStyle/>
          <a:p>
            <a:pPr marL="484632" indent="0" algn="ctr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2"/>
                </a:solidFill>
              </a:rPr>
              <a:t>Today’s world of jobs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12291" name="Содержимое 3" descr="диджей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1214438"/>
            <a:ext cx="2327275" cy="3482975"/>
          </a:xfrm>
        </p:spPr>
      </p:pic>
      <p:pic>
        <p:nvPicPr>
          <p:cNvPr id="12292" name="Рисунок 4" descr="дизайн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88" y="1214438"/>
            <a:ext cx="3303587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Рисунок 5" descr="дизайнеры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13" y="1285875"/>
            <a:ext cx="2471737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Рисунок 6" descr="дизайнер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88" y="3571875"/>
            <a:ext cx="246062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Рисунок 7" descr="курсы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0" y="4214813"/>
            <a:ext cx="3286125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Рисунок 8" descr="программист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8" y="4643438"/>
            <a:ext cx="257175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8524" y="620688"/>
            <a:ext cx="8229600" cy="1600200"/>
          </a:xfrm>
        </p:spPr>
        <p:txBody>
          <a:bodyPr/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HOMETASK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184648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US" sz="4000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4000" b="1" dirty="0" smtClean="0">
                <a:solidFill>
                  <a:schemeClr val="tx2"/>
                </a:solidFill>
              </a:rPr>
              <a:t>Write </a:t>
            </a:r>
            <a:r>
              <a:rPr lang="en-US" sz="4000" b="1" dirty="0">
                <a:solidFill>
                  <a:schemeClr val="tx2"/>
                </a:solidFill>
              </a:rPr>
              <a:t>a short composition about your plans for the future.</a:t>
            </a:r>
            <a:endParaRPr lang="ru-RU" sz="4000" b="1" dirty="0">
              <a:solidFill>
                <a:schemeClr val="tx2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4176961"/>
            <a:ext cx="3333750" cy="25336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" y="27293"/>
            <a:ext cx="3240360" cy="206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62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5760640"/>
          </a:xfr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US" sz="60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6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 !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US" sz="60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ru-RU" sz="60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10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677</TotalTime>
  <Words>890</Words>
  <Application>Microsoft Office PowerPoint</Application>
  <PresentationFormat>Экран (4:3)</PresentationFormat>
  <Paragraphs>131</Paragraphs>
  <Slides>20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 Unicode MS</vt:lpstr>
      <vt:lpstr>Arial</vt:lpstr>
      <vt:lpstr>Calibri</vt:lpstr>
      <vt:lpstr>Century Gothic</vt:lpstr>
      <vt:lpstr>Courier New</vt:lpstr>
      <vt:lpstr>Palatino Linotype</vt:lpstr>
      <vt:lpstr>Times New Roman</vt:lpstr>
      <vt:lpstr>Исполнительная</vt:lpstr>
      <vt:lpstr>“My future job”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Reading:  </vt:lpstr>
      <vt:lpstr>Презентация PowerPoint</vt:lpstr>
      <vt:lpstr>Презентация PowerPoint</vt:lpstr>
      <vt:lpstr> Audition</vt:lpstr>
      <vt:lpstr>Do the test</vt:lpstr>
      <vt:lpstr>Презентация PowerPoint</vt:lpstr>
      <vt:lpstr>Презентация PowerPoint</vt:lpstr>
      <vt:lpstr>Презентация PowerPoint</vt:lpstr>
      <vt:lpstr>Презентация PowerPoint</vt:lpstr>
      <vt:lpstr> Complete the gaps with the most suitable words and phrases.</vt:lpstr>
      <vt:lpstr> Complete the gaps with the most suitable words and phrases.</vt:lpstr>
      <vt:lpstr>Today’s world of jobs</vt:lpstr>
      <vt:lpstr>          HOMETASK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Choosing a profession</dc:title>
  <dc:creator>ИВАН</dc:creator>
  <cp:lastModifiedBy>Таня</cp:lastModifiedBy>
  <cp:revision>72</cp:revision>
  <dcterms:created xsi:type="dcterms:W3CDTF">2010-03-17T13:46:16Z</dcterms:created>
  <dcterms:modified xsi:type="dcterms:W3CDTF">2023-02-14T11:18:28Z</dcterms:modified>
</cp:coreProperties>
</file>