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7"/>
  </p:notesMasterIdLst>
  <p:sldIdLst>
    <p:sldId id="256" r:id="rId2"/>
    <p:sldId id="261" r:id="rId3"/>
    <p:sldId id="260" r:id="rId4"/>
    <p:sldId id="269" r:id="rId5"/>
    <p:sldId id="295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5" r:id="rId26"/>
    <p:sldId id="282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6" r:id="rId38"/>
    <p:sldId id="297" r:id="rId39"/>
    <p:sldId id="320" r:id="rId40"/>
    <p:sldId id="321" r:id="rId41"/>
    <p:sldId id="322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16" r:id="rId53"/>
    <p:sldId id="308" r:id="rId54"/>
    <p:sldId id="309" r:id="rId55"/>
    <p:sldId id="323" r:id="rId56"/>
    <p:sldId id="310" r:id="rId57"/>
    <p:sldId id="311" r:id="rId58"/>
    <p:sldId id="312" r:id="rId59"/>
    <p:sldId id="313" r:id="rId60"/>
    <p:sldId id="314" r:id="rId61"/>
    <p:sldId id="315" r:id="rId62"/>
    <p:sldId id="324" r:id="rId63"/>
    <p:sldId id="318" r:id="rId64"/>
    <p:sldId id="319" r:id="rId65"/>
    <p:sldId id="317" r:id="rId6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9" autoAdjust="0"/>
    <p:restoredTop sz="85940" autoAdjust="0"/>
  </p:normalViewPr>
  <p:slideViewPr>
    <p:cSldViewPr>
      <p:cViewPr varScale="1">
        <p:scale>
          <a:sx n="64" d="100"/>
          <a:sy n="64" d="100"/>
        </p:scale>
        <p:origin x="-15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4-02T11:54:48.250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7BEE73-47A8-4C07-A550-7555304AF1C1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5A678-AA65-404D-ABCB-75E96CF11A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016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5A678-AA65-404D-ABCB-75E96CF11A0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683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5A678-AA65-404D-ABCB-75E96CF11A09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027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5A678-AA65-404D-ABCB-75E96CF11A09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0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5A678-AA65-404D-ABCB-75E96CF11A09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468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5" Type="http://schemas.openxmlformats.org/officeDocument/2006/relationships/comments" Target="../comments/commen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jp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1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7086600" cy="1470025"/>
          </a:xfrm>
        </p:spPr>
        <p:txBody>
          <a:bodyPr>
            <a:noAutofit/>
          </a:bodyPr>
          <a:lstStyle/>
          <a:p>
            <a:pPr algn="l"/>
            <a:r>
              <a:rPr lang="en-US" sz="11500" dirty="0" smtClean="0">
                <a:latin typeface="Monotype Corsiva" pitchFamily="66" charset="0"/>
              </a:rPr>
              <a:t>UKRAINE</a:t>
            </a:r>
            <a:endParaRPr lang="ru-RU" sz="11500" dirty="0">
              <a:latin typeface="Monotype Corsiva" pitchFamily="66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07504" y="1916832"/>
            <a:ext cx="4432300" cy="175260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y motherland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048707"/>
            <a:ext cx="4958680" cy="3440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987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2" b="7556"/>
          <a:stretch/>
        </p:blipFill>
        <p:spPr>
          <a:xfrm>
            <a:off x="179512" y="216063"/>
            <a:ext cx="8784976" cy="633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274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3096344" cy="3048000"/>
          </a:xfrm>
        </p:spPr>
        <p:txBody>
          <a:bodyPr/>
          <a:lstStyle/>
          <a:p>
            <a:pPr algn="ctr"/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Symbols of Ukraine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9552" y="3861048"/>
            <a:ext cx="3960440" cy="2664296"/>
          </a:xfrm>
        </p:spPr>
        <p:txBody>
          <a:bodyPr>
            <a:no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1800" dirty="0" smtClean="0"/>
              <a:t>The National Flag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800" dirty="0" smtClean="0"/>
              <a:t>The National Coat or Arms/The Trident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800" dirty="0" smtClean="0"/>
              <a:t>The Ukrainian Anthem</a:t>
            </a:r>
          </a:p>
          <a:p>
            <a:pPr marL="285750" indent="-285750">
              <a:buFont typeface="Wingdings" pitchFamily="2" charset="2"/>
              <a:buChar char="v"/>
            </a:pPr>
            <a:endParaRPr lang="ru-RU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04664"/>
            <a:ext cx="2095233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Grp="1" noChangeAspect="1"/>
          </p:cNvPicPr>
          <p:nvPr>
            <p:ph type="pic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>
            <a:fillRect/>
          </a:stretch>
        </p:blipFill>
        <p:spPr>
          <a:xfrm>
            <a:off x="3419872" y="404664"/>
            <a:ext cx="2808585" cy="28085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20" name="Прямая со стрелкой 19"/>
          <p:cNvCxnSpPr/>
          <p:nvPr/>
        </p:nvCxnSpPr>
        <p:spPr>
          <a:xfrm flipV="1">
            <a:off x="3779912" y="3429000"/>
            <a:ext cx="28803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4572000" y="3284984"/>
            <a:ext cx="2088232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427984" y="5805264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738726"/>
            <a:ext cx="2088232" cy="28586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326416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09600"/>
            <a:ext cx="8424936" cy="1143000"/>
          </a:xfrm>
        </p:spPr>
        <p:txBody>
          <a:bodyPr>
            <a:noAutofit/>
          </a:bodyPr>
          <a:lstStyle/>
          <a:p>
            <a:pPr algn="ctr"/>
            <a:r>
              <a:rPr lang="en-US" sz="7200" dirty="0" smtClean="0">
                <a:latin typeface="Times New Roman" pitchFamily="18" charset="0"/>
                <a:cs typeface="Times New Roman" pitchFamily="18" charset="0"/>
              </a:rPr>
              <a:t>Kyiv is the capital of Ukraine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420888"/>
            <a:ext cx="5735561" cy="4146029"/>
          </a:xfrm>
        </p:spPr>
      </p:pic>
    </p:spTree>
    <p:extLst>
      <p:ext uri="{BB962C8B-B14F-4D97-AF65-F5344CB8AC3E}">
        <p14:creationId xmlns:p14="http://schemas.microsoft.com/office/powerpoint/2010/main" val="38677316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09600"/>
            <a:ext cx="8496944" cy="1143000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The geographical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centre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of Europe is situated not far from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Rakhiv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42"/>
          <a:stretch/>
        </p:blipFill>
        <p:spPr>
          <a:xfrm>
            <a:off x="1403647" y="2348880"/>
            <a:ext cx="6616883" cy="4129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1201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3429000" cy="3886200"/>
          </a:xfrm>
        </p:spPr>
        <p:txBody>
          <a:bodyPr/>
          <a:lstStyle/>
          <a:p>
            <a:r>
              <a:rPr lang="en-US" sz="2400" b="1" dirty="0" err="1" smtClean="0"/>
              <a:t>Kamyanets-Podilsky</a:t>
            </a:r>
            <a:r>
              <a:rPr lang="en-US" sz="2400" dirty="0"/>
              <a:t> </a:t>
            </a:r>
            <a:r>
              <a:rPr lang="en-US" sz="2400" dirty="0" smtClean="0"/>
              <a:t> - a famous fortress, to cover the area of 121 </a:t>
            </a:r>
            <a:r>
              <a:rPr lang="en-US" sz="2400" dirty="0" err="1" smtClean="0"/>
              <a:t>hectars</a:t>
            </a:r>
            <a:endParaRPr lang="en-US" sz="2400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844824"/>
            <a:ext cx="5592616" cy="423519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609600"/>
            <a:ext cx="8712968" cy="1143000"/>
          </a:xfrm>
        </p:spPr>
        <p:txBody>
          <a:bodyPr>
            <a:noAutofit/>
          </a:bodyPr>
          <a:lstStyle/>
          <a:p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Seven Wonders of Ukraine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6303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8984" y="404664"/>
            <a:ext cx="6629400" cy="1143000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smtClean="0">
                <a:latin typeface="Times New Roman" pitchFamily="18" charset="0"/>
                <a:cs typeface="Times New Roman" pitchFamily="18" charset="0"/>
              </a:rPr>
              <a:t>The Old Town</a:t>
            </a:r>
            <a:endParaRPr lang="ru-RU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456" y="1484784"/>
            <a:ext cx="7265952" cy="485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02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6629400" cy="11430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5400" b="1" dirty="0" err="1" smtClean="0">
                <a:latin typeface="Times New Roman" pitchFamily="18" charset="0"/>
                <a:cs typeface="Times New Roman" pitchFamily="18" charset="0"/>
              </a:rPr>
              <a:t>Smotrych</a:t>
            </a:r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 River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56080"/>
            <a:ext cx="3744416" cy="49925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264" y="2420888"/>
            <a:ext cx="4351523" cy="326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3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394" y="260648"/>
            <a:ext cx="7488832" cy="1143000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54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Smotrych</a:t>
            </a:r>
            <a:r>
              <a:rPr lang="en-US" sz="54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Canyon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6" b="11329"/>
          <a:stretch/>
        </p:blipFill>
        <p:spPr>
          <a:xfrm>
            <a:off x="251520" y="1412776"/>
            <a:ext cx="3842802" cy="25422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5"/>
          <a:stretch/>
        </p:blipFill>
        <p:spPr>
          <a:xfrm>
            <a:off x="1763688" y="4170774"/>
            <a:ext cx="5333795" cy="25830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45866"/>
            <a:ext cx="3446927" cy="247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01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629400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Castle Bridge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83" b="38386"/>
          <a:stretch/>
        </p:blipFill>
        <p:spPr>
          <a:xfrm>
            <a:off x="5018816" y="1875686"/>
            <a:ext cx="2342853" cy="21945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1" t="12230" r="571" b="16519"/>
          <a:stretch/>
        </p:blipFill>
        <p:spPr>
          <a:xfrm>
            <a:off x="3492925" y="4437112"/>
            <a:ext cx="5396726" cy="21717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27" b="14964"/>
          <a:stretch/>
        </p:blipFill>
        <p:spPr>
          <a:xfrm>
            <a:off x="323528" y="2115334"/>
            <a:ext cx="3048322" cy="324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08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80920" cy="1143000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The Old and New </a:t>
            </a:r>
            <a:r>
              <a:rPr lang="en-US" sz="5400" b="1" dirty="0">
                <a:latin typeface="Times New Roman" pitchFamily="18" charset="0"/>
                <a:cs typeface="Times New Roman" pitchFamily="18" charset="0"/>
              </a:rPr>
              <a:t>Castle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30"/>
          <a:stretch/>
        </p:blipFill>
        <p:spPr>
          <a:xfrm>
            <a:off x="323528" y="1340768"/>
            <a:ext cx="3552056" cy="22982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6"/>
          <a:stretch/>
        </p:blipFill>
        <p:spPr>
          <a:xfrm>
            <a:off x="5364088" y="1340768"/>
            <a:ext cx="3429000" cy="3734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310483"/>
            <a:ext cx="2628896" cy="350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8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09600"/>
            <a:ext cx="7992888" cy="1143000"/>
          </a:xfrm>
        </p:spPr>
        <p:txBody>
          <a:bodyPr>
            <a:normAutofit/>
          </a:bodyPr>
          <a:lstStyle/>
          <a:p>
            <a:r>
              <a:rPr lang="en-US" sz="5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The Old and New Castle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0" b="11000"/>
          <a:stretch/>
        </p:blipFill>
        <p:spPr>
          <a:xfrm>
            <a:off x="395536" y="1772816"/>
            <a:ext cx="3672408" cy="47994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" r="12204"/>
          <a:stretch/>
        </p:blipFill>
        <p:spPr>
          <a:xfrm>
            <a:off x="4283968" y="2132856"/>
            <a:ext cx="4602559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30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3429000" cy="388620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</a:t>
            </a:r>
            <a:r>
              <a:rPr lang="en-US" dirty="0" smtClean="0"/>
              <a:t>o be founded in 1051 by the monks Antonia and </a:t>
            </a:r>
            <a:r>
              <a:rPr lang="en-US" dirty="0" err="1" smtClean="0"/>
              <a:t>Feodosiy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err="1" smtClean="0"/>
              <a:t>centre</a:t>
            </a:r>
            <a:r>
              <a:rPr lang="en-US" dirty="0" smtClean="0"/>
              <a:t> of </a:t>
            </a:r>
            <a:r>
              <a:rPr lang="en-US" dirty="0" err="1" smtClean="0"/>
              <a:t>Christiany</a:t>
            </a:r>
            <a:r>
              <a:rPr lang="en-US" dirty="0" smtClean="0"/>
              <a:t> in the 11</a:t>
            </a:r>
            <a:r>
              <a:rPr lang="en-US" baseline="30000" dirty="0" smtClean="0">
                <a:effectLst/>
              </a:rPr>
              <a:t>th</a:t>
            </a:r>
            <a:r>
              <a:rPr lang="en-US" dirty="0" smtClean="0">
                <a:effectLst/>
              </a:rPr>
              <a:t> century</a:t>
            </a:r>
          </a:p>
          <a:p>
            <a:r>
              <a:rPr lang="en-US" dirty="0">
                <a:effectLst/>
              </a:rPr>
              <a:t>t</a:t>
            </a:r>
            <a:r>
              <a:rPr lang="en-US" dirty="0" smtClean="0">
                <a:effectLst/>
              </a:rPr>
              <a:t>o become  famous as the </a:t>
            </a:r>
            <a:r>
              <a:rPr lang="en-US" dirty="0" err="1" smtClean="0">
                <a:effectLst/>
              </a:rPr>
              <a:t>Lavra</a:t>
            </a:r>
            <a:r>
              <a:rPr lang="en-US" dirty="0" smtClean="0">
                <a:effectLst/>
              </a:rPr>
              <a:t> monastery in the 12</a:t>
            </a:r>
            <a:r>
              <a:rPr lang="en-US" baseline="30000" dirty="0" smtClean="0">
                <a:effectLst/>
              </a:rPr>
              <a:t>th</a:t>
            </a:r>
            <a:r>
              <a:rPr lang="en-US" dirty="0" smtClean="0">
                <a:effectLst/>
              </a:rPr>
              <a:t> century</a:t>
            </a:r>
          </a:p>
          <a:p>
            <a:r>
              <a:rPr lang="en-US" dirty="0" smtClean="0">
                <a:effectLst/>
              </a:rPr>
              <a:t>to have good collections of ancient manuscripts, cloth, embroider, </a:t>
            </a:r>
            <a:r>
              <a:rPr lang="en-US" dirty="0" err="1" smtClean="0">
                <a:effectLst/>
              </a:rPr>
              <a:t>jewellery</a:t>
            </a:r>
            <a:r>
              <a:rPr lang="en-US" dirty="0" smtClean="0">
                <a:effectLst/>
              </a:rPr>
              <a:t>, ancient icons and the works of modern artists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988840"/>
            <a:ext cx="5487236" cy="3816424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272808" cy="1143000"/>
          </a:xfrm>
        </p:spPr>
        <p:txBody>
          <a:bodyPr>
            <a:noAutofit/>
          </a:bodyPr>
          <a:lstStyle/>
          <a:p>
            <a:r>
              <a:rPr lang="en-US" sz="60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Kyiv-</a:t>
            </a:r>
            <a:r>
              <a:rPr lang="en-US" sz="6000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Pechersk</a:t>
            </a:r>
            <a:r>
              <a:rPr lang="en-US" sz="60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Lavra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1495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24" y="188640"/>
            <a:ext cx="3854620" cy="38884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74928"/>
            <a:ext cx="3219450" cy="42862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364" y="4062184"/>
            <a:ext cx="4032448" cy="2688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4680520" cy="31163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050432"/>
            <a:ext cx="3665654" cy="46531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645024"/>
            <a:ext cx="4572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99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5936"/>
            <a:ext cx="7488832" cy="646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39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4261148" cy="56886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998" y="2132856"/>
            <a:ext cx="4451820" cy="307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0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4435275" cy="61206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327" y="297230"/>
            <a:ext cx="4550905" cy="608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32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005" y="1196752"/>
            <a:ext cx="4572000" cy="3429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39"/>
            <a:ext cx="1800199" cy="39564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0"/>
            <a:ext cx="2578612" cy="26002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93096"/>
            <a:ext cx="2315361" cy="24372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821" y="2911252"/>
            <a:ext cx="2009385" cy="372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27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105600" cy="1143000"/>
          </a:xfrm>
        </p:spPr>
        <p:txBody>
          <a:bodyPr>
            <a:noAutofit/>
          </a:bodyPr>
          <a:lstStyle/>
          <a:p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St. Sophia‘s Cathedral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3429000" cy="3886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o date back to the 11</a:t>
            </a:r>
            <a:r>
              <a:rPr lang="en-US" baseline="30000" dirty="0" smtClean="0"/>
              <a:t>th</a:t>
            </a:r>
            <a:r>
              <a:rPr lang="en-US" dirty="0" smtClean="0"/>
              <a:t>-18</a:t>
            </a:r>
            <a:r>
              <a:rPr lang="en-US" baseline="30000" dirty="0" smtClean="0"/>
              <a:t>th</a:t>
            </a:r>
            <a:r>
              <a:rPr lang="en-US" dirty="0" smtClean="0"/>
              <a:t>  centuries, one of the main cathedrals in Central Europe</a:t>
            </a:r>
          </a:p>
          <a:p>
            <a:r>
              <a:rPr lang="en-US" dirty="0"/>
              <a:t>t</a:t>
            </a:r>
            <a:r>
              <a:rPr lang="en-US" dirty="0" smtClean="0"/>
              <a:t>o be ruined by the enemies many times, to survive till nowadays, beautiful frescoes and mosaics </a:t>
            </a: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293" y="1772816"/>
            <a:ext cx="5204095" cy="3955112"/>
          </a:xfrm>
        </p:spPr>
      </p:pic>
    </p:spTree>
    <p:extLst>
      <p:ext uri="{BB962C8B-B14F-4D97-AF65-F5344CB8AC3E}">
        <p14:creationId xmlns:p14="http://schemas.microsoft.com/office/powerpoint/2010/main" val="346683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260648"/>
            <a:ext cx="5060021" cy="374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418" y="3429000"/>
            <a:ext cx="5047638" cy="323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4" t="9000" r="9050" b="1833"/>
          <a:stretch/>
        </p:blipFill>
        <p:spPr>
          <a:xfrm>
            <a:off x="323528" y="404664"/>
            <a:ext cx="3874770" cy="61150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700808"/>
            <a:ext cx="4737720" cy="317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12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72" y="188640"/>
            <a:ext cx="2027239" cy="2911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88640"/>
            <a:ext cx="2781300" cy="381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60182"/>
            <a:ext cx="3810000" cy="33051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496" y="3789040"/>
            <a:ext cx="4608512" cy="2888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991638"/>
            <a:ext cx="2448272" cy="368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6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to cover of 546 </a:t>
            </a:r>
            <a:r>
              <a:rPr lang="en-US" dirty="0" err="1" smtClean="0"/>
              <a:t>hectars</a:t>
            </a:r>
            <a:r>
              <a:rPr lang="en-US" dirty="0" smtClean="0"/>
              <a:t> </a:t>
            </a:r>
          </a:p>
          <a:p>
            <a:r>
              <a:rPr lang="en-US" dirty="0" smtClean="0"/>
              <a:t>the fabulous collection of 546 types of trees</a:t>
            </a:r>
          </a:p>
          <a:p>
            <a:r>
              <a:rPr lang="en-US" dirty="0" smtClean="0"/>
              <a:t>1557 types of bushes</a:t>
            </a:r>
          </a:p>
          <a:p>
            <a:r>
              <a:rPr lang="en-US" dirty="0" smtClean="0"/>
              <a:t>115 types of lianas</a:t>
            </a:r>
          </a:p>
          <a:p>
            <a:r>
              <a:rPr lang="en-US" dirty="0" smtClean="0"/>
              <a:t>1212 types of herbs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00808"/>
            <a:ext cx="3888432" cy="4963955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 err="1" smtClean="0">
                <a:latin typeface="Times New Roman" pitchFamily="18" charset="0"/>
                <a:cs typeface="Times New Roman" pitchFamily="18" charset="0"/>
              </a:rPr>
              <a:t>Sofiyivka</a:t>
            </a:r>
            <a:r>
              <a:rPr lang="en-US" sz="6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6600" dirty="0" err="1" smtClean="0">
                <a:latin typeface="Times New Roman" pitchFamily="18" charset="0"/>
                <a:cs typeface="Times New Roman" pitchFamily="18" charset="0"/>
              </a:rPr>
              <a:t>Uman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1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38" y="116632"/>
            <a:ext cx="5426140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2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1" t="7110" r="6800" b="10760"/>
          <a:stretch/>
        </p:blipFill>
        <p:spPr>
          <a:xfrm>
            <a:off x="140678" y="188640"/>
            <a:ext cx="3973166" cy="28837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981" y="137210"/>
            <a:ext cx="3877019" cy="29077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591092"/>
            <a:ext cx="2934072" cy="44011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5" b="10918"/>
          <a:stretch/>
        </p:blipFill>
        <p:spPr>
          <a:xfrm>
            <a:off x="0" y="3933056"/>
            <a:ext cx="3631496" cy="25922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36" b="10918"/>
          <a:stretch/>
        </p:blipFill>
        <p:spPr>
          <a:xfrm>
            <a:off x="5508104" y="3933056"/>
            <a:ext cx="3506110" cy="25922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733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47837"/>
            <a:ext cx="4476750" cy="33623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46"/>
          <a:stretch/>
        </p:blipFill>
        <p:spPr>
          <a:xfrm>
            <a:off x="5220072" y="25143"/>
            <a:ext cx="3923928" cy="25737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7" y="25143"/>
            <a:ext cx="3807781" cy="25397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09962"/>
            <a:ext cx="2857500" cy="3200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2" r="15292"/>
          <a:stretch/>
        </p:blipFill>
        <p:spPr>
          <a:xfrm>
            <a:off x="5995265" y="3431168"/>
            <a:ext cx="3035114" cy="32791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3430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3429000" cy="3886200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ancient Greek town state</a:t>
            </a:r>
          </a:p>
          <a:p>
            <a:r>
              <a:rPr lang="en-US" dirty="0"/>
              <a:t>t</a:t>
            </a:r>
            <a:r>
              <a:rPr lang="en-US" dirty="0" smtClean="0"/>
              <a:t>o be founded in 422 - 421 B.C. as a Greek town on the southern coast the Black Sea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5" y="1844824"/>
            <a:ext cx="5850377" cy="3888432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620688"/>
            <a:ext cx="7704856" cy="1143000"/>
          </a:xfrm>
        </p:spPr>
        <p:txBody>
          <a:bodyPr>
            <a:noAutofit/>
          </a:bodyPr>
          <a:lstStyle/>
          <a:p>
            <a:r>
              <a:rPr lang="en-US" sz="5400" dirty="0" err="1" smtClean="0">
                <a:latin typeface="Times New Roman" pitchFamily="18" charset="0"/>
                <a:cs typeface="Times New Roman" pitchFamily="18" charset="0"/>
              </a:rPr>
              <a:t>Chersonesus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, Sevastopol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56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4320480" cy="32403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80683"/>
            <a:ext cx="4416517" cy="33300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1"/>
          <a:stretch/>
        </p:blipFill>
        <p:spPr>
          <a:xfrm>
            <a:off x="1187624" y="3501008"/>
            <a:ext cx="4191000" cy="295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4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4"/>
          <a:stretch/>
        </p:blipFill>
        <p:spPr>
          <a:xfrm>
            <a:off x="251520" y="188640"/>
            <a:ext cx="8763000" cy="29482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5"/>
          <a:stretch/>
        </p:blipFill>
        <p:spPr>
          <a:xfrm>
            <a:off x="683568" y="3284984"/>
            <a:ext cx="7482954" cy="326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8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3429000" cy="38862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the fortress of the 13</a:t>
            </a:r>
            <a:r>
              <a:rPr lang="en-US" baseline="30000" dirty="0" smtClean="0"/>
              <a:t>th</a:t>
            </a:r>
            <a:r>
              <a:rPr lang="en-US" dirty="0" smtClean="0"/>
              <a:t> – 18</a:t>
            </a:r>
            <a:r>
              <a:rPr lang="en-US" baseline="30000" dirty="0" smtClean="0"/>
              <a:t>th</a:t>
            </a:r>
            <a:r>
              <a:rPr lang="en-US" dirty="0" smtClean="0"/>
              <a:t> centuries</a:t>
            </a:r>
          </a:p>
          <a:p>
            <a:r>
              <a:rPr lang="en-US" dirty="0"/>
              <a:t>t</a:t>
            </a:r>
            <a:r>
              <a:rPr lang="en-US" dirty="0" smtClean="0"/>
              <a:t>o be situated on the important trade crossroads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348880"/>
            <a:ext cx="5232247" cy="2695744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 err="1" smtClean="0">
                <a:latin typeface="Times New Roman" pitchFamily="18" charset="0"/>
                <a:cs typeface="Times New Roman" pitchFamily="18" charset="0"/>
              </a:rPr>
              <a:t>Khotyn</a:t>
            </a:r>
            <a:r>
              <a:rPr lang="en-US" sz="6600" dirty="0" smtClean="0">
                <a:latin typeface="Times New Roman" pitchFamily="18" charset="0"/>
                <a:cs typeface="Times New Roman" pitchFamily="18" charset="0"/>
              </a:rPr>
              <a:t> Fortress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26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7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0"/>
          <a:stretch/>
        </p:blipFill>
        <p:spPr>
          <a:xfrm>
            <a:off x="467544" y="159400"/>
            <a:ext cx="8186936" cy="31398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8"/>
          <a:stretch/>
        </p:blipFill>
        <p:spPr>
          <a:xfrm>
            <a:off x="366126" y="3524117"/>
            <a:ext cx="4191000" cy="29955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8"/>
          <a:stretch/>
        </p:blipFill>
        <p:spPr>
          <a:xfrm>
            <a:off x="4788024" y="3497339"/>
            <a:ext cx="4191000" cy="300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4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3429000" cy="3886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biggest island on the </a:t>
            </a:r>
            <a:r>
              <a:rPr lang="en-US" dirty="0" err="1" smtClean="0"/>
              <a:t>Dnipro</a:t>
            </a:r>
            <a:r>
              <a:rPr lang="en-US" dirty="0" smtClean="0"/>
              <a:t> River, the unique natural and historical complex</a:t>
            </a:r>
          </a:p>
          <a:p>
            <a:r>
              <a:rPr lang="en-US" dirty="0"/>
              <a:t>t</a:t>
            </a:r>
            <a:r>
              <a:rPr lang="en-US" dirty="0" smtClean="0"/>
              <a:t>o cover the area of 3,000 </a:t>
            </a:r>
            <a:r>
              <a:rPr lang="en-US" dirty="0" err="1" smtClean="0"/>
              <a:t>hectars</a:t>
            </a:r>
            <a:endParaRPr lang="en-US" dirty="0" smtClean="0"/>
          </a:p>
          <a:p>
            <a:r>
              <a:rPr lang="en-US" dirty="0" smtClean="0"/>
              <a:t>to be covered with thick forests, rare types of plants and herbs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844824"/>
            <a:ext cx="5403180" cy="4052385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629400" cy="1143000"/>
          </a:xfrm>
        </p:spPr>
        <p:txBody>
          <a:bodyPr>
            <a:noAutofit/>
          </a:bodyPr>
          <a:lstStyle/>
          <a:p>
            <a:pPr algn="ctr"/>
            <a:r>
              <a:rPr lang="en-US" sz="5400" dirty="0" err="1" smtClean="0">
                <a:latin typeface="Times New Roman" pitchFamily="18" charset="0"/>
                <a:cs typeface="Times New Roman" pitchFamily="18" charset="0"/>
              </a:rPr>
              <a:t>Khortytsia</a:t>
            </a: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 Island, </a:t>
            </a:r>
            <a:r>
              <a:rPr lang="en-US" sz="5400" dirty="0" err="1" smtClean="0">
                <a:latin typeface="Times New Roman" pitchFamily="18" charset="0"/>
                <a:cs typeface="Times New Roman" pitchFamily="18" charset="0"/>
              </a:rPr>
              <a:t>Zaporizhzhia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3832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933056"/>
            <a:ext cx="3711664" cy="24821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8640"/>
            <a:ext cx="5857875" cy="39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4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50"/>
          <a:stretch/>
        </p:blipFill>
        <p:spPr>
          <a:xfrm>
            <a:off x="3563888" y="188640"/>
            <a:ext cx="5384800" cy="34741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1"/>
          <a:stretch/>
        </p:blipFill>
        <p:spPr>
          <a:xfrm>
            <a:off x="971600" y="3805553"/>
            <a:ext cx="4191000" cy="296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4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1500" dirty="0">
                <a:latin typeface="Times New Roman" pitchFamily="18" charset="0"/>
                <a:cs typeface="Times New Roman" pitchFamily="18" charset="0"/>
              </a:rPr>
              <a:t>Task </a:t>
            </a:r>
            <a:endParaRPr lang="ru-RU" sz="1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901952"/>
            <a:ext cx="7272808" cy="4224528"/>
          </a:xfrm>
        </p:spPr>
        <p:txBody>
          <a:bodyPr/>
          <a:lstStyle/>
          <a:p>
            <a:r>
              <a:rPr lang="en-US" dirty="0" smtClean="0"/>
              <a:t>Where is Ukraine situated ?</a:t>
            </a:r>
          </a:p>
          <a:p>
            <a:r>
              <a:rPr lang="en-US" dirty="0" smtClean="0"/>
              <a:t>What </a:t>
            </a:r>
            <a:r>
              <a:rPr lang="en-US" dirty="0" smtClean="0"/>
              <a:t>countries </a:t>
            </a:r>
            <a:r>
              <a:rPr lang="en-US" dirty="0" smtClean="0"/>
              <a:t>does it border on ?</a:t>
            </a:r>
          </a:p>
          <a:p>
            <a:r>
              <a:rPr lang="en-US" dirty="0" smtClean="0"/>
              <a:t>What is the capital of Ukraine ?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cs typeface="Times New Roman" pitchFamily="18" charset="0"/>
              </a:rPr>
              <a:t>Where is the </a:t>
            </a:r>
            <a:r>
              <a:rPr lang="en-US" dirty="0" err="1" smtClean="0">
                <a:cs typeface="Times New Roman" pitchFamily="18" charset="0"/>
              </a:rPr>
              <a:t>centr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>
                <a:cs typeface="Times New Roman" pitchFamily="18" charset="0"/>
              </a:rPr>
              <a:t>of Europe </a:t>
            </a:r>
            <a:r>
              <a:rPr lang="en-US" dirty="0" smtClean="0">
                <a:cs typeface="Times New Roman" pitchFamily="18" charset="0"/>
              </a:rPr>
              <a:t> situated ?</a:t>
            </a:r>
          </a:p>
          <a:p>
            <a:r>
              <a:rPr lang="en-US" dirty="0" smtClean="0">
                <a:cs typeface="Times New Roman" pitchFamily="18" charset="0"/>
              </a:rPr>
              <a:t>How many wonders of Ukraine do you know ?</a:t>
            </a:r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96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09" y="1916832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en-US" sz="9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9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9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9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9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9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53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US" sz="153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is it</a:t>
            </a:r>
            <a:r>
              <a:rPr lang="en-US" sz="153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en-US" sz="153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53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3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>
                <a:solidFill>
                  <a:srgbClr val="FF0066"/>
                </a:solidFill>
              </a:rPr>
              <a:t/>
            </a:r>
            <a:br>
              <a:rPr lang="ru-RU" sz="9600" b="1" dirty="0">
                <a:solidFill>
                  <a:srgbClr val="FF0066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270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28800"/>
            <a:ext cx="5500055" cy="366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3649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340768"/>
            <a:ext cx="3316758" cy="4527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5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862012"/>
            <a:ext cx="3619500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2531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370762" cy="5572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49613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8064896" cy="5609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485879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0" y="548680"/>
            <a:ext cx="800096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42614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048672" cy="8539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1836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3"/>
            <a:ext cx="8695373" cy="3789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19429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4675"/>
            <a:ext cx="7620000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759500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7620"/>
            <a:ext cx="8640960" cy="646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45452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143000"/>
            <a:ext cx="8856984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8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8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12800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My Motherland is beautiful !</a:t>
            </a:r>
            <a:r>
              <a:rPr lang="ru-RU" sz="53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53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787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32656"/>
            <a:ext cx="8363693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2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35"/>
          <a:stretch/>
        </p:blipFill>
        <p:spPr>
          <a:xfrm>
            <a:off x="435290" y="404664"/>
            <a:ext cx="8356037" cy="591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3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170210" cy="616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8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8640"/>
            <a:ext cx="745929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2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8352928" cy="642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42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22" y="332656"/>
            <a:ext cx="8166226" cy="611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21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47" y="188639"/>
            <a:ext cx="8632033" cy="648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4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8352928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45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56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448939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9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870254" cy="562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90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16" y="598437"/>
            <a:ext cx="7548168" cy="566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69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15" y="692696"/>
            <a:ext cx="8036565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02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7380312" cy="553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3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214312"/>
            <a:ext cx="85725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8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7884368" cy="591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6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bbles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TC010264149[[fn=Пузырьки]]</Template>
  <TotalTime>663</TotalTime>
  <Words>318</Words>
  <Application>Microsoft Office PowerPoint</Application>
  <PresentationFormat>Экран (4:3)</PresentationFormat>
  <Paragraphs>53</Paragraphs>
  <Slides>65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66" baseType="lpstr">
      <vt:lpstr>Bubbles</vt:lpstr>
      <vt:lpstr>UKRAINE</vt:lpstr>
      <vt:lpstr>Презентация PowerPoint</vt:lpstr>
      <vt:lpstr>Symbols of Ukraine</vt:lpstr>
      <vt:lpstr>Kyiv is the capital of Ukraine</vt:lpstr>
      <vt:lpstr>The geographical centre of Europe is situated not far from Rakhiv</vt:lpstr>
      <vt:lpstr>Seven Wonders of Ukraine</vt:lpstr>
      <vt:lpstr>The Old Town</vt:lpstr>
      <vt:lpstr>The Smotrych River</vt:lpstr>
      <vt:lpstr>The Smotrych Canyon</vt:lpstr>
      <vt:lpstr>Castle Bridge</vt:lpstr>
      <vt:lpstr>The Old and New Castle</vt:lpstr>
      <vt:lpstr>The Old and New Castle</vt:lpstr>
      <vt:lpstr>Kyiv-Pechersk Lavra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St. Sophia‘s Cathedral</vt:lpstr>
      <vt:lpstr>Презентация PowerPoint</vt:lpstr>
      <vt:lpstr>Презентация PowerPoint</vt:lpstr>
      <vt:lpstr>Презентация PowerPoint</vt:lpstr>
      <vt:lpstr>Sofiyivka, Uman</vt:lpstr>
      <vt:lpstr>Презентация PowerPoint</vt:lpstr>
      <vt:lpstr>Презентация PowerPoint</vt:lpstr>
      <vt:lpstr>Презентация PowerPoint</vt:lpstr>
      <vt:lpstr>Chersonesus, Sevastopol</vt:lpstr>
      <vt:lpstr>Презентация PowerPoint</vt:lpstr>
      <vt:lpstr>Презентация PowerPoint</vt:lpstr>
      <vt:lpstr>Khotyn Fortress</vt:lpstr>
      <vt:lpstr>Презентация PowerPoint</vt:lpstr>
      <vt:lpstr>Презентация PowerPoint</vt:lpstr>
      <vt:lpstr>Khortytsia Island, Zaporizhzhia</vt:lpstr>
      <vt:lpstr>Презентация PowerPoint</vt:lpstr>
      <vt:lpstr>Презентация PowerPoint</vt:lpstr>
      <vt:lpstr>Task </vt:lpstr>
      <vt:lpstr>   What is it?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My Motherland is beautiful !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UKRAINE</dc:title>
  <cp:lastModifiedBy>RePack by Diakov</cp:lastModifiedBy>
  <cp:revision>42</cp:revision>
  <dcterms:modified xsi:type="dcterms:W3CDTF">2021-05-04T14:03:38Z</dcterms:modified>
</cp:coreProperties>
</file>