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6858000" type="screen4x3"/>
  <p:notesSz cx="6858000" cy="9144000"/>
  <p:embeddedFontLst>
    <p:embeddedFont>
      <p:font typeface="Book Antiqua" pitchFamily="18" charset="0"/>
      <p:regular r:id="rId45"/>
      <p:bold r:id="rId46"/>
      <p:italic r:id="rId47"/>
      <p:boldItalic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hKboFB/bmx36Q0HPQvSoTvxV2kL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8"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82134696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5" name="Google Shape;155;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1" name="Google Shape;181;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 name="Google Shape;220;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3" name="Google Shape;233;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2" name="Google Shape;25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9" name="Google Shape;259;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 name="Google Shape;272;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8" name="Google Shape;278;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1" name="Google Shape;291;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8" name="Google Shape;298;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1" name="Google Shape;311;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4" name="Google Shape;324;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0" name="Google Shape;330;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3" name="Google Shape;343;p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0" name="Google Shape;350;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6" name="Google Shape;356;p3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3" name="Google Shape;363;p3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9" name="Google Shape;369;p4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6" name="Google Shape;376;p4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2" name="Google Shape;382;p4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en-US" smtClean="0"/>
              <a:t>‹#›</a:t>
            </a:fld>
            <a:endParaRPr lang="en-US"/>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endParaRPr lang="en-GB"/>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p1" descr="D:\я\FotorCreated-2.jpg"/>
          <p:cNvPicPr preferRelativeResize="0">
            <a:picLocks noGrp="1"/>
          </p:cNvPicPr>
          <p:nvPr>
            <p:ph idx="1"/>
          </p:nvPr>
        </p:nvPicPr>
        <p:blipFill rotWithShape="1">
          <a:blip r:embed="rId3">
            <a:alphaModFix/>
          </a:blip>
          <a:stretch/>
        </p:blipFill>
        <p:spPr>
          <a:xfrm>
            <a:off x="1122972" y="2247900"/>
            <a:ext cx="6898056" cy="3878263"/>
          </a:xfrm>
          <a:prstGeom prst="rect">
            <a:avLst/>
          </a:prstGeom>
          <a:noFill/>
          <a:ln>
            <a:noFill/>
          </a:ln>
        </p:spPr>
      </p:pic>
      <p:sp>
        <p:nvSpPr>
          <p:cNvPr id="120" name="Google Shape;120;p1"/>
          <p:cNvSpPr txBox="1">
            <a:spLocks noGrp="1"/>
          </p:cNvSpPr>
          <p:nvPr>
            <p:ph type="title"/>
          </p:nvPr>
        </p:nvSpPr>
        <p:spPr>
          <a:xfrm>
            <a:off x="323528" y="570156"/>
            <a:ext cx="8496944" cy="105425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2"/>
              </a:buClr>
              <a:buSzPct val="100000"/>
              <a:buFont typeface="Book Antiqua"/>
              <a:buNone/>
            </a:pPr>
            <a:r>
              <a:rPr lang="en-US"/>
              <a:t>Unusual natural phenomena                                                          </a:t>
            </a:r>
            <a:r>
              <a:rPr lang="en-US" sz="2700"/>
              <a:t>10 A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
          <p:cNvSpPr txBox="1">
            <a:spLocks noGrp="1"/>
          </p:cNvSpPr>
          <p:nvPr>
            <p:ph sz="quarter" idx="13"/>
          </p:nvPr>
        </p:nvSpPr>
        <p:spPr>
          <a:xfrm>
            <a:off x="467544" y="548680"/>
            <a:ext cx="4038600" cy="5793507"/>
          </a:xfrm>
          <a:prstGeom prst="rect">
            <a:avLst/>
          </a:prstGeom>
          <a:noFill/>
          <a:ln>
            <a:noFill/>
          </a:ln>
        </p:spPr>
        <p:txBody>
          <a:bodyPr spcFirstLastPara="1" wrap="square" lIns="91425" tIns="45700" rIns="91425" bIns="45700" anchor="t" anchorCtr="0">
            <a:normAutofit/>
          </a:bodyPr>
          <a:lstStyle/>
          <a:p>
            <a:pPr marL="365760" lvl="0" indent="-365760" algn="l" rtl="0">
              <a:spcBef>
                <a:spcPts val="0"/>
              </a:spcBef>
              <a:spcAft>
                <a:spcPts val="0"/>
              </a:spcAft>
              <a:buSzPts val="2400"/>
              <a:buChar char="🙣"/>
            </a:pPr>
            <a:r>
              <a:rPr lang="en-US"/>
              <a:t>Blue bench</a:t>
            </a:r>
            <a:endParaRPr/>
          </a:p>
          <a:p>
            <a:pPr marL="365760" lvl="0" indent="-365760" algn="l" rtl="0">
              <a:spcBef>
                <a:spcPts val="480"/>
              </a:spcBef>
              <a:spcAft>
                <a:spcPts val="0"/>
              </a:spcAft>
              <a:buSzPts val="2400"/>
              <a:buChar char="🙣"/>
            </a:pPr>
            <a:r>
              <a:rPr lang="en-US"/>
              <a:t>Solar eclipse</a:t>
            </a:r>
            <a:endParaRPr/>
          </a:p>
          <a:p>
            <a:pPr marL="365760" lvl="0" indent="-365760" algn="l" rtl="0">
              <a:spcBef>
                <a:spcPts val="480"/>
              </a:spcBef>
              <a:spcAft>
                <a:spcPts val="0"/>
              </a:spcAft>
              <a:buSzPts val="2400"/>
              <a:buChar char="🙣"/>
            </a:pPr>
            <a:r>
              <a:rPr lang="en-US"/>
              <a:t>Ice flowers</a:t>
            </a:r>
            <a:endParaRPr/>
          </a:p>
          <a:p>
            <a:pPr marL="365760" lvl="0" indent="-365760" algn="l" rtl="0">
              <a:spcBef>
                <a:spcPts val="480"/>
              </a:spcBef>
              <a:spcAft>
                <a:spcPts val="0"/>
              </a:spcAft>
              <a:buSzPts val="2400"/>
              <a:buChar char="🙣"/>
            </a:pPr>
            <a:r>
              <a:rPr lang="en-US"/>
              <a:t>Typhoon</a:t>
            </a:r>
            <a:endParaRPr/>
          </a:p>
          <a:p>
            <a:pPr marL="365760" lvl="0" indent="-365760" algn="l" rtl="0">
              <a:spcBef>
                <a:spcPts val="480"/>
              </a:spcBef>
              <a:spcAft>
                <a:spcPts val="0"/>
              </a:spcAft>
              <a:buSzPts val="2400"/>
              <a:buChar char="🙣"/>
            </a:pPr>
            <a:r>
              <a:rPr lang="en-US"/>
              <a:t>Halo</a:t>
            </a:r>
            <a:endParaRPr/>
          </a:p>
          <a:p>
            <a:pPr marL="365760" lvl="0" indent="-365760" algn="l" rtl="0">
              <a:spcBef>
                <a:spcPts val="480"/>
              </a:spcBef>
              <a:spcAft>
                <a:spcPts val="0"/>
              </a:spcAft>
              <a:buSzPts val="2400"/>
              <a:buChar char="🙣"/>
            </a:pPr>
            <a:r>
              <a:rPr lang="en-US"/>
              <a:t>Diamond dust</a:t>
            </a:r>
            <a:endParaRPr/>
          </a:p>
          <a:p>
            <a:pPr marL="365760" lvl="0" indent="-365760" algn="l" rtl="0">
              <a:spcBef>
                <a:spcPts val="480"/>
              </a:spcBef>
              <a:spcAft>
                <a:spcPts val="0"/>
              </a:spcAft>
              <a:buSzPts val="2400"/>
              <a:buChar char="🙣"/>
            </a:pPr>
            <a:r>
              <a:rPr lang="en-US"/>
              <a:t>Raining fish</a:t>
            </a:r>
            <a:endParaRPr/>
          </a:p>
          <a:p>
            <a:pPr marL="365760" lvl="0" indent="-365760" algn="l" rtl="0">
              <a:spcBef>
                <a:spcPts val="480"/>
              </a:spcBef>
              <a:spcAft>
                <a:spcPts val="0"/>
              </a:spcAft>
              <a:buSzPts val="2400"/>
              <a:buChar char="🙣"/>
            </a:pPr>
            <a:r>
              <a:rPr lang="en-US"/>
              <a:t>Dried salt lake</a:t>
            </a:r>
            <a:endParaRPr/>
          </a:p>
          <a:p>
            <a:pPr marL="365760" lvl="0" indent="-365760" algn="l" rtl="0">
              <a:spcBef>
                <a:spcPts val="480"/>
              </a:spcBef>
              <a:spcAft>
                <a:spcPts val="0"/>
              </a:spcAft>
              <a:buSzPts val="2400"/>
              <a:buChar char="🙣"/>
            </a:pPr>
            <a:r>
              <a:rPr lang="en-US"/>
              <a:t>Moon rainbow</a:t>
            </a:r>
            <a:endParaRPr/>
          </a:p>
          <a:p>
            <a:pPr marL="365760" lvl="0" indent="-365760" algn="l" rtl="0">
              <a:spcBef>
                <a:spcPts val="480"/>
              </a:spcBef>
              <a:spcAft>
                <a:spcPts val="0"/>
              </a:spcAft>
              <a:buSzPts val="2400"/>
              <a:buChar char="🙣"/>
            </a:pPr>
            <a:r>
              <a:rPr lang="en-US"/>
              <a:t>Blue Moon</a:t>
            </a:r>
            <a:endParaRPr/>
          </a:p>
          <a:p>
            <a:pPr marL="365760" lvl="0" indent="-213359" algn="l" rtl="0">
              <a:spcBef>
                <a:spcPts val="480"/>
              </a:spcBef>
              <a:spcAft>
                <a:spcPts val="0"/>
              </a:spcAft>
              <a:buSzPts val="2400"/>
              <a:buNone/>
            </a:pPr>
            <a:endParaRPr/>
          </a:p>
          <a:p>
            <a:pPr marL="365760" lvl="0" indent="-213359" algn="l" rtl="0">
              <a:spcBef>
                <a:spcPts val="480"/>
              </a:spcBef>
              <a:spcAft>
                <a:spcPts val="0"/>
              </a:spcAft>
              <a:buSzPts val="2400"/>
              <a:buNone/>
            </a:pPr>
            <a:endParaRPr/>
          </a:p>
          <a:p>
            <a:pPr marL="365760" lvl="0" indent="-213359" algn="l" rtl="0">
              <a:spcBef>
                <a:spcPts val="480"/>
              </a:spcBef>
              <a:spcAft>
                <a:spcPts val="0"/>
              </a:spcAft>
              <a:buSzPts val="2400"/>
              <a:buNone/>
            </a:pPr>
            <a:endParaRPr/>
          </a:p>
          <a:p>
            <a:pPr marL="365760" lvl="0" indent="-213359" algn="l" rtl="0">
              <a:spcBef>
                <a:spcPts val="480"/>
              </a:spcBef>
              <a:spcAft>
                <a:spcPts val="0"/>
              </a:spcAft>
              <a:buSzPts val="2400"/>
              <a:buNone/>
            </a:pPr>
            <a:endParaRPr/>
          </a:p>
        </p:txBody>
      </p:sp>
      <p:sp>
        <p:nvSpPr>
          <p:cNvPr id="126" name="Google Shape;126;p2"/>
          <p:cNvSpPr txBox="1">
            <a:spLocks noGrp="1"/>
          </p:cNvSpPr>
          <p:nvPr>
            <p:ph sz="quarter" idx="14"/>
          </p:nvPr>
        </p:nvSpPr>
        <p:spPr>
          <a:xfrm>
            <a:off x="4860032" y="548680"/>
            <a:ext cx="4038600" cy="5793507"/>
          </a:xfrm>
          <a:prstGeom prst="rect">
            <a:avLst/>
          </a:prstGeom>
          <a:noFill/>
          <a:ln>
            <a:noFill/>
          </a:ln>
        </p:spPr>
        <p:txBody>
          <a:bodyPr spcFirstLastPara="1" wrap="square" lIns="91425" tIns="45700" rIns="91425" bIns="45700" anchor="t" anchorCtr="0">
            <a:normAutofit/>
          </a:bodyPr>
          <a:lstStyle/>
          <a:p>
            <a:pPr marL="365760" lvl="0" indent="-365760" algn="l" rtl="0">
              <a:spcBef>
                <a:spcPts val="0"/>
              </a:spcBef>
              <a:spcAft>
                <a:spcPts val="0"/>
              </a:spcAft>
              <a:buSzPts val="2400"/>
              <a:buChar char="🙣"/>
            </a:pPr>
            <a:r>
              <a:rPr lang="en-US"/>
              <a:t>Sparkling glow</a:t>
            </a:r>
            <a:endParaRPr/>
          </a:p>
          <a:p>
            <a:pPr marL="365760" lvl="0" indent="-365760" algn="l" rtl="0">
              <a:spcBef>
                <a:spcPts val="480"/>
              </a:spcBef>
              <a:spcAft>
                <a:spcPts val="0"/>
              </a:spcAft>
              <a:buSzPts val="2400"/>
              <a:buChar char="🙣"/>
            </a:pPr>
            <a:r>
              <a:rPr lang="en-US"/>
              <a:t>Solar eclipse</a:t>
            </a:r>
            <a:endParaRPr/>
          </a:p>
          <a:p>
            <a:pPr marL="365760" lvl="0" indent="-365760" algn="l" rtl="0">
              <a:spcBef>
                <a:spcPts val="480"/>
              </a:spcBef>
              <a:spcAft>
                <a:spcPts val="0"/>
              </a:spcAft>
              <a:buSzPts val="2400"/>
              <a:buChar char="🙣"/>
            </a:pPr>
            <a:r>
              <a:rPr lang="en-US"/>
              <a:t>Shooting stars</a:t>
            </a:r>
            <a:endParaRPr/>
          </a:p>
          <a:p>
            <a:pPr marL="365760" lvl="0" indent="-365760" algn="l" rtl="0">
              <a:spcBef>
                <a:spcPts val="480"/>
              </a:spcBef>
              <a:spcAft>
                <a:spcPts val="0"/>
              </a:spcAft>
              <a:buSzPts val="2400"/>
              <a:buChar char="🙣"/>
            </a:pPr>
            <a:r>
              <a:rPr lang="en-US"/>
              <a:t>Blood falls</a:t>
            </a:r>
            <a:endParaRPr/>
          </a:p>
          <a:p>
            <a:pPr marL="365760" lvl="0" indent="-365760" algn="l" rtl="0">
              <a:spcBef>
                <a:spcPts val="480"/>
              </a:spcBef>
              <a:spcAft>
                <a:spcPts val="0"/>
              </a:spcAft>
              <a:buSzPts val="2400"/>
              <a:buChar char="🙣"/>
            </a:pPr>
            <a:r>
              <a:rPr lang="en-US"/>
              <a:t>Tsunami</a:t>
            </a:r>
            <a:endParaRPr/>
          </a:p>
          <a:p>
            <a:pPr marL="365760" lvl="0" indent="-365760" algn="l" rtl="0">
              <a:spcBef>
                <a:spcPts val="480"/>
              </a:spcBef>
              <a:spcAft>
                <a:spcPts val="0"/>
              </a:spcAft>
              <a:buSzPts val="2400"/>
              <a:buChar char="🙣"/>
            </a:pPr>
            <a:r>
              <a:rPr lang="en-US"/>
              <a:t>Northern lights</a:t>
            </a:r>
            <a:endParaRPr/>
          </a:p>
          <a:p>
            <a:pPr marL="365760" lvl="0" indent="-365760" algn="l" rtl="0">
              <a:spcBef>
                <a:spcPts val="480"/>
              </a:spcBef>
              <a:spcAft>
                <a:spcPts val="0"/>
              </a:spcAft>
              <a:buSzPts val="2400"/>
              <a:buChar char="🙣"/>
            </a:pPr>
            <a:r>
              <a:rPr lang="en-US"/>
              <a:t>Ball lightning</a:t>
            </a:r>
            <a:endParaRPr/>
          </a:p>
          <a:p>
            <a:pPr marL="365760" lvl="0" indent="-365760" algn="l" rtl="0">
              <a:spcBef>
                <a:spcPts val="480"/>
              </a:spcBef>
              <a:spcAft>
                <a:spcPts val="0"/>
              </a:spcAft>
              <a:buSzPts val="2400"/>
              <a:buChar char="🙣"/>
            </a:pPr>
            <a:r>
              <a:rPr lang="en-US"/>
              <a:t>Lenticular clouds</a:t>
            </a:r>
            <a:endParaRPr/>
          </a:p>
          <a:p>
            <a:pPr marL="365760" lvl="0" indent="-365760" algn="l" rtl="0">
              <a:spcBef>
                <a:spcPts val="480"/>
              </a:spcBef>
              <a:spcAft>
                <a:spcPts val="0"/>
              </a:spcAft>
              <a:buSzPts val="2400"/>
              <a:buChar char="🙣"/>
            </a:pPr>
            <a:r>
              <a:rPr lang="en-US"/>
              <a:t>Lunar eclipse</a:t>
            </a:r>
            <a:endParaRPr/>
          </a:p>
          <a:p>
            <a:pPr marL="365760" lvl="0" indent="-365760" algn="l" rtl="0">
              <a:spcBef>
                <a:spcPts val="480"/>
              </a:spcBef>
              <a:spcAft>
                <a:spcPts val="0"/>
              </a:spcAft>
              <a:buSzPts val="2400"/>
              <a:buChar char="🙣"/>
            </a:pPr>
            <a:r>
              <a:rPr lang="en-US"/>
              <a:t>Aurora borealis</a:t>
            </a:r>
            <a:endParaRPr/>
          </a:p>
          <a:p>
            <a:pPr marL="365760" lvl="0" indent="-213359" algn="l" rtl="0">
              <a:spcBef>
                <a:spcPts val="480"/>
              </a:spcBef>
              <a:spcAft>
                <a:spcPts val="0"/>
              </a:spcAft>
              <a:buSzPts val="24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descr="D:\я\0000\image_2023_03_10T11_09_19_683Z.png"/>
          <p:cNvPicPr preferRelativeResize="0">
            <a:picLocks noGrp="1"/>
          </p:cNvPicPr>
          <p:nvPr>
            <p:ph idx="1"/>
          </p:nvPr>
        </p:nvPicPr>
        <p:blipFill rotWithShape="1">
          <a:blip r:embed="rId3">
            <a:alphaModFix/>
          </a:blip>
          <a:stretch/>
        </p:blipFill>
        <p:spPr>
          <a:xfrm>
            <a:off x="3520440" y="3489801"/>
            <a:ext cx="2103120" cy="1394460"/>
          </a:xfrm>
          <a:prstGeom prst="rect">
            <a:avLst/>
          </a:prstGeom>
          <a:noFill/>
          <a:ln>
            <a:noFill/>
          </a:ln>
        </p:spPr>
      </p:pic>
      <p:sp>
        <p:nvSpPr>
          <p:cNvPr id="132" name="Google Shape;132;p3"/>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5400"/>
              <a:buFont typeface="Book Antiqua"/>
              <a:buNone/>
            </a:pPr>
            <a:r>
              <a:rPr lang="en-US"/>
              <a:t>Blue bench</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4"/>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In Indonesia, the Kawa Izen crater on the island of Java spews blue lava instead of the traditional yellow and red it should be (although few have seen it live).</a:t>
            </a:r>
            <a:endParaRPr/>
          </a:p>
          <a:p>
            <a:pPr marL="365760" lvl="0" indent="-365760" algn="just" rtl="0">
              <a:spcBef>
                <a:spcPts val="480"/>
              </a:spcBef>
              <a:spcAft>
                <a:spcPts val="0"/>
              </a:spcAft>
              <a:buSzPts val="2400"/>
              <a:buChar char="🙣"/>
            </a:pPr>
            <a:r>
              <a:rPr lang="en-US"/>
              <a:t>Such a bright and unusual color ensures the combustion of a high concentration of sulfur in the volcano zone. When sulfur burns, it burns with a blue flame. Therefore, when concentrated sulfur comes into contact with lava, it turns blue.</a:t>
            </a:r>
            <a:endParaRPr/>
          </a:p>
        </p:txBody>
      </p:sp>
      <p:sp>
        <p:nvSpPr>
          <p:cNvPr id="138" name="Google Shape;138;p4"/>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5400"/>
              <a:buFont typeface="Book Antiqua"/>
              <a:buNone/>
            </a:pPr>
            <a:r>
              <a:rPr lang="en-US"/>
              <a:t>Blue bench</a:t>
            </a:r>
            <a:endParaRPr/>
          </a:p>
        </p:txBody>
      </p:sp>
      <p:sp>
        <p:nvSpPr>
          <p:cNvPr id="139" name="Google Shape;139;p4"/>
          <p:cNvSpPr/>
          <p:nvPr/>
        </p:nvSpPr>
        <p:spPr>
          <a:xfrm>
            <a:off x="6372200" y="6021288"/>
            <a:ext cx="194258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Anastasia Dolishna</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pic>
        <p:nvPicPr>
          <p:cNvPr id="145" name="Google Shape;145;p5" descr="D:\я\000\Без імені.png"/>
          <p:cNvPicPr preferRelativeResize="0">
            <a:picLocks noGrp="1"/>
          </p:cNvPicPr>
          <p:nvPr>
            <p:ph idx="1"/>
          </p:nvPr>
        </p:nvPicPr>
        <p:blipFill rotWithShape="1">
          <a:blip r:embed="rId3">
            <a:alphaModFix/>
          </a:blip>
          <a:stretch/>
        </p:blipFill>
        <p:spPr>
          <a:xfrm>
            <a:off x="2148630" y="2822933"/>
            <a:ext cx="4846740" cy="2728197"/>
          </a:xfrm>
          <a:prstGeom prst="rect">
            <a:avLst/>
          </a:prstGeom>
          <a:noFill/>
          <a:ln>
            <a:noFill/>
          </a:ln>
        </p:spPr>
      </p:pic>
      <p:sp>
        <p:nvSpPr>
          <p:cNvPr id="144" name="Google Shape;144;p5"/>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Solar eclipse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6"/>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A solar eclipse is an astronomical phenomenon in which the Moon completely or partially covers the Sun from an observer on Earth.  It occurs when the Moon is located between the Sun and the Earth, and thus blocks the flow of sunlight to the Earth. There are several types of solar eclipses: partial eclipse, total eclipse, annular eclipse, annular-total eclipse. During the year there are at least two eclipses of the Sun,  but no more than five.</a:t>
            </a:r>
            <a:endParaRPr/>
          </a:p>
        </p:txBody>
      </p:sp>
      <p:sp>
        <p:nvSpPr>
          <p:cNvPr id="151" name="Google Shape;151;p6"/>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Solar eclipse</a:t>
            </a:r>
            <a:endParaRPr/>
          </a:p>
        </p:txBody>
      </p:sp>
      <p:sp>
        <p:nvSpPr>
          <p:cNvPr id="152" name="Google Shape;152;p6"/>
          <p:cNvSpPr/>
          <p:nvPr/>
        </p:nvSpPr>
        <p:spPr>
          <a:xfrm>
            <a:off x="6300192" y="5877272"/>
            <a:ext cx="18762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Khrystyna Hrytsak</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pic>
        <p:nvPicPr>
          <p:cNvPr id="157" name="Google Shape;157;p7" descr="D:\я\0000\image_2023_03_12T07_42_55_988Z.png"/>
          <p:cNvPicPr preferRelativeResize="0">
            <a:picLocks noGrp="1"/>
          </p:cNvPicPr>
          <p:nvPr>
            <p:ph idx="1"/>
          </p:nvPr>
        </p:nvPicPr>
        <p:blipFill rotWithShape="1">
          <a:blip r:embed="rId3">
            <a:alphaModFix/>
          </a:blip>
          <a:stretch/>
        </p:blipFill>
        <p:spPr>
          <a:xfrm>
            <a:off x="698500" y="2390158"/>
            <a:ext cx="7747000" cy="3593747"/>
          </a:xfrm>
          <a:prstGeom prst="rect">
            <a:avLst/>
          </a:prstGeom>
          <a:noFill/>
          <a:ln>
            <a:noFill/>
          </a:ln>
        </p:spPr>
      </p:pic>
      <p:sp>
        <p:nvSpPr>
          <p:cNvPr id="158" name="Google Shape;158;p7"/>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Ice flowers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The formation of this phenomenon requires specific conditions - late autumn or early winter, when the ground is not yet frozen and plants extract water from it.  </a:t>
            </a:r>
            <a:endParaRPr/>
          </a:p>
          <a:p>
            <a:pPr marL="365760" lvl="0" indent="-365760" algn="just" rtl="0">
              <a:spcBef>
                <a:spcPts val="480"/>
              </a:spcBef>
              <a:spcAft>
                <a:spcPts val="0"/>
              </a:spcAft>
              <a:buSzPts val="2400"/>
              <a:buChar char="🙣"/>
            </a:pPr>
            <a:r>
              <a:rPr lang="en-US"/>
              <a:t>The air temperature drops sharply and the juice of some plants - for example, Verbesina virginica - bursts out, instantly freezing in an amazing configuration.</a:t>
            </a:r>
            <a:endParaRPr/>
          </a:p>
        </p:txBody>
      </p:sp>
      <p:sp>
        <p:nvSpPr>
          <p:cNvPr id="164" name="Google Shape;164;p8"/>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Ice flowers</a:t>
            </a:r>
            <a:endParaRPr/>
          </a:p>
        </p:txBody>
      </p:sp>
      <p:sp>
        <p:nvSpPr>
          <p:cNvPr id="165" name="Google Shape;165;p8"/>
          <p:cNvSpPr/>
          <p:nvPr/>
        </p:nvSpPr>
        <p:spPr>
          <a:xfrm>
            <a:off x="5724128" y="5661248"/>
            <a:ext cx="181408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Kateryna Basarab</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170" name="Google Shape;170;p9" descr="D:\я\0000\processed-b3bf6892-4a27-4e71-bd81-96119d2a8c44_qWZDU3iB.jpeg"/>
          <p:cNvPicPr preferRelativeResize="0">
            <a:picLocks noGrp="1"/>
          </p:cNvPicPr>
          <p:nvPr>
            <p:ph idx="1"/>
          </p:nvPr>
        </p:nvPicPr>
        <p:blipFill rotWithShape="1">
          <a:blip r:embed="rId3">
            <a:alphaModFix/>
          </a:blip>
          <a:stretch/>
        </p:blipFill>
        <p:spPr>
          <a:xfrm>
            <a:off x="1911584" y="2247900"/>
            <a:ext cx="5320831" cy="3878263"/>
          </a:xfrm>
          <a:prstGeom prst="rect">
            <a:avLst/>
          </a:prstGeom>
          <a:noFill/>
          <a:ln>
            <a:noFill/>
          </a:ln>
        </p:spPr>
      </p:pic>
      <p:sp>
        <p:nvSpPr>
          <p:cNvPr id="171" name="Google Shape;171;p9"/>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Typhoon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10"/>
          <p:cNvSpPr txBox="1">
            <a:spLocks noGrp="1"/>
          </p:cNvSpPr>
          <p:nvPr>
            <p:ph idx="1"/>
          </p:nvPr>
        </p:nvSpPr>
        <p:spPr>
          <a:prstGeom prst="rect">
            <a:avLst/>
          </a:prstGeom>
          <a:noFill/>
          <a:ln>
            <a:noFill/>
          </a:ln>
        </p:spPr>
        <p:txBody>
          <a:bodyPr spcFirstLastPara="1" wrap="square" lIns="91425" tIns="45700" rIns="91425" bIns="45700" anchor="t" anchorCtr="0">
            <a:normAutofit lnSpcReduction="10000"/>
          </a:bodyPr>
          <a:lstStyle/>
          <a:p>
            <a:pPr marL="365760" lvl="0" indent="-365760" algn="just" rtl="0">
              <a:spcBef>
                <a:spcPts val="0"/>
              </a:spcBef>
              <a:spcAft>
                <a:spcPts val="0"/>
              </a:spcAft>
              <a:buSzPts val="2400"/>
              <a:buChar char="🙣"/>
            </a:pPr>
            <a:r>
              <a:rPr lang="en-US"/>
              <a:t>A typhoon is a type of tropical cyclone that is typical of the northwestern part of the Pacific Ocean.  In the central part of typhoons, the greatest decrease in air pressure at the surface of the sea is observed, reaching 650 mm Hg.  The typhoon zone, which accounts for a third of Earth's total tropical cyclones, is sandwiched between the coast of East Asia in the west, the equator in the south, and the date line in the east.  Although most typhoons form between May and November, other months are not free from them either.</a:t>
            </a:r>
            <a:endParaRPr/>
          </a:p>
        </p:txBody>
      </p:sp>
      <p:sp>
        <p:nvSpPr>
          <p:cNvPr id="177" name="Google Shape;177;p10"/>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Typhoon </a:t>
            </a:r>
            <a:endParaRPr/>
          </a:p>
        </p:txBody>
      </p:sp>
      <p:sp>
        <p:nvSpPr>
          <p:cNvPr id="178" name="Google Shape;178;p10"/>
          <p:cNvSpPr/>
          <p:nvPr/>
        </p:nvSpPr>
        <p:spPr>
          <a:xfrm>
            <a:off x="6732240" y="6093296"/>
            <a:ext cx="169405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Kateryna Safiian</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p11" descr="D:\я\0000\processed-15ab856e-a063-4c9e-99a5-f79bbe46d85d_M5kjGvyv.jpeg"/>
          <p:cNvPicPr preferRelativeResize="0">
            <a:picLocks noGrp="1"/>
          </p:cNvPicPr>
          <p:nvPr>
            <p:ph idx="1"/>
          </p:nvPr>
        </p:nvPicPr>
        <p:blipFill rotWithShape="1">
          <a:blip r:embed="rId3">
            <a:alphaModFix/>
          </a:blip>
          <a:srcRect/>
          <a:stretch/>
        </p:blipFill>
        <p:spPr>
          <a:xfrm>
            <a:off x="1475657" y="2420888"/>
            <a:ext cx="6120680" cy="3960000"/>
          </a:xfrm>
          <a:prstGeom prst="rect">
            <a:avLst/>
          </a:prstGeom>
          <a:noFill/>
          <a:ln>
            <a:noFill/>
          </a:ln>
        </p:spPr>
      </p:pic>
      <p:sp>
        <p:nvSpPr>
          <p:cNvPr id="184" name="Google Shape;184;p11"/>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Halo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A halo is an optical phenomenon produced by light (typically from the Sun or Moon) interacting with ice crystals suspended in the atmosphere. </a:t>
            </a:r>
            <a:endParaRPr/>
          </a:p>
          <a:p>
            <a:pPr marL="365760" lvl="0" indent="-365760" algn="just" rtl="0">
              <a:spcBef>
                <a:spcPts val="480"/>
              </a:spcBef>
              <a:spcAft>
                <a:spcPts val="0"/>
              </a:spcAft>
              <a:buSzPts val="2400"/>
              <a:buChar char="🙣"/>
            </a:pPr>
            <a:r>
              <a:rPr lang="en-US"/>
              <a:t>Halos can have many forms, ranging from colored or white rings to arcs and spots in the sky. Many of these appear near the Sun or Moon, but others occur elsewhere or even in the opposite part of the sky.</a:t>
            </a:r>
            <a:endParaRPr/>
          </a:p>
        </p:txBody>
      </p:sp>
      <p:sp>
        <p:nvSpPr>
          <p:cNvPr id="190" name="Google Shape;190;p12"/>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Halo </a:t>
            </a:r>
            <a:endParaRPr/>
          </a:p>
        </p:txBody>
      </p:sp>
      <p:sp>
        <p:nvSpPr>
          <p:cNvPr id="191" name="Google Shape;191;p12"/>
          <p:cNvSpPr/>
          <p:nvPr/>
        </p:nvSpPr>
        <p:spPr>
          <a:xfrm>
            <a:off x="6084168" y="6021288"/>
            <a:ext cx="190840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Volodymyra Maslii</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p13" descr="D:\я\0000\processed-8aa16b80-bc28-429d-82ef-270625a409a9_MrzyuE0v.jpeg"/>
          <p:cNvPicPr preferRelativeResize="0">
            <a:picLocks noGrp="1"/>
          </p:cNvPicPr>
          <p:nvPr>
            <p:ph idx="1"/>
          </p:nvPr>
        </p:nvPicPr>
        <p:blipFill rotWithShape="1">
          <a:blip r:embed="rId3">
            <a:alphaModFix/>
          </a:blip>
          <a:srcRect/>
          <a:stretch/>
        </p:blipFill>
        <p:spPr>
          <a:xfrm>
            <a:off x="1619672" y="2204864"/>
            <a:ext cx="5859329" cy="3960000"/>
          </a:xfrm>
          <a:prstGeom prst="rect">
            <a:avLst/>
          </a:prstGeom>
          <a:noFill/>
          <a:ln>
            <a:noFill/>
          </a:ln>
        </p:spPr>
      </p:pic>
      <p:sp>
        <p:nvSpPr>
          <p:cNvPr id="197" name="Google Shape;197;p13"/>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Diamond dust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14"/>
          <p:cNvSpPr txBox="1">
            <a:spLocks noGrp="1"/>
          </p:cNvSpPr>
          <p:nvPr>
            <p:ph idx="1"/>
          </p:nvPr>
        </p:nvSpPr>
        <p:spPr>
          <a:prstGeom prst="rect">
            <a:avLst/>
          </a:prstGeom>
          <a:noFill/>
          <a:ln>
            <a:noFill/>
          </a:ln>
        </p:spPr>
        <p:txBody>
          <a:bodyPr spcFirstLastPara="1" wrap="square" lIns="91425" tIns="45700" rIns="91425" bIns="45700" anchor="t" anchorCtr="0">
            <a:normAutofit lnSpcReduction="10000"/>
          </a:bodyPr>
          <a:lstStyle/>
          <a:p>
            <a:pPr marL="365760" lvl="0" indent="-365760" algn="just" rtl="0">
              <a:spcBef>
                <a:spcPts val="0"/>
              </a:spcBef>
              <a:spcAft>
                <a:spcPts val="0"/>
              </a:spcAft>
              <a:buSzPts val="2400"/>
              <a:buChar char="🙣"/>
            </a:pPr>
            <a:r>
              <a:rPr lang="en-US"/>
              <a:t>Astronomers photographed the unique star J005311, which was formed as a result of the merger of two "dead" stars - white dwarfs. According to them, such celestial bodies are very rare. The images also show very rare forms of halos: the arc of Hastings, Wegener, Moilanen, solar and subsolar loops. Thanks to the different shape and orientation of crystals (plates, prisms), the pictures show many arcs and loops, among which there are very rare ones, such as the Hastings, Wegener, Moilanen (M-arc), solar and subsolar loops. </a:t>
            </a:r>
            <a:endParaRPr/>
          </a:p>
        </p:txBody>
      </p:sp>
      <p:sp>
        <p:nvSpPr>
          <p:cNvPr id="203" name="Google Shape;203;p14"/>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Diamond dust</a:t>
            </a:r>
            <a:endParaRPr/>
          </a:p>
        </p:txBody>
      </p:sp>
      <p:sp>
        <p:nvSpPr>
          <p:cNvPr id="204" name="Google Shape;204;p14"/>
          <p:cNvSpPr/>
          <p:nvPr/>
        </p:nvSpPr>
        <p:spPr>
          <a:xfrm>
            <a:off x="5652120" y="6021288"/>
            <a:ext cx="206216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Viktoria Postolovska</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15" descr="D:\я\0000\рибний дощ.jpg"/>
          <p:cNvPicPr preferRelativeResize="0">
            <a:picLocks noGrp="1"/>
          </p:cNvPicPr>
          <p:nvPr>
            <p:ph idx="1"/>
          </p:nvPr>
        </p:nvPicPr>
        <p:blipFill rotWithShape="1">
          <a:blip r:embed="rId3">
            <a:alphaModFix/>
          </a:blip>
          <a:srcRect/>
          <a:stretch/>
        </p:blipFill>
        <p:spPr>
          <a:xfrm>
            <a:off x="1619672" y="2430621"/>
            <a:ext cx="5820341" cy="3960000"/>
          </a:xfrm>
          <a:prstGeom prst="rect">
            <a:avLst/>
          </a:prstGeom>
          <a:noFill/>
          <a:ln>
            <a:noFill/>
          </a:ln>
        </p:spPr>
      </p:pic>
      <p:sp>
        <p:nvSpPr>
          <p:cNvPr id="210" name="Google Shape;210;p15"/>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Raining fish</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6"/>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Raining fish is a phenomenon named "animal rain" that happens when small water animals such as frogs, crabs or small fish are swept into waterspouts. А black cloud appears in the sky, thunder begins, flashes of lightning are visible, a strong wind blows, and then the rain begins. Mainly such rains fall in Honduras, after the fish rain people leave their homes and start collecting fish, after which they cook and eat with pleasure.</a:t>
            </a:r>
            <a:endParaRPr/>
          </a:p>
        </p:txBody>
      </p:sp>
      <p:sp>
        <p:nvSpPr>
          <p:cNvPr id="216" name="Google Shape;216;p16"/>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Raining fish</a:t>
            </a:r>
            <a:endParaRPr/>
          </a:p>
        </p:txBody>
      </p:sp>
      <p:sp>
        <p:nvSpPr>
          <p:cNvPr id="217" name="Google Shape;217;p16"/>
          <p:cNvSpPr/>
          <p:nvPr/>
        </p:nvSpPr>
        <p:spPr>
          <a:xfrm>
            <a:off x="6084168" y="6093296"/>
            <a:ext cx="133209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Uliana Krasii</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7" descr="D:\я\0000\276F5A60-49E2-4269-9B25-1C386989A969.jpeg"/>
          <p:cNvPicPr preferRelativeResize="0">
            <a:picLocks noGrp="1"/>
          </p:cNvPicPr>
          <p:nvPr>
            <p:ph idx="1"/>
          </p:nvPr>
        </p:nvPicPr>
        <p:blipFill rotWithShape="1">
          <a:blip r:embed="rId3">
            <a:alphaModFix/>
          </a:blip>
          <a:stretch/>
        </p:blipFill>
        <p:spPr>
          <a:xfrm>
            <a:off x="1121588" y="2247900"/>
            <a:ext cx="6900823" cy="3878263"/>
          </a:xfrm>
          <a:prstGeom prst="rect">
            <a:avLst/>
          </a:prstGeom>
          <a:noFill/>
          <a:ln>
            <a:noFill/>
          </a:ln>
        </p:spPr>
      </p:pic>
      <p:sp>
        <p:nvSpPr>
          <p:cNvPr id="223" name="Google Shape;223;p17"/>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Dried salt lake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8"/>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A dried salt lake, which during the rainy season is covered with a thin layer of water and turns into the world's largest mirror surface.</a:t>
            </a:r>
            <a:endParaRPr/>
          </a:p>
          <a:p>
            <a:pPr marL="365760" lvl="0" indent="-365760" algn="just" rtl="0">
              <a:spcBef>
                <a:spcPts val="480"/>
              </a:spcBef>
              <a:spcAft>
                <a:spcPts val="0"/>
              </a:spcAft>
              <a:buSzPts val="2400"/>
              <a:buChar char="🙣"/>
            </a:pPr>
            <a:r>
              <a:rPr lang="en-US"/>
              <a:t> About 40 thousand years ago, a part of Lake Minchin was discovered. After its drying, two species remained today: Poopo and Uru-Uru, as well as two large salt marshes: Salar de Coipasa and Uyuni. The area of Uyuni is approximately 25 times the area of the dry Lake Bonneville in the United States.</a:t>
            </a:r>
            <a:endParaRPr/>
          </a:p>
        </p:txBody>
      </p:sp>
      <p:sp>
        <p:nvSpPr>
          <p:cNvPr id="229" name="Google Shape;229;p18"/>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Dried salt lake</a:t>
            </a:r>
            <a:endParaRPr/>
          </a:p>
        </p:txBody>
      </p:sp>
      <p:sp>
        <p:nvSpPr>
          <p:cNvPr id="230" name="Google Shape;230;p18"/>
          <p:cNvSpPr/>
          <p:nvPr/>
        </p:nvSpPr>
        <p:spPr>
          <a:xfrm>
            <a:off x="5652120" y="5949280"/>
            <a:ext cx="13809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Pavlo Yalovyi</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pic>
        <p:nvPicPr>
          <p:cNvPr id="235" name="Google Shape;235;p19" descr="D:\я\0000\processed-d163c8c2-f233-47c8-8e21-7659e8643d02_PwbjDK4C.jpeg"/>
          <p:cNvPicPr preferRelativeResize="0">
            <a:picLocks noGrp="1"/>
          </p:cNvPicPr>
          <p:nvPr>
            <p:ph idx="1"/>
          </p:nvPr>
        </p:nvPicPr>
        <p:blipFill rotWithShape="1">
          <a:blip r:embed="rId3">
            <a:alphaModFix/>
          </a:blip>
          <a:stretch/>
        </p:blipFill>
        <p:spPr>
          <a:xfrm>
            <a:off x="2400300" y="2739231"/>
            <a:ext cx="4343400" cy="2895600"/>
          </a:xfrm>
          <a:prstGeom prst="rect">
            <a:avLst/>
          </a:prstGeom>
          <a:noFill/>
          <a:ln>
            <a:noFill/>
          </a:ln>
        </p:spPr>
      </p:pic>
      <p:sp>
        <p:nvSpPr>
          <p:cNvPr id="236" name="Google Shape;236;p19"/>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Moon rainbow</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0"/>
          <p:cNvSpPr txBox="1">
            <a:spLocks noGrp="1"/>
          </p:cNvSpPr>
          <p:nvPr>
            <p:ph idx="1"/>
          </p:nvPr>
        </p:nvSpPr>
        <p:spPr>
          <a:xfrm>
            <a:off x="699247" y="2492896"/>
            <a:ext cx="7745505" cy="3633266"/>
          </a:xfrm>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Moon rainbow is a rainbow formed by moonlight.</a:t>
            </a:r>
            <a:endParaRPr/>
          </a:p>
          <a:p>
            <a:pPr marL="365760" lvl="0" indent="-365760" algn="just" rtl="0">
              <a:spcBef>
                <a:spcPts val="480"/>
              </a:spcBef>
              <a:spcAft>
                <a:spcPts val="0"/>
              </a:spcAft>
              <a:buSzPts val="2400"/>
              <a:buChar char="🙣"/>
            </a:pPr>
            <a:r>
              <a:rPr lang="en-US"/>
              <a:t>It is caused by the refraction of light in many drops of water, such as rain.</a:t>
            </a:r>
            <a:endParaRPr/>
          </a:p>
          <a:p>
            <a:pPr marL="365760" lvl="0" indent="-365760" algn="just" rtl="0">
              <a:spcBef>
                <a:spcPts val="480"/>
              </a:spcBef>
              <a:spcAft>
                <a:spcPts val="0"/>
              </a:spcAft>
              <a:buSzPts val="2400"/>
              <a:buChar char="🙣"/>
            </a:pPr>
            <a:r>
              <a:rPr lang="en-US"/>
              <a:t>A moon rainbow can only appear in places with high humidity and only when the Moon is almost full.</a:t>
            </a:r>
            <a:endParaRPr/>
          </a:p>
        </p:txBody>
      </p:sp>
      <p:sp>
        <p:nvSpPr>
          <p:cNvPr id="242" name="Google Shape;242;p20"/>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Moon rainbow</a:t>
            </a:r>
            <a:endParaRPr/>
          </a:p>
        </p:txBody>
      </p:sp>
      <p:sp>
        <p:nvSpPr>
          <p:cNvPr id="243" name="Google Shape;243;p20"/>
          <p:cNvSpPr/>
          <p:nvPr/>
        </p:nvSpPr>
        <p:spPr>
          <a:xfrm>
            <a:off x="6012160" y="5373216"/>
            <a:ext cx="179106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Veronika Oleksyn</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21" descr="D:\я\0000\processed-ba8ccf34-448b-4285-8ebc-0123cac3a0fb_WVAP9Kgc.jpeg"/>
          <p:cNvPicPr preferRelativeResize="0">
            <a:picLocks noGrp="1"/>
          </p:cNvPicPr>
          <p:nvPr>
            <p:ph idx="1"/>
          </p:nvPr>
        </p:nvPicPr>
        <p:blipFill rotWithShape="1">
          <a:blip r:embed="rId3">
            <a:alphaModFix/>
          </a:blip>
          <a:stretch/>
        </p:blipFill>
        <p:spPr>
          <a:xfrm>
            <a:off x="2255520" y="2449671"/>
            <a:ext cx="4632960" cy="3474720"/>
          </a:xfrm>
          <a:prstGeom prst="rect">
            <a:avLst/>
          </a:prstGeom>
          <a:noFill/>
          <a:ln>
            <a:noFill/>
          </a:ln>
        </p:spPr>
      </p:pic>
      <p:sp>
        <p:nvSpPr>
          <p:cNvPr id="249" name="Google Shape;249;p21"/>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Blue Moon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22"/>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The moon can take on a blue color when there is a lot of dust or soot in the air, such as from volcanic eruptions or fires.  There is evidence that after the eruption of the Krakatoa volcano in Indonesia in 1883, the moon for some time had a blue color for observers.  Also, residents of the northeastern regions of the United States and Canada saw a blue moon in 1951 after severe forest fires in western Canada, they saw it for a week.</a:t>
            </a:r>
            <a:endParaRPr/>
          </a:p>
        </p:txBody>
      </p:sp>
      <p:sp>
        <p:nvSpPr>
          <p:cNvPr id="255" name="Google Shape;255;p22"/>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Blue Moon</a:t>
            </a:r>
            <a:endParaRPr/>
          </a:p>
        </p:txBody>
      </p:sp>
      <p:sp>
        <p:nvSpPr>
          <p:cNvPr id="256" name="Google Shape;256;p22"/>
          <p:cNvSpPr/>
          <p:nvPr/>
        </p:nvSpPr>
        <p:spPr>
          <a:xfrm>
            <a:off x="6516216" y="6165304"/>
            <a:ext cx="219707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Bohdana Kepeshchuk</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pic>
        <p:nvPicPr>
          <p:cNvPr id="261" name="Google Shape;261;p23" descr="D:\я\0000\image_2023_03_12T19_28_14_678Z.png"/>
          <p:cNvPicPr preferRelativeResize="0">
            <a:picLocks noGrp="1"/>
          </p:cNvPicPr>
          <p:nvPr>
            <p:ph idx="1"/>
          </p:nvPr>
        </p:nvPicPr>
        <p:blipFill rotWithShape="1">
          <a:blip r:embed="rId3">
            <a:alphaModFix/>
          </a:blip>
          <a:srcRect/>
          <a:stretch/>
        </p:blipFill>
        <p:spPr>
          <a:xfrm>
            <a:off x="1619672" y="2492896"/>
            <a:ext cx="5859329" cy="3960000"/>
          </a:xfrm>
          <a:prstGeom prst="rect">
            <a:avLst/>
          </a:prstGeom>
          <a:noFill/>
          <a:ln>
            <a:noFill/>
          </a:ln>
        </p:spPr>
      </p:pic>
      <p:sp>
        <p:nvSpPr>
          <p:cNvPr id="262" name="Google Shape;262;p23"/>
          <p:cNvSpPr txBox="1">
            <a:spLocks noGrp="1"/>
          </p:cNvSpPr>
          <p:nvPr>
            <p:ph type="title"/>
          </p:nvPr>
        </p:nvSpPr>
        <p:spPr>
          <a:xfrm>
            <a:off x="693865" y="627081"/>
            <a:ext cx="7756200" cy="10542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Sparkling glow</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4"/>
          <p:cNvSpPr txBox="1">
            <a:spLocks noGrp="1"/>
          </p:cNvSpPr>
          <p:nvPr>
            <p:ph idx="1"/>
          </p:nvPr>
        </p:nvSpPr>
        <p:spPr>
          <a:xfrm>
            <a:off x="457200" y="1916832"/>
            <a:ext cx="8229600" cy="4320480"/>
          </a:xfrm>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The glow of the sea is a natural phenomenon of biological origin that occurs when the surface of the sea or ocean is filled with microorganisms capable of luminescence as a result, it looks as if the sea is glowing from within. Sparkling glow emitted by plankton. These creatures emit light usually under the influence of external stimuli - the movement of water in currents or near the surf. There is also a uniform glow caused by the vital activity of bacteria capable of glow. It is most often observed in the Bays of Biscay and Aden near the shores of India, South America, in the Black and Okhotsk seas.</a:t>
            </a:r>
            <a:endParaRPr/>
          </a:p>
        </p:txBody>
      </p:sp>
      <p:sp>
        <p:nvSpPr>
          <p:cNvPr id="268" name="Google Shape;268;p24"/>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Sparkling glow</a:t>
            </a:r>
            <a:endParaRPr/>
          </a:p>
        </p:txBody>
      </p:sp>
      <p:sp>
        <p:nvSpPr>
          <p:cNvPr id="269" name="Google Shape;269;p24"/>
          <p:cNvSpPr/>
          <p:nvPr/>
        </p:nvSpPr>
        <p:spPr>
          <a:xfrm>
            <a:off x="6300192" y="6093296"/>
            <a:ext cx="132619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Marta Ivasiv</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pic>
        <p:nvPicPr>
          <p:cNvPr id="274" name="Google Shape;274;p25" descr="D:\я\0000\processed-1faa31cc-ae5b-47d6-aaf3-953815f09ab1_zPh1fE3c.jpeg"/>
          <p:cNvPicPr preferRelativeResize="0">
            <a:picLocks noGrp="1"/>
          </p:cNvPicPr>
          <p:nvPr>
            <p:ph idx="1"/>
          </p:nvPr>
        </p:nvPicPr>
        <p:blipFill rotWithShape="1">
          <a:blip r:embed="rId3">
            <a:alphaModFix/>
          </a:blip>
          <a:stretch/>
        </p:blipFill>
        <p:spPr>
          <a:xfrm>
            <a:off x="1802585" y="2247900"/>
            <a:ext cx="5538830" cy="3878263"/>
          </a:xfrm>
          <a:prstGeom prst="rect">
            <a:avLst/>
          </a:prstGeom>
          <a:noFill/>
          <a:ln>
            <a:noFill/>
          </a:ln>
        </p:spPr>
      </p:pic>
      <p:sp>
        <p:nvSpPr>
          <p:cNvPr id="275" name="Google Shape;275;p25"/>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Solar eclipse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6"/>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A solar eclipse is an astronomical phenomenon in which the Moon completely or partially covers the Sun from an observer on Earth.  It occurs when the Moon is located between the Sun and the Earth, and thus blocks the flow of sunlight to the Earth. Astrologers say that the time of solar and lunar eclipses is dangerous, as it has a negative effect on a person.</a:t>
            </a:r>
            <a:endParaRPr/>
          </a:p>
        </p:txBody>
      </p:sp>
      <p:sp>
        <p:nvSpPr>
          <p:cNvPr id="281" name="Google Shape;281;p26"/>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Solar eclipse</a:t>
            </a:r>
            <a:endParaRPr/>
          </a:p>
        </p:txBody>
      </p:sp>
      <p:sp>
        <p:nvSpPr>
          <p:cNvPr id="282" name="Google Shape;282;p26"/>
          <p:cNvSpPr/>
          <p:nvPr/>
        </p:nvSpPr>
        <p:spPr>
          <a:xfrm>
            <a:off x="6228184" y="5949280"/>
            <a:ext cx="168712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Vitalina Dmytriv</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27" descr="D:\я\0000\1EBB76B5-C858-4C19-9C90-A3F55AB68E66.png"/>
          <p:cNvPicPr preferRelativeResize="0">
            <a:picLocks noGrp="1"/>
          </p:cNvPicPr>
          <p:nvPr>
            <p:ph idx="1"/>
          </p:nvPr>
        </p:nvPicPr>
        <p:blipFill rotWithShape="1">
          <a:blip r:embed="rId3">
            <a:alphaModFix/>
          </a:blip>
          <a:stretch/>
        </p:blipFill>
        <p:spPr>
          <a:xfrm>
            <a:off x="1434088" y="2247900"/>
            <a:ext cx="6275823" cy="3878263"/>
          </a:xfrm>
          <a:prstGeom prst="rect">
            <a:avLst/>
          </a:prstGeom>
          <a:noFill/>
          <a:ln>
            <a:noFill/>
          </a:ln>
        </p:spPr>
      </p:pic>
      <p:sp>
        <p:nvSpPr>
          <p:cNvPr id="288" name="Google Shape;288;p27"/>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Shooting stars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28"/>
          <p:cNvSpPr txBox="1">
            <a:spLocks noGrp="1"/>
          </p:cNvSpPr>
          <p:nvPr>
            <p:ph idx="1"/>
          </p:nvPr>
        </p:nvSpPr>
        <p:spPr>
          <a:prstGeom prst="rect">
            <a:avLst/>
          </a:prstGeom>
          <a:noFill/>
          <a:ln>
            <a:noFill/>
          </a:ln>
        </p:spPr>
        <p:txBody>
          <a:bodyPr spcFirstLastPara="1" wrap="square" lIns="91425" tIns="45700" rIns="91425" bIns="45700" anchor="t" anchorCtr="0">
            <a:normAutofit fontScale="92500" lnSpcReduction="20000"/>
          </a:bodyPr>
          <a:lstStyle/>
          <a:p>
            <a:pPr marL="365760" lvl="0" indent="-365760" algn="just" rtl="0">
              <a:spcBef>
                <a:spcPts val="0"/>
              </a:spcBef>
              <a:spcAft>
                <a:spcPts val="0"/>
              </a:spcAft>
              <a:buSzPts val="2400"/>
              <a:buChar char="🙣"/>
            </a:pPr>
            <a:r>
              <a:rPr lang="en-US"/>
              <a:t>Shooting stars look like stars that quickly shoot across the sky, but they are not stars. A shooting star is really a small piece of rock or dust that hits Earth's atmosphere from space. It moves so fast that it heats up and glows as it moves through the atmosphere. Shooting stars are actually what astronomers call meteors. Most meteors burn up in the atmosphere before they reach the ground. However, once in a while a meteor is large enough than some of it survives and reaches Earth's surface. Then it is called a meteorite.</a:t>
            </a:r>
            <a:endParaRPr/>
          </a:p>
        </p:txBody>
      </p:sp>
      <p:sp>
        <p:nvSpPr>
          <p:cNvPr id="294" name="Google Shape;294;p28"/>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Shooting stars</a:t>
            </a:r>
            <a:endParaRPr/>
          </a:p>
        </p:txBody>
      </p:sp>
      <p:sp>
        <p:nvSpPr>
          <p:cNvPr id="295" name="Google Shape;295;p28"/>
          <p:cNvSpPr/>
          <p:nvPr/>
        </p:nvSpPr>
        <p:spPr>
          <a:xfrm>
            <a:off x="6588224" y="5877272"/>
            <a:ext cx="197047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Solomia Hrynyshyn</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300" name="Google Shape;300;p29" descr="D:\я\0000\processed-b731bb83-ec10-4dfb-8267-00e4116a785e_XJjnmBdF.jpeg"/>
          <p:cNvPicPr preferRelativeResize="0">
            <a:picLocks noGrp="1"/>
          </p:cNvPicPr>
          <p:nvPr>
            <p:ph idx="1"/>
          </p:nvPr>
        </p:nvPicPr>
        <p:blipFill rotWithShape="1">
          <a:blip r:embed="rId3">
            <a:alphaModFix/>
          </a:blip>
          <a:srcRect/>
          <a:stretch/>
        </p:blipFill>
        <p:spPr>
          <a:xfrm>
            <a:off x="1547665" y="2247900"/>
            <a:ext cx="5883006" cy="3878263"/>
          </a:xfrm>
          <a:prstGeom prst="rect">
            <a:avLst/>
          </a:prstGeom>
          <a:noFill/>
          <a:ln>
            <a:noFill/>
          </a:ln>
        </p:spPr>
      </p:pic>
      <p:sp>
        <p:nvSpPr>
          <p:cNvPr id="301" name="Google Shape;301;p29"/>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Blood falls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30"/>
          <p:cNvSpPr txBox="1">
            <a:spLocks noGrp="1"/>
          </p:cNvSpPr>
          <p:nvPr>
            <p:ph idx="1"/>
          </p:nvPr>
        </p:nvSpPr>
        <p:spPr>
          <a:prstGeom prst="rect">
            <a:avLst/>
          </a:prstGeom>
          <a:noFill/>
          <a:ln>
            <a:noFill/>
          </a:ln>
        </p:spPr>
        <p:txBody>
          <a:bodyPr spcFirstLastPara="1" wrap="square" lIns="91425" tIns="45700" rIns="91425" bIns="45700" anchor="t" anchorCtr="0">
            <a:normAutofit lnSpcReduction="10000"/>
          </a:bodyPr>
          <a:lstStyle/>
          <a:p>
            <a:pPr marL="365760" lvl="0" indent="-365760" algn="just" rtl="0">
              <a:spcBef>
                <a:spcPts val="0"/>
              </a:spcBef>
              <a:spcAft>
                <a:spcPts val="0"/>
              </a:spcAft>
              <a:buSzPts val="2400"/>
              <a:buChar char="🙣"/>
            </a:pPr>
            <a:r>
              <a:rPr lang="en-US"/>
              <a:t>As the name suggests, Blood Falls is a waterfall which shoots blood-red water into a river. It was first seen in the year 1911 in Eastern part of Antarctica – in the McMurdo Dry Valley. The sight is a perfect backdrop for a horror film: creepy, mysterious and of course bloody. Previously, it was believed that red algae were causing the water to change its colour and turn blood-red. Though this hypothesis was never proved.</a:t>
            </a:r>
            <a:endParaRPr/>
          </a:p>
        </p:txBody>
      </p:sp>
      <p:sp>
        <p:nvSpPr>
          <p:cNvPr id="307" name="Google Shape;307;p30"/>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Blood falls</a:t>
            </a:r>
            <a:endParaRPr/>
          </a:p>
        </p:txBody>
      </p:sp>
      <p:sp>
        <p:nvSpPr>
          <p:cNvPr id="308" name="Google Shape;308;p30"/>
          <p:cNvSpPr/>
          <p:nvPr/>
        </p:nvSpPr>
        <p:spPr>
          <a:xfrm>
            <a:off x="6516216" y="6093296"/>
            <a:ext cx="16664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Illia Khmelivskyi</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pic>
        <p:nvPicPr>
          <p:cNvPr id="313" name="Google Shape;313;p31" descr="D:\я\0000\300D1AF2-19BC-4C93-855A-815271DC6DC3.png"/>
          <p:cNvPicPr preferRelativeResize="0">
            <a:picLocks noGrp="1"/>
          </p:cNvPicPr>
          <p:nvPr>
            <p:ph idx="1"/>
          </p:nvPr>
        </p:nvPicPr>
        <p:blipFill rotWithShape="1">
          <a:blip r:embed="rId3">
            <a:alphaModFix/>
          </a:blip>
          <a:srcRect/>
          <a:stretch/>
        </p:blipFill>
        <p:spPr>
          <a:xfrm>
            <a:off x="1475656" y="2492896"/>
            <a:ext cx="6153914" cy="3960000"/>
          </a:xfrm>
          <a:prstGeom prst="rect">
            <a:avLst/>
          </a:prstGeom>
          <a:noFill/>
          <a:ln>
            <a:noFill/>
          </a:ln>
        </p:spPr>
      </p:pic>
      <p:sp>
        <p:nvSpPr>
          <p:cNvPr id="314" name="Google Shape;314;p31"/>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Tsunami</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2"/>
          <p:cNvSpPr txBox="1">
            <a:spLocks noGrp="1"/>
          </p:cNvSpPr>
          <p:nvPr>
            <p:ph idx="1"/>
          </p:nvPr>
        </p:nvSpPr>
        <p:spPr>
          <a:prstGeom prst="rect">
            <a:avLst/>
          </a:prstGeom>
          <a:noFill/>
          <a:ln>
            <a:noFill/>
          </a:ln>
        </p:spPr>
        <p:txBody>
          <a:bodyPr spcFirstLastPara="1" wrap="square" lIns="91425" tIns="45700" rIns="91425" bIns="45700" anchor="t" anchorCtr="0">
            <a:normAutofit fontScale="85000" lnSpcReduction="20000"/>
          </a:bodyPr>
          <a:lstStyle/>
          <a:p>
            <a:pPr marL="365760" lvl="0" indent="-365760" algn="just" rtl="0">
              <a:spcBef>
                <a:spcPts val="0"/>
              </a:spcBef>
              <a:spcAft>
                <a:spcPts val="0"/>
              </a:spcAft>
              <a:buSzPct val="100000"/>
              <a:buChar char="🙣"/>
            </a:pPr>
            <a:r>
              <a:rPr lang="en-US"/>
              <a:t>Tsunamis are waves longer than 500 m, which are formed in the sea or in the ocean, usually as a result of earthquakes or volcanic eruptions at the bottom of the World Ocean (or the fall of an asteroid, etc.) and cover the entire water column.</a:t>
            </a:r>
            <a:endParaRPr/>
          </a:p>
          <a:p>
            <a:pPr marL="365760" lvl="0" indent="-365760" algn="just" rtl="0">
              <a:spcBef>
                <a:spcPts val="444"/>
              </a:spcBef>
              <a:spcAft>
                <a:spcPts val="0"/>
              </a:spcAft>
              <a:buSzPct val="100000"/>
              <a:buChar char="🙣"/>
            </a:pPr>
            <a:r>
              <a:rPr lang="en-US"/>
              <a:t>In the sea, at a great depth, tsunamis do not pose a threat to shipping, they can even go unnoticed.  However, near the coast, when the depth gradually decreases, the tsunami slows down and the height of the wave increases, it turns into a moving wall of water.  When running aground near the shore, its height can reach tens of meters.  </a:t>
            </a:r>
            <a:endParaRPr/>
          </a:p>
        </p:txBody>
      </p:sp>
      <p:sp>
        <p:nvSpPr>
          <p:cNvPr id="320" name="Google Shape;320;p32"/>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Tsunami</a:t>
            </a:r>
            <a:endParaRPr/>
          </a:p>
        </p:txBody>
      </p:sp>
      <p:sp>
        <p:nvSpPr>
          <p:cNvPr id="321" name="Google Shape;321;p32"/>
          <p:cNvSpPr/>
          <p:nvPr/>
        </p:nvSpPr>
        <p:spPr>
          <a:xfrm>
            <a:off x="6516216" y="5877272"/>
            <a:ext cx="185358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Pavlo Kapushchak</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26" name="Google Shape;326;p33" descr="D:\я\0000\B0E90795-2D8D-436D-B0DC-639EACF01210.png"/>
          <p:cNvPicPr preferRelativeResize="0">
            <a:picLocks noGrp="1"/>
          </p:cNvPicPr>
          <p:nvPr>
            <p:ph idx="1"/>
          </p:nvPr>
        </p:nvPicPr>
        <p:blipFill rotWithShape="1">
          <a:blip r:embed="rId3">
            <a:alphaModFix/>
          </a:blip>
          <a:srcRect/>
          <a:stretch/>
        </p:blipFill>
        <p:spPr>
          <a:xfrm>
            <a:off x="1403648" y="2420888"/>
            <a:ext cx="6072000" cy="3960000"/>
          </a:xfrm>
          <a:prstGeom prst="rect">
            <a:avLst/>
          </a:prstGeom>
          <a:noFill/>
          <a:ln>
            <a:noFill/>
          </a:ln>
        </p:spPr>
      </p:pic>
      <p:sp>
        <p:nvSpPr>
          <p:cNvPr id="327" name="Google Shape;327;p33"/>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Northern lights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34"/>
          <p:cNvSpPr txBox="1">
            <a:spLocks noGrp="1"/>
          </p:cNvSpPr>
          <p:nvPr>
            <p:ph idx="1"/>
          </p:nvPr>
        </p:nvSpPr>
        <p:spPr>
          <a:prstGeom prst="rect">
            <a:avLst/>
          </a:prstGeom>
          <a:noFill/>
          <a:ln>
            <a:noFill/>
          </a:ln>
        </p:spPr>
        <p:txBody>
          <a:bodyPr spcFirstLastPara="1" wrap="square" lIns="91425" tIns="45700" rIns="91425" bIns="45700" anchor="t" anchorCtr="0">
            <a:normAutofit lnSpcReduction="10000"/>
          </a:bodyPr>
          <a:lstStyle/>
          <a:p>
            <a:pPr marL="365760" lvl="0" indent="-365760" algn="just" rtl="0">
              <a:spcBef>
                <a:spcPts val="0"/>
              </a:spcBef>
              <a:spcAft>
                <a:spcPts val="0"/>
              </a:spcAft>
              <a:buSzPts val="2400"/>
              <a:buChar char="🙣"/>
            </a:pPr>
            <a:r>
              <a:rPr lang="en-US"/>
              <a:t>The northern lights are an optical phenomenon of the glow of certain areas of the night sky in the polar regions, which changes rapidly.  It arises in the upper layers of the planet's atmosphere under the influence of streams of charged particles that the planet's magnetic field directs towards the poles.</a:t>
            </a:r>
            <a:endParaRPr/>
          </a:p>
          <a:p>
            <a:pPr marL="365760" lvl="0" indent="-365760" algn="just" rtl="0">
              <a:spcBef>
                <a:spcPts val="480"/>
              </a:spcBef>
              <a:spcAft>
                <a:spcPts val="0"/>
              </a:spcAft>
              <a:buSzPts val="2400"/>
              <a:buChar char="🙣"/>
            </a:pPr>
            <a:r>
              <a:rPr lang="en-US"/>
              <a:t>The northern lights are distinguished by their forms: diffuse glow with arcs from one point of the horizon to another, as well as rays, ribbons, crowns, spots.  The duration of the aurora borealis is from several minutes to several days.</a:t>
            </a:r>
            <a:endParaRPr/>
          </a:p>
        </p:txBody>
      </p:sp>
      <p:sp>
        <p:nvSpPr>
          <p:cNvPr id="333" name="Google Shape;333;p34"/>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Northern lights</a:t>
            </a:r>
            <a:endParaRPr/>
          </a:p>
        </p:txBody>
      </p:sp>
      <p:sp>
        <p:nvSpPr>
          <p:cNvPr id="334" name="Google Shape;334;p34"/>
          <p:cNvSpPr/>
          <p:nvPr/>
        </p:nvSpPr>
        <p:spPr>
          <a:xfrm>
            <a:off x="6084168" y="6021288"/>
            <a:ext cx="188731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Ostap Krakhovskyi</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pic>
        <p:nvPicPr>
          <p:cNvPr id="339" name="Google Shape;339;p35" descr="D:\я\0000\35180450344_cb784f7cc1_b.jpg"/>
          <p:cNvPicPr preferRelativeResize="0">
            <a:picLocks noGrp="1"/>
          </p:cNvPicPr>
          <p:nvPr>
            <p:ph idx="1"/>
          </p:nvPr>
        </p:nvPicPr>
        <p:blipFill rotWithShape="1">
          <a:blip r:embed="rId3">
            <a:alphaModFix/>
          </a:blip>
          <a:srcRect/>
          <a:stretch/>
        </p:blipFill>
        <p:spPr>
          <a:xfrm>
            <a:off x="1547664" y="2247900"/>
            <a:ext cx="5832648" cy="3878263"/>
          </a:xfrm>
          <a:prstGeom prst="rect">
            <a:avLst/>
          </a:prstGeom>
          <a:noFill/>
          <a:ln>
            <a:noFill/>
          </a:ln>
        </p:spPr>
      </p:pic>
      <p:sp>
        <p:nvSpPr>
          <p:cNvPr id="340" name="Google Shape;340;p35"/>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Ball lightning</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36"/>
          <p:cNvSpPr txBox="1">
            <a:spLocks noGrp="1"/>
          </p:cNvSpPr>
          <p:nvPr>
            <p:ph idx="1"/>
          </p:nvPr>
        </p:nvSpPr>
        <p:spPr>
          <a:prstGeom prst="rect">
            <a:avLst/>
          </a:prstGeom>
          <a:noFill/>
          <a:ln>
            <a:noFill/>
          </a:ln>
        </p:spPr>
        <p:txBody>
          <a:bodyPr spcFirstLastPara="1" wrap="square" lIns="91425" tIns="45700" rIns="91425" bIns="45700" anchor="t" anchorCtr="0">
            <a:normAutofit fontScale="92500"/>
          </a:bodyPr>
          <a:lstStyle/>
          <a:p>
            <a:pPr marL="365760" lvl="0" indent="-365760" algn="just" rtl="0">
              <a:spcBef>
                <a:spcPts val="0"/>
              </a:spcBef>
              <a:spcAft>
                <a:spcPts val="0"/>
              </a:spcAft>
              <a:buSzPct val="100000"/>
              <a:buChar char="🙣"/>
            </a:pPr>
            <a:r>
              <a:rPr lang="en-US"/>
              <a:t>Ball lightning is a rare and unexplained phenomenon described as luminescent, spherical objects that vary from pea-sized to several meters in diameter. Though usually associated with thunderstorms, the observed phenomenon is reported to last considerably longer than the split-second flash of a lightning bolt, and is a phenomenon distinct from St. Elmo's fire.</a:t>
            </a:r>
            <a:endParaRPr/>
          </a:p>
          <a:p>
            <a:pPr marL="365760" lvl="0" indent="-365760" algn="just" rtl="0">
              <a:spcBef>
                <a:spcPts val="444"/>
              </a:spcBef>
              <a:spcAft>
                <a:spcPts val="0"/>
              </a:spcAft>
              <a:buSzPct val="100000"/>
              <a:buChar char="🙣"/>
            </a:pPr>
            <a:r>
              <a:rPr lang="en-US"/>
              <a:t>Laboratory experiments have produced effects that are visually similar to reports of ball lightning, but how these relate to the supposed phenomenon remains unclear.</a:t>
            </a:r>
            <a:endParaRPr/>
          </a:p>
        </p:txBody>
      </p:sp>
      <p:sp>
        <p:nvSpPr>
          <p:cNvPr id="346" name="Google Shape;346;p36"/>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Ball lightning</a:t>
            </a:r>
            <a:endParaRPr/>
          </a:p>
        </p:txBody>
      </p:sp>
      <p:sp>
        <p:nvSpPr>
          <p:cNvPr id="347" name="Google Shape;347;p36"/>
          <p:cNvSpPr/>
          <p:nvPr/>
        </p:nvSpPr>
        <p:spPr>
          <a:xfrm>
            <a:off x="6444208" y="5877272"/>
            <a:ext cx="159588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Vitalii Shtertsel</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pic>
        <p:nvPicPr>
          <p:cNvPr id="352" name="Google Shape;352;p37" descr="D:\я\0000\53D3D99E-AEAA-47EC-BA1D-1DEC55AC82D6.png"/>
          <p:cNvPicPr preferRelativeResize="0">
            <a:picLocks noGrp="1"/>
          </p:cNvPicPr>
          <p:nvPr>
            <p:ph idx="1"/>
          </p:nvPr>
        </p:nvPicPr>
        <p:blipFill rotWithShape="1">
          <a:blip r:embed="rId3">
            <a:alphaModFix/>
          </a:blip>
          <a:srcRect/>
          <a:stretch/>
        </p:blipFill>
        <p:spPr>
          <a:xfrm>
            <a:off x="1417320" y="2567781"/>
            <a:ext cx="6251024" cy="3960000"/>
          </a:xfrm>
          <a:prstGeom prst="rect">
            <a:avLst/>
          </a:prstGeom>
          <a:noFill/>
          <a:ln>
            <a:noFill/>
          </a:ln>
        </p:spPr>
      </p:pic>
      <p:sp>
        <p:nvSpPr>
          <p:cNvPr id="353" name="Google Shape;353;p37"/>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Lenticular clouds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38"/>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just" rtl="0">
              <a:spcBef>
                <a:spcPts val="0"/>
              </a:spcBef>
              <a:spcAft>
                <a:spcPts val="0"/>
              </a:spcAft>
              <a:buSzPts val="2400"/>
              <a:buChar char="🙣"/>
            </a:pPr>
            <a:r>
              <a:rPr lang="en-US"/>
              <a:t>Lenticular (lens-shaped) clouds are a unique natural phenomenon, which, unfortunately, is quite rare.  Although, maybe that is why it is so attractive.  </a:t>
            </a:r>
            <a:endParaRPr/>
          </a:p>
          <a:p>
            <a:pPr marL="365760" lvl="0" indent="-365760" algn="just" rtl="0">
              <a:spcBef>
                <a:spcPts val="480"/>
              </a:spcBef>
              <a:spcAft>
                <a:spcPts val="0"/>
              </a:spcAft>
              <a:buSzPts val="2400"/>
              <a:buChar char="🙣"/>
            </a:pPr>
            <a:r>
              <a:rPr lang="en-US"/>
              <a:t>These clouds are amazing not only for their unusual lenticular shape, but also for their main distinguishing feature – they are motionless.</a:t>
            </a:r>
            <a:endParaRPr/>
          </a:p>
        </p:txBody>
      </p:sp>
      <p:sp>
        <p:nvSpPr>
          <p:cNvPr id="359" name="Google Shape;359;p38"/>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Lenticular clouds</a:t>
            </a:r>
            <a:endParaRPr/>
          </a:p>
        </p:txBody>
      </p:sp>
      <p:sp>
        <p:nvSpPr>
          <p:cNvPr id="360" name="Google Shape;360;p38"/>
          <p:cNvSpPr/>
          <p:nvPr/>
        </p:nvSpPr>
        <p:spPr>
          <a:xfrm>
            <a:off x="6372200" y="5589240"/>
            <a:ext cx="197374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Bohdana Dmytrash</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pic>
        <p:nvPicPr>
          <p:cNvPr id="365" name="Google Shape;365;p39" descr="D:\я\000\processed-0d1afae3-e1e8-4a3c-9fa1-0d07e7555555_q3KQSF2K.jpeg"/>
          <p:cNvPicPr preferRelativeResize="0">
            <a:picLocks noGrp="1"/>
          </p:cNvPicPr>
          <p:nvPr>
            <p:ph idx="1"/>
          </p:nvPr>
        </p:nvPicPr>
        <p:blipFill rotWithShape="1">
          <a:blip r:embed="rId3">
            <a:alphaModFix/>
          </a:blip>
          <a:stretch/>
        </p:blipFill>
        <p:spPr>
          <a:xfrm>
            <a:off x="1406071" y="2247900"/>
            <a:ext cx="6331857" cy="3878263"/>
          </a:xfrm>
          <a:prstGeom prst="rect">
            <a:avLst/>
          </a:prstGeom>
          <a:noFill/>
          <a:ln>
            <a:noFill/>
          </a:ln>
        </p:spPr>
      </p:pic>
      <p:sp>
        <p:nvSpPr>
          <p:cNvPr id="366" name="Google Shape;366;p39"/>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Lunar eclipse</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40"/>
          <p:cNvSpPr txBox="1">
            <a:spLocks noGrp="1"/>
          </p:cNvSpPr>
          <p:nvPr>
            <p:ph idx="1"/>
          </p:nvPr>
        </p:nvSpPr>
        <p:spPr>
          <a:prstGeom prst="rect">
            <a:avLst/>
          </a:prstGeom>
          <a:noFill/>
          <a:ln>
            <a:noFill/>
          </a:ln>
        </p:spPr>
        <p:txBody>
          <a:bodyPr spcFirstLastPara="1" wrap="square" lIns="91425" tIns="45700" rIns="91425" bIns="45700" anchor="t" anchorCtr="0">
            <a:normAutofit fontScale="92500" lnSpcReduction="10000"/>
          </a:bodyPr>
          <a:lstStyle/>
          <a:p>
            <a:pPr marL="365760" lvl="0" indent="-365760" algn="just" rtl="0">
              <a:spcBef>
                <a:spcPts val="0"/>
              </a:spcBef>
              <a:spcAft>
                <a:spcPts val="0"/>
              </a:spcAft>
              <a:buSzPct val="100000"/>
              <a:buChar char="🙣"/>
            </a:pPr>
            <a:r>
              <a:rPr lang="en-US"/>
              <a:t>A lunar eclipse occurs when the Earth comes between the sun and the moon, casting a shadow on the moon.</a:t>
            </a:r>
            <a:endParaRPr/>
          </a:p>
          <a:p>
            <a:pPr marL="365760" lvl="0" indent="-365760" algn="just" rtl="0">
              <a:spcBef>
                <a:spcPts val="444"/>
              </a:spcBef>
              <a:spcAft>
                <a:spcPts val="0"/>
              </a:spcAft>
              <a:buSzPct val="100000"/>
              <a:buChar char="🙣"/>
            </a:pPr>
            <a:r>
              <a:rPr lang="en-US"/>
              <a:t>The moon during a lunar eclipse looks like a reddish-orange color</a:t>
            </a:r>
            <a:endParaRPr/>
          </a:p>
          <a:p>
            <a:pPr marL="365760" lvl="0" indent="-365760" algn="just" rtl="0">
              <a:spcBef>
                <a:spcPts val="444"/>
              </a:spcBef>
              <a:spcAft>
                <a:spcPts val="0"/>
              </a:spcAft>
              <a:buSzPct val="100000"/>
              <a:buChar char="🙣"/>
            </a:pPr>
            <a:r>
              <a:rPr lang="en-US"/>
              <a:t>Lunar eclipses can only occur during a full moon when the sun, Earth, and moon are in alignment.</a:t>
            </a:r>
            <a:endParaRPr/>
          </a:p>
          <a:p>
            <a:pPr marL="365760" lvl="0" indent="-365760" algn="just" rtl="0">
              <a:spcBef>
                <a:spcPts val="444"/>
              </a:spcBef>
              <a:spcAft>
                <a:spcPts val="0"/>
              </a:spcAft>
              <a:buSzPct val="100000"/>
              <a:buChar char="🙣"/>
            </a:pPr>
            <a:r>
              <a:rPr lang="en-US"/>
              <a:t>Unlike solar eclipses, lunar eclipses can be seen from anywhere on Earth where the moon is visible.</a:t>
            </a:r>
            <a:endParaRPr/>
          </a:p>
          <a:p>
            <a:pPr marL="365760" lvl="0" indent="-365760" algn="just" rtl="0">
              <a:spcBef>
                <a:spcPts val="444"/>
              </a:spcBef>
              <a:spcAft>
                <a:spcPts val="0"/>
              </a:spcAft>
              <a:buSzPct val="100000"/>
              <a:buChar char="🙣"/>
            </a:pPr>
            <a:r>
              <a:rPr lang="en-US"/>
              <a:t>Lunar eclipses can last for several hours, with the total phase, when the moon is completely within Earth's shadow, typically lasting for around an hour.</a:t>
            </a:r>
            <a:endParaRPr/>
          </a:p>
        </p:txBody>
      </p:sp>
      <p:sp>
        <p:nvSpPr>
          <p:cNvPr id="372" name="Google Shape;372;p40"/>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Lunar eclipse</a:t>
            </a:r>
            <a:endParaRPr/>
          </a:p>
        </p:txBody>
      </p:sp>
      <p:sp>
        <p:nvSpPr>
          <p:cNvPr id="373" name="Google Shape;373;p40"/>
          <p:cNvSpPr/>
          <p:nvPr/>
        </p:nvSpPr>
        <p:spPr>
          <a:xfrm>
            <a:off x="6444208" y="6061938"/>
            <a:ext cx="168347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Andrii Babinskyi</a:t>
            </a:r>
            <a:endParaRPr sz="1800">
              <a:solidFill>
                <a:schemeClr val="dk1"/>
              </a:solidFill>
              <a:latin typeface="Book Antiqua"/>
              <a:ea typeface="Book Antiqua"/>
              <a:cs typeface="Book Antiqua"/>
              <a:sym typeface="Book Antiqu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pic>
        <p:nvPicPr>
          <p:cNvPr id="379" name="Google Shape;379;p41" descr="D:\я\000\DED165F7-3056-46D9-8963-D3441C6F581E.png"/>
          <p:cNvPicPr preferRelativeResize="0">
            <a:picLocks noGrp="1"/>
          </p:cNvPicPr>
          <p:nvPr>
            <p:ph idx="1"/>
          </p:nvPr>
        </p:nvPicPr>
        <p:blipFill rotWithShape="1">
          <a:blip r:embed="rId3">
            <a:alphaModFix/>
          </a:blip>
          <a:srcRect/>
          <a:stretch/>
        </p:blipFill>
        <p:spPr>
          <a:xfrm>
            <a:off x="1475656" y="2420888"/>
            <a:ext cx="5973658" cy="3960000"/>
          </a:xfrm>
          <a:prstGeom prst="rect">
            <a:avLst/>
          </a:prstGeom>
          <a:noFill/>
          <a:ln>
            <a:noFill/>
          </a:ln>
        </p:spPr>
      </p:pic>
      <p:sp>
        <p:nvSpPr>
          <p:cNvPr id="378" name="Google Shape;378;p41"/>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Aurora borealis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42"/>
          <p:cNvSpPr txBox="1">
            <a:spLocks noGrp="1"/>
          </p:cNvSpPr>
          <p:nvPr>
            <p:ph idx="1"/>
          </p:nvPr>
        </p:nvSpPr>
        <p:spPr>
          <a:prstGeom prst="rect">
            <a:avLst/>
          </a:prstGeom>
          <a:noFill/>
          <a:ln>
            <a:noFill/>
          </a:ln>
        </p:spPr>
        <p:txBody>
          <a:bodyPr spcFirstLastPara="1" wrap="square" lIns="91425" tIns="45700" rIns="91425" bIns="45700" anchor="t" anchorCtr="0">
            <a:normAutofit/>
          </a:bodyPr>
          <a:lstStyle/>
          <a:p>
            <a:pPr marL="365760" lvl="0" indent="-365760" algn="l" rtl="0">
              <a:spcBef>
                <a:spcPts val="0"/>
              </a:spcBef>
              <a:spcAft>
                <a:spcPts val="0"/>
              </a:spcAft>
              <a:buSzPts val="2400"/>
              <a:buChar char="🙣"/>
            </a:pPr>
            <a:r>
              <a:rPr lang="en-US"/>
              <a:t>The aurora borealis is an optical phenomenon of the glow of individual areas of the night sky in the polar regions, which changes rapidly.  </a:t>
            </a:r>
            <a:endParaRPr/>
          </a:p>
          <a:p>
            <a:pPr marL="365760" lvl="0" indent="-365760" algn="l" rtl="0">
              <a:spcBef>
                <a:spcPts val="480"/>
              </a:spcBef>
              <a:spcAft>
                <a:spcPts val="0"/>
              </a:spcAft>
              <a:buSzPts val="2400"/>
              <a:buChar char="🙣"/>
            </a:pPr>
            <a:r>
              <a:rPr lang="en-US"/>
              <a:t>It arises in the upper layers of the planet's atmosphere under the influence of streams of charged particles that the planet's magnetic field directs towards the poles.</a:t>
            </a:r>
            <a:endParaRPr/>
          </a:p>
        </p:txBody>
      </p:sp>
      <p:sp>
        <p:nvSpPr>
          <p:cNvPr id="385" name="Google Shape;385;p42"/>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2"/>
              </a:buClr>
              <a:buSzPts val="5400"/>
              <a:buFont typeface="Book Antiqua"/>
              <a:buNone/>
            </a:pPr>
            <a:r>
              <a:rPr lang="en-US"/>
              <a:t>Aurora borealis</a:t>
            </a:r>
            <a:endParaRPr/>
          </a:p>
        </p:txBody>
      </p:sp>
      <p:sp>
        <p:nvSpPr>
          <p:cNvPr id="386" name="Google Shape;386;p42"/>
          <p:cNvSpPr/>
          <p:nvPr/>
        </p:nvSpPr>
        <p:spPr>
          <a:xfrm>
            <a:off x="6444208" y="6061938"/>
            <a:ext cx="209384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Book Antiqua"/>
                <a:ea typeface="Book Antiqua"/>
                <a:cs typeface="Book Antiqua"/>
                <a:sym typeface="Book Antiqua"/>
              </a:rPr>
              <a:t>Yulianna Popoilyk</a:t>
            </a:r>
            <a:endParaRPr sz="1800">
              <a:solidFill>
                <a:schemeClr val="dk1"/>
              </a:solidFill>
              <a:latin typeface="Book Antiqua"/>
              <a:ea typeface="Book Antiqua"/>
              <a:cs typeface="Book Antiqua"/>
              <a:sym typeface="Book Antiqua"/>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0</TotalTime>
  <Words>1875</Words>
  <Application>Microsoft Office PowerPoint</Application>
  <PresentationFormat>Экран (4:3)</PresentationFormat>
  <Paragraphs>118</Paragraphs>
  <Slides>42</Slides>
  <Notes>42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42</vt:i4>
      </vt:variant>
    </vt:vector>
  </HeadingPairs>
  <TitlesOfParts>
    <vt:vector size="47" baseType="lpstr">
      <vt:lpstr>Arial</vt:lpstr>
      <vt:lpstr>Book Antiqua</vt:lpstr>
      <vt:lpstr>Times New Roman</vt:lpstr>
      <vt:lpstr>Wingdings</vt:lpstr>
      <vt:lpstr>Твердый переплет</vt:lpstr>
      <vt:lpstr>Unusual natural phenomena                                                          10 A </vt:lpstr>
      <vt:lpstr>Презентация PowerPoint</vt:lpstr>
      <vt:lpstr>Blue bench</vt:lpstr>
      <vt:lpstr>Blue bench</vt:lpstr>
      <vt:lpstr>Solar eclipse</vt:lpstr>
      <vt:lpstr>Solar eclipse</vt:lpstr>
      <vt:lpstr>Ice flowers</vt:lpstr>
      <vt:lpstr>Ice flowers</vt:lpstr>
      <vt:lpstr>Typhoon </vt:lpstr>
      <vt:lpstr>Typhoon </vt:lpstr>
      <vt:lpstr>Halo </vt:lpstr>
      <vt:lpstr>Halo </vt:lpstr>
      <vt:lpstr>Diamond dust</vt:lpstr>
      <vt:lpstr>Diamond dust</vt:lpstr>
      <vt:lpstr>Raining fish</vt:lpstr>
      <vt:lpstr>Raining fish</vt:lpstr>
      <vt:lpstr>Dried salt lake</vt:lpstr>
      <vt:lpstr>Dried salt lake</vt:lpstr>
      <vt:lpstr>Moon rainbow</vt:lpstr>
      <vt:lpstr>Moon rainbow</vt:lpstr>
      <vt:lpstr>Blue Moon</vt:lpstr>
      <vt:lpstr>Blue Moon</vt:lpstr>
      <vt:lpstr>Sparkling glow</vt:lpstr>
      <vt:lpstr>Sparkling glow</vt:lpstr>
      <vt:lpstr>Solar eclipse</vt:lpstr>
      <vt:lpstr>Solar eclipse</vt:lpstr>
      <vt:lpstr>Shooting stars</vt:lpstr>
      <vt:lpstr>Shooting stars</vt:lpstr>
      <vt:lpstr>Blood falls</vt:lpstr>
      <vt:lpstr>Blood falls</vt:lpstr>
      <vt:lpstr>Tsunami</vt:lpstr>
      <vt:lpstr>Tsunami</vt:lpstr>
      <vt:lpstr>Northern lights</vt:lpstr>
      <vt:lpstr>Northern lights</vt:lpstr>
      <vt:lpstr>Ball lightning</vt:lpstr>
      <vt:lpstr>Ball lightning</vt:lpstr>
      <vt:lpstr>Lenticular clouds</vt:lpstr>
      <vt:lpstr>Lenticular clouds</vt:lpstr>
      <vt:lpstr>Lunar eclipse</vt:lpstr>
      <vt:lpstr>Lunar eclipse</vt:lpstr>
      <vt:lpstr>Aurora borealis</vt:lpstr>
      <vt:lpstr>Aurora borealis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Unusual natural phenomena                                                          10 A </dc:title>
  <dc:creator>Iryna</dc:creator>
  <cp:lastModifiedBy>Iryna</cp:lastModifiedBy>
  <cp:revision>2</cp:revision>
  <dcterms:created xsi:type="dcterms:W3CDTF">2023-03-12T15:02:22Z</dcterms:created>
  <dcterms:modified xsi:type="dcterms:W3CDTF">2026-03-07T18:27:05Z</dcterms:modified>
</cp:coreProperties>
</file>