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82" r:id="rId3"/>
    <p:sldId id="263" r:id="rId4"/>
    <p:sldId id="264" r:id="rId5"/>
    <p:sldId id="267" r:id="rId6"/>
    <p:sldId id="266" r:id="rId7"/>
    <p:sldId id="268" r:id="rId8"/>
    <p:sldId id="269" r:id="rId9"/>
    <p:sldId id="262" r:id="rId10"/>
    <p:sldId id="261" r:id="rId11"/>
    <p:sldId id="258" r:id="rId12"/>
    <p:sldId id="257" r:id="rId13"/>
    <p:sldId id="260" r:id="rId14"/>
    <p:sldId id="25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3" r:id="rId28"/>
    <p:sldId id="284" r:id="rId29"/>
    <p:sldId id="285" r:id="rId30"/>
    <p:sldId id="286" r:id="rId31"/>
    <p:sldId id="287" r:id="rId32"/>
    <p:sldId id="288" r:id="rId33"/>
    <p:sldId id="289" r:id="rId34"/>
    <p:sldId id="290" r:id="rId35"/>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AB64BE3-A881-4297-906C-0E5820135F82}" type="datetimeFigureOut">
              <a:rPr lang="uk-UA" smtClean="0"/>
              <a:t>18.03.2023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4E87A5-E365-4B78-B9C0-6FCC083C55B2}" type="slidenum">
              <a:rPr lang="uk-UA" smtClean="0"/>
              <a:t>‹#›</a:t>
            </a:fld>
            <a:endParaRPr lang="uk-UA"/>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AB64BE3-A881-4297-906C-0E5820135F82}" type="datetimeFigureOut">
              <a:rPr lang="uk-UA" smtClean="0"/>
              <a:t>18.03.2023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AB64BE3-A881-4297-906C-0E5820135F82}" type="datetimeFigureOut">
              <a:rPr lang="uk-UA" smtClean="0"/>
              <a:t>18.03.2023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4E87A5-E365-4B78-B9C0-6FCC083C55B2}" type="slidenum">
              <a:rPr lang="uk-UA" smtClean="0"/>
              <a:t>‹#›</a:t>
            </a:fld>
            <a:endParaRPr lang="uk-UA"/>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DAB64BE3-A881-4297-906C-0E5820135F82}" type="datetimeFigureOut">
              <a:rPr lang="uk-UA" smtClean="0"/>
              <a:t>18.03.2023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DAB64BE3-A881-4297-906C-0E5820135F82}" type="datetimeFigureOut">
              <a:rPr lang="uk-UA" smtClean="0"/>
              <a:t>18.03.2023</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A94E87A5-E365-4B78-B9C0-6FCC083C55B2}" type="slidenum">
              <a:rPr lang="uk-UA" smtClean="0"/>
              <a:t>‹#›</a:t>
            </a:fld>
            <a:endParaRPr lang="uk-UA"/>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AB64BE3-A881-4297-906C-0E5820135F82}" type="datetimeFigureOut">
              <a:rPr lang="uk-UA" smtClean="0"/>
              <a:t>18.03.2023</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B64BE3-A881-4297-906C-0E5820135F82}" type="datetimeFigureOut">
              <a:rPr lang="uk-UA" smtClean="0"/>
              <a:t>18.03.2023</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ru-RU" smtClean="0"/>
              <a:t>Образец заголовка</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AB64BE3-A881-4297-906C-0E5820135F82}" type="datetimeFigureOut">
              <a:rPr lang="uk-UA" smtClean="0"/>
              <a:t>18.03.2023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4E87A5-E365-4B78-B9C0-6FCC083C55B2}" type="slidenum">
              <a:rPr lang="uk-UA" smtClean="0"/>
              <a:t>‹#›</a:t>
            </a:fld>
            <a:endParaRPr lang="uk-UA"/>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ru-RU" smtClean="0"/>
              <a:t>Образец заголовка</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AB64BE3-A881-4297-906C-0E5820135F82}" type="datetimeFigureOut">
              <a:rPr lang="uk-UA" smtClean="0"/>
              <a:t>18.03.2023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AB64BE3-A881-4297-906C-0E5820135F82}" type="datetimeFigureOut">
              <a:rPr lang="uk-UA" smtClean="0"/>
              <a:t>18.03.2023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AB64BE3-A881-4297-906C-0E5820135F82}" type="datetimeFigureOut">
              <a:rPr lang="uk-UA" smtClean="0"/>
              <a:t>18.03.2023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4E87A5-E365-4B78-B9C0-6FCC083C55B2}" type="slidenum">
              <a:rPr lang="uk-UA" smtClean="0"/>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DAB64BE3-A881-4297-906C-0E5820135F82}" type="datetimeFigureOut">
              <a:rPr lang="uk-UA" smtClean="0"/>
              <a:t>18.03.2023</a:t>
            </a:fld>
            <a:endParaRPr lang="uk-UA"/>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uk-UA"/>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A94E87A5-E365-4B78-B9C0-6FCC083C55B2}" type="slidenum">
              <a:rPr lang="uk-UA" smtClean="0"/>
              <a:t>‹#›</a:t>
            </a:fld>
            <a:endParaRPr lang="uk-UA"/>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971600" y="5805264"/>
            <a:ext cx="7200800" cy="873224"/>
          </a:xfrm>
        </p:spPr>
        <p:txBody>
          <a:bodyPr>
            <a:normAutofit fontScale="90000"/>
          </a:bodyPr>
          <a:lstStyle/>
          <a:p>
            <a:r>
              <a:rPr lang="en-US" dirty="0" smtClean="0"/>
              <a:t>Rare natural phenomena </a:t>
            </a:r>
            <a:br>
              <a:rPr lang="en-US" dirty="0" smtClean="0"/>
            </a:br>
            <a:r>
              <a:rPr lang="en-US" dirty="0" smtClean="0"/>
              <a:t>            </a:t>
            </a:r>
            <a:r>
              <a:rPr lang="en-US" dirty="0" smtClean="0"/>
              <a:t>                                    </a:t>
            </a:r>
            <a:r>
              <a:rPr lang="en-US" sz="3100" dirty="0" smtClean="0"/>
              <a:t>10 B</a:t>
            </a:r>
            <a:endParaRPr lang="en-US" dirty="0"/>
          </a:p>
        </p:txBody>
      </p:sp>
      <p:pic>
        <p:nvPicPr>
          <p:cNvPr id="1026" name="Picture 2" descr="D:\я\natural.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79500" y="685800"/>
            <a:ext cx="69088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1827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467544" y="1166261"/>
            <a:ext cx="4040188" cy="5359083"/>
          </a:xfrm>
        </p:spPr>
        <p:txBody>
          <a:bodyPr/>
          <a:lstStyle/>
          <a:p>
            <a:r>
              <a:rPr lang="en-US" dirty="0"/>
              <a:t>Nacreous </a:t>
            </a:r>
            <a:r>
              <a:rPr lang="en-US" dirty="0" smtClean="0"/>
              <a:t>clouds</a:t>
            </a:r>
            <a:endParaRPr lang="uk-UA" dirty="0" smtClean="0"/>
          </a:p>
          <a:p>
            <a:r>
              <a:rPr lang="en-GB" dirty="0"/>
              <a:t>Icy </a:t>
            </a:r>
            <a:r>
              <a:rPr lang="en-GB" dirty="0" smtClean="0"/>
              <a:t>hair</a:t>
            </a:r>
          </a:p>
          <a:p>
            <a:r>
              <a:rPr lang="en-US" dirty="0"/>
              <a:t>Light </a:t>
            </a:r>
            <a:r>
              <a:rPr lang="en-US" dirty="0" smtClean="0"/>
              <a:t>pillars</a:t>
            </a:r>
          </a:p>
          <a:p>
            <a:r>
              <a:rPr lang="en-US" dirty="0"/>
              <a:t>Northern </a:t>
            </a:r>
            <a:r>
              <a:rPr lang="en-US" dirty="0" smtClean="0"/>
              <a:t>lights</a:t>
            </a:r>
          </a:p>
          <a:p>
            <a:r>
              <a:rPr lang="en-US" dirty="0"/>
              <a:t>Celestial </a:t>
            </a:r>
            <a:r>
              <a:rPr lang="en-US" dirty="0" smtClean="0"/>
              <a:t>communication</a:t>
            </a:r>
          </a:p>
          <a:p>
            <a:r>
              <a:rPr lang="en-GB" dirty="0"/>
              <a:t>Showers of </a:t>
            </a:r>
            <a:r>
              <a:rPr lang="en-GB" dirty="0" smtClean="0"/>
              <a:t>fish</a:t>
            </a:r>
          </a:p>
          <a:p>
            <a:r>
              <a:rPr lang="en-US" dirty="0" err="1" smtClean="0"/>
              <a:t>Brainicle</a:t>
            </a:r>
            <a:endParaRPr lang="en-US" dirty="0" smtClean="0"/>
          </a:p>
          <a:p>
            <a:r>
              <a:rPr lang="en-US" dirty="0"/>
              <a:t>Frozen bubbles of </a:t>
            </a:r>
            <a:r>
              <a:rPr lang="en-US" dirty="0" smtClean="0"/>
              <a:t>methane</a:t>
            </a:r>
          </a:p>
          <a:p>
            <a:endParaRPr lang="uk-UA" dirty="0"/>
          </a:p>
        </p:txBody>
      </p:sp>
      <p:sp>
        <p:nvSpPr>
          <p:cNvPr id="6" name="Объект 5"/>
          <p:cNvSpPr>
            <a:spLocks noGrp="1"/>
          </p:cNvSpPr>
          <p:nvPr>
            <p:ph sz="quarter" idx="4"/>
          </p:nvPr>
        </p:nvSpPr>
        <p:spPr>
          <a:xfrm>
            <a:off x="4644008" y="1196753"/>
            <a:ext cx="4041775" cy="5184576"/>
          </a:xfrm>
        </p:spPr>
        <p:txBody>
          <a:bodyPr/>
          <a:lstStyle/>
          <a:p>
            <a:r>
              <a:rPr lang="en-US" dirty="0"/>
              <a:t>Volcanic lightning</a:t>
            </a:r>
          </a:p>
          <a:p>
            <a:r>
              <a:rPr lang="en-US" dirty="0"/>
              <a:t>Fire tornado</a:t>
            </a:r>
          </a:p>
          <a:p>
            <a:r>
              <a:rPr lang="en-US" dirty="0"/>
              <a:t>Tornado</a:t>
            </a:r>
          </a:p>
          <a:p>
            <a:r>
              <a:rPr lang="en-US" dirty="0"/>
              <a:t>Ball </a:t>
            </a:r>
            <a:r>
              <a:rPr lang="en-US" dirty="0" smtClean="0"/>
              <a:t>lightning</a:t>
            </a:r>
            <a:endParaRPr lang="uk-UA" dirty="0" smtClean="0"/>
          </a:p>
          <a:p>
            <a:r>
              <a:rPr lang="en-US" dirty="0" smtClean="0"/>
              <a:t>Sea </a:t>
            </a:r>
            <a:r>
              <a:rPr lang="en-US" dirty="0"/>
              <a:t>of </a:t>
            </a:r>
            <a:r>
              <a:rPr lang="en-US" dirty="0" smtClean="0"/>
              <a:t>stars</a:t>
            </a:r>
          </a:p>
          <a:p>
            <a:r>
              <a:rPr lang="en-US" dirty="0"/>
              <a:t>Eclipse of the </a:t>
            </a:r>
            <a:r>
              <a:rPr lang="en-US" dirty="0" smtClean="0"/>
              <a:t>Sun</a:t>
            </a:r>
          </a:p>
          <a:p>
            <a:r>
              <a:rPr lang="en-US" dirty="0"/>
              <a:t>Moving </a:t>
            </a:r>
            <a:r>
              <a:rPr lang="en-US" dirty="0" smtClean="0"/>
              <a:t>stones</a:t>
            </a:r>
          </a:p>
          <a:p>
            <a:r>
              <a:rPr lang="en-US" dirty="0" smtClean="0"/>
              <a:t>Penitentes</a:t>
            </a:r>
          </a:p>
          <a:p>
            <a:endParaRPr lang="uk-UA" dirty="0"/>
          </a:p>
        </p:txBody>
      </p:sp>
    </p:spTree>
    <p:extLst>
      <p:ext uri="{BB962C8B-B14F-4D97-AF65-F5344CB8AC3E}">
        <p14:creationId xmlns:p14="http://schemas.microsoft.com/office/powerpoint/2010/main" val="1525531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Nacreous clouds</a:t>
            </a:r>
            <a:endParaRPr lang="uk-UA" dirty="0"/>
          </a:p>
        </p:txBody>
      </p:sp>
      <p:pic>
        <p:nvPicPr>
          <p:cNvPr id="6146" name="Picture 2" descr="D:\я\0000\image_2023_03_09T14_59_58_821Z.pn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475656" y="685800"/>
            <a:ext cx="5904656"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901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Nacreous clouds</a:t>
            </a:r>
            <a:endParaRPr lang="uk-UA" dirty="0"/>
          </a:p>
        </p:txBody>
      </p:sp>
      <p:sp>
        <p:nvSpPr>
          <p:cNvPr id="3" name="Объект 2"/>
          <p:cNvSpPr>
            <a:spLocks noGrp="1"/>
          </p:cNvSpPr>
          <p:nvPr>
            <p:ph idx="1"/>
          </p:nvPr>
        </p:nvSpPr>
        <p:spPr/>
        <p:txBody>
          <a:bodyPr>
            <a:normAutofit/>
          </a:bodyPr>
          <a:lstStyle/>
          <a:p>
            <a:pPr algn="just"/>
            <a:r>
              <a:rPr lang="en-US" dirty="0" smtClean="0"/>
              <a:t>Usually spotted only near the poles, nacreous clouds form very high in the atmosphere (twice as high as commercial airplanes fly), where the air is particularly cold and dry.</a:t>
            </a:r>
          </a:p>
          <a:p>
            <a:pPr algn="just"/>
            <a:r>
              <a:rPr lang="en-US" dirty="0" smtClean="0"/>
              <a:t>The colorful shine actually comes from the setting sun being lower in the sky than the clouds, so they reflect sunbeams back toward Earth.</a:t>
            </a:r>
          </a:p>
          <a:p>
            <a:pPr algn="just"/>
            <a:r>
              <a:rPr lang="en-US" dirty="0" smtClean="0"/>
              <a:t>Unfortunately, while they're beautiful, nacreous clouds also destroy ozone the compound that protects us from the sun's most dangerous rays.</a:t>
            </a:r>
            <a:endParaRPr lang="uk-UA" dirty="0"/>
          </a:p>
        </p:txBody>
      </p:sp>
      <p:sp>
        <p:nvSpPr>
          <p:cNvPr id="4" name="Прямоугольник 3"/>
          <p:cNvSpPr/>
          <p:nvPr/>
        </p:nvSpPr>
        <p:spPr>
          <a:xfrm>
            <a:off x="6732240" y="6277962"/>
            <a:ext cx="1725344" cy="369332"/>
          </a:xfrm>
          <a:prstGeom prst="rect">
            <a:avLst/>
          </a:prstGeom>
        </p:spPr>
        <p:txBody>
          <a:bodyPr wrap="none">
            <a:spAutoFit/>
          </a:bodyPr>
          <a:lstStyle/>
          <a:p>
            <a:r>
              <a:rPr lang="en-US" dirty="0" smtClean="0"/>
              <a:t>Marian </a:t>
            </a:r>
            <a:r>
              <a:rPr lang="en-US" dirty="0" err="1" smtClean="0"/>
              <a:t>Serediuk</a:t>
            </a:r>
            <a:endParaRPr lang="uk-UA" dirty="0"/>
          </a:p>
        </p:txBody>
      </p:sp>
    </p:spTree>
    <p:extLst>
      <p:ext uri="{BB962C8B-B14F-4D97-AF65-F5344CB8AC3E}">
        <p14:creationId xmlns:p14="http://schemas.microsoft.com/office/powerpoint/2010/main" val="454477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smtClean="0"/>
              <a:t>Icy hair</a:t>
            </a:r>
            <a:endParaRPr lang="uk-UA" dirty="0"/>
          </a:p>
        </p:txBody>
      </p:sp>
      <p:pic>
        <p:nvPicPr>
          <p:cNvPr id="7170" name="Picture 2" descr="D:\я\0000\image_2023_03_10T18_08_03_857Z.pn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11945" y="685800"/>
            <a:ext cx="5843909"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830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smtClean="0"/>
              <a:t>Icy hair</a:t>
            </a:r>
            <a:endParaRPr lang="uk-UA" dirty="0"/>
          </a:p>
        </p:txBody>
      </p:sp>
      <p:sp>
        <p:nvSpPr>
          <p:cNvPr id="3" name="Объект 2"/>
          <p:cNvSpPr>
            <a:spLocks noGrp="1"/>
          </p:cNvSpPr>
          <p:nvPr>
            <p:ph idx="1"/>
          </p:nvPr>
        </p:nvSpPr>
        <p:spPr/>
        <p:txBody>
          <a:bodyPr>
            <a:normAutofit lnSpcReduction="10000"/>
          </a:bodyPr>
          <a:lstStyle/>
          <a:p>
            <a:r>
              <a:rPr lang="en-US" dirty="0" smtClean="0"/>
              <a:t>Ice, which is more like silky hair, is a very unusual natural phenomenon. The bacterium Pseudomonas </a:t>
            </a:r>
            <a:r>
              <a:rPr lang="en-US" dirty="0" smtClean="0"/>
              <a:t>syringe </a:t>
            </a:r>
            <a:r>
              <a:rPr lang="en-US" dirty="0" smtClean="0"/>
              <a:t>raises the freezing point of water inside plants, and when the water leaves the plant and meets cold air, this icy hair forms. If the miracle falls under the sun's rays or if you touch it with your hand, the snow-white strands immediately melt. Crystals form on rotting wood on wet winter nights when the temperature is just below freezing. Scientists discovered that due to the fungus, the ice takes the form of thin hairs with a diameter of about 0.01 mm.</a:t>
            </a:r>
            <a:endParaRPr lang="uk-UA" dirty="0"/>
          </a:p>
        </p:txBody>
      </p:sp>
      <p:sp>
        <p:nvSpPr>
          <p:cNvPr id="4" name="Прямоугольник 3"/>
          <p:cNvSpPr/>
          <p:nvPr/>
        </p:nvSpPr>
        <p:spPr>
          <a:xfrm>
            <a:off x="6948264" y="6165304"/>
            <a:ext cx="1483548" cy="369332"/>
          </a:xfrm>
          <a:prstGeom prst="rect">
            <a:avLst/>
          </a:prstGeom>
        </p:spPr>
        <p:txBody>
          <a:bodyPr wrap="none">
            <a:spAutoFit/>
          </a:bodyPr>
          <a:lstStyle/>
          <a:p>
            <a:r>
              <a:rPr lang="en-US" dirty="0" smtClean="0"/>
              <a:t>Diana </a:t>
            </a:r>
            <a:r>
              <a:rPr lang="en-US" dirty="0" err="1" smtClean="0"/>
              <a:t>Peklych</a:t>
            </a:r>
            <a:endParaRPr lang="uk-UA" dirty="0"/>
          </a:p>
        </p:txBody>
      </p:sp>
    </p:spTree>
    <p:extLst>
      <p:ext uri="{BB962C8B-B14F-4D97-AF65-F5344CB8AC3E}">
        <p14:creationId xmlns:p14="http://schemas.microsoft.com/office/powerpoint/2010/main" val="4253877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Light pillars</a:t>
            </a:r>
            <a:endParaRPr lang="uk-UA" dirty="0"/>
          </a:p>
        </p:txBody>
      </p:sp>
      <p:pic>
        <p:nvPicPr>
          <p:cNvPr id="8194" name="Picture 2" descr="D:\я\0000\8E7008A0-336A-47E8-90F1-7EC3215FFB25.pn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16401" y="685800"/>
            <a:ext cx="5834998"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055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Light pillars</a:t>
            </a:r>
            <a:endParaRPr lang="uk-UA" dirty="0"/>
          </a:p>
        </p:txBody>
      </p:sp>
      <p:sp>
        <p:nvSpPr>
          <p:cNvPr id="3" name="Объект 2"/>
          <p:cNvSpPr>
            <a:spLocks noGrp="1"/>
          </p:cNvSpPr>
          <p:nvPr>
            <p:ph idx="1"/>
          </p:nvPr>
        </p:nvSpPr>
        <p:spPr/>
        <p:txBody>
          <a:bodyPr/>
          <a:lstStyle/>
          <a:p>
            <a:r>
              <a:rPr lang="en-US" dirty="0" smtClean="0"/>
              <a:t>Light Pillars created by the Sun are often mistaken for mystical manifestations of divine light. Legends about the fiery swords of heavenly inhabitants arose. Most likely, thanks to a wonderful natural phenomenon - when the west or rising Light illuminates the cirrus clouds. The pillar of the sun binds them, as it were  to the ground. </a:t>
            </a:r>
            <a:endParaRPr lang="uk-UA" dirty="0"/>
          </a:p>
        </p:txBody>
      </p:sp>
      <p:sp>
        <p:nvSpPr>
          <p:cNvPr id="4" name="Прямоугольник 3"/>
          <p:cNvSpPr/>
          <p:nvPr/>
        </p:nvSpPr>
        <p:spPr>
          <a:xfrm>
            <a:off x="6516216" y="6315148"/>
            <a:ext cx="2244910" cy="369332"/>
          </a:xfrm>
          <a:prstGeom prst="rect">
            <a:avLst/>
          </a:prstGeom>
        </p:spPr>
        <p:txBody>
          <a:bodyPr wrap="none">
            <a:spAutoFit/>
          </a:bodyPr>
          <a:lstStyle/>
          <a:p>
            <a:r>
              <a:rPr lang="en-US" dirty="0" smtClean="0"/>
              <a:t>Anastasia </a:t>
            </a:r>
            <a:r>
              <a:rPr lang="en-US" dirty="0" err="1" smtClean="0"/>
              <a:t>Kapushchak</a:t>
            </a:r>
            <a:endParaRPr lang="uk-UA" dirty="0"/>
          </a:p>
        </p:txBody>
      </p:sp>
    </p:spTree>
    <p:extLst>
      <p:ext uri="{BB962C8B-B14F-4D97-AF65-F5344CB8AC3E}">
        <p14:creationId xmlns:p14="http://schemas.microsoft.com/office/powerpoint/2010/main" val="2196429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en-US" dirty="0" smtClean="0"/>
              <a:t>Northern lights</a:t>
            </a:r>
            <a:endParaRPr lang="uk-UA" dirty="0"/>
          </a:p>
        </p:txBody>
      </p:sp>
      <p:pic>
        <p:nvPicPr>
          <p:cNvPr id="5122" name="Picture 2" descr="D:\я\1af12d938a8fa5893be275365f4d9414.jpg"/>
          <p:cNvPicPr preferRelativeResize="0">
            <a:picLocks noGrp="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539728" y="685800"/>
            <a:ext cx="5988343"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909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Northern lights</a:t>
            </a:r>
            <a:endParaRPr lang="uk-UA" dirty="0"/>
          </a:p>
        </p:txBody>
      </p:sp>
      <p:sp>
        <p:nvSpPr>
          <p:cNvPr id="3" name="Объект 2"/>
          <p:cNvSpPr>
            <a:spLocks noGrp="1"/>
          </p:cNvSpPr>
          <p:nvPr>
            <p:ph idx="1"/>
          </p:nvPr>
        </p:nvSpPr>
        <p:spPr/>
        <p:txBody>
          <a:bodyPr>
            <a:normAutofit lnSpcReduction="10000"/>
          </a:bodyPr>
          <a:lstStyle/>
          <a:p>
            <a:r>
              <a:rPr lang="en-US" dirty="0" smtClean="0"/>
              <a:t>The northern lights are caused by the fact that charged particles of the universe are sent to Earth. On their way, they meet the atmosphere. The interaction of these charged particles with the Earth's atmosphere creates the glow. The light that we can see on Earth takes on different colors. Each color in that glow can be explained by the predominance of certain substances in the composition of the atmosphere. Green and red shades are oxygen, which is the basis of air. Blue colors mean that there is a lot of nitrogen in the atmosphere, which is also an important component of it.</a:t>
            </a:r>
            <a:endParaRPr lang="uk-UA" dirty="0"/>
          </a:p>
        </p:txBody>
      </p:sp>
      <p:sp>
        <p:nvSpPr>
          <p:cNvPr id="4" name="Прямоугольник 3"/>
          <p:cNvSpPr/>
          <p:nvPr/>
        </p:nvSpPr>
        <p:spPr>
          <a:xfrm>
            <a:off x="6876256" y="6237312"/>
            <a:ext cx="1737848" cy="369332"/>
          </a:xfrm>
          <a:prstGeom prst="rect">
            <a:avLst/>
          </a:prstGeom>
        </p:spPr>
        <p:txBody>
          <a:bodyPr wrap="none">
            <a:spAutoFit/>
          </a:bodyPr>
          <a:lstStyle/>
          <a:p>
            <a:r>
              <a:rPr lang="en-US" dirty="0" err="1" smtClean="0"/>
              <a:t>Artur</a:t>
            </a:r>
            <a:r>
              <a:rPr lang="en-US" dirty="0" smtClean="0"/>
              <a:t> </a:t>
            </a:r>
            <a:r>
              <a:rPr lang="en-US" dirty="0" err="1" smtClean="0"/>
              <a:t>Rozenchuk</a:t>
            </a:r>
            <a:endParaRPr lang="uk-UA" dirty="0"/>
          </a:p>
        </p:txBody>
      </p:sp>
    </p:spTree>
    <p:extLst>
      <p:ext uri="{BB962C8B-B14F-4D97-AF65-F5344CB8AC3E}">
        <p14:creationId xmlns:p14="http://schemas.microsoft.com/office/powerpoint/2010/main" val="1997456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0"/>
          <p:cNvSpPr>
            <a:spLocks noGrp="1"/>
          </p:cNvSpPr>
          <p:nvPr>
            <p:ph type="title"/>
          </p:nvPr>
        </p:nvSpPr>
        <p:spPr/>
        <p:txBody>
          <a:bodyPr>
            <a:normAutofit fontScale="90000"/>
          </a:bodyPr>
          <a:lstStyle/>
          <a:p>
            <a:r>
              <a:rPr lang="en-US" dirty="0" smtClean="0"/>
              <a:t>Celestial communication</a:t>
            </a:r>
            <a:endParaRPr lang="uk-UA" dirty="0"/>
          </a:p>
        </p:txBody>
      </p:sp>
      <p:pic>
        <p:nvPicPr>
          <p:cNvPr id="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115616" y="908720"/>
            <a:ext cx="5954887"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8960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en-US" dirty="0" smtClean="0"/>
              <a:t>Celestial communication</a:t>
            </a:r>
            <a:endParaRPr lang="uk-UA" dirty="0"/>
          </a:p>
        </p:txBody>
      </p:sp>
      <p:sp>
        <p:nvSpPr>
          <p:cNvPr id="6" name="Текст 5"/>
          <p:cNvSpPr>
            <a:spLocks noGrp="1"/>
          </p:cNvSpPr>
          <p:nvPr>
            <p:ph idx="1"/>
          </p:nvPr>
        </p:nvSpPr>
        <p:spPr/>
        <p:txBody>
          <a:bodyPr>
            <a:normAutofit/>
          </a:bodyPr>
          <a:lstStyle/>
          <a:p>
            <a:pPr algn="just"/>
            <a:r>
              <a:rPr lang="en-US" dirty="0" smtClean="0"/>
              <a:t>June offers star lovers a rare opportunity to see the celestial spectacle when five planets and the moon line up. In the northern hemisphere, Mercury, Venus, the Moon, Mars, Jupiter and Saturn will go to the pre-dawn "parade", forming a curved line. This formation will be most perfect from June 23 to 24. </a:t>
            </a:r>
          </a:p>
          <a:p>
            <a:pPr algn="just"/>
            <a:r>
              <a:rPr lang="en-US" dirty="0" smtClean="0"/>
              <a:t>This phenomenon is called celestial communication, and you can see it with the naked eye. The last time such a phenomenon occurred was in 2004.</a:t>
            </a:r>
            <a:endParaRPr lang="uk-UA" dirty="0"/>
          </a:p>
        </p:txBody>
      </p:sp>
      <p:sp>
        <p:nvSpPr>
          <p:cNvPr id="2" name="Прямоугольник 1"/>
          <p:cNvSpPr/>
          <p:nvPr/>
        </p:nvSpPr>
        <p:spPr>
          <a:xfrm>
            <a:off x="6876256" y="6309320"/>
            <a:ext cx="1771639" cy="369332"/>
          </a:xfrm>
          <a:prstGeom prst="rect">
            <a:avLst/>
          </a:prstGeom>
        </p:spPr>
        <p:txBody>
          <a:bodyPr wrap="none">
            <a:spAutoFit/>
          </a:bodyPr>
          <a:lstStyle/>
          <a:p>
            <a:r>
              <a:rPr lang="en-US" dirty="0" smtClean="0"/>
              <a:t>Denys </a:t>
            </a:r>
            <a:r>
              <a:rPr lang="en-US" dirty="0" err="1" smtClean="0"/>
              <a:t>Humeniuk</a:t>
            </a:r>
            <a:endParaRPr lang="uk-UA" dirty="0"/>
          </a:p>
        </p:txBody>
      </p:sp>
    </p:spTree>
    <p:extLst>
      <p:ext uri="{BB962C8B-B14F-4D97-AF65-F5344CB8AC3E}">
        <p14:creationId xmlns:p14="http://schemas.microsoft.com/office/powerpoint/2010/main" val="4921736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en-GB" dirty="0" smtClean="0"/>
              <a:t>Showers of fish</a:t>
            </a:r>
            <a:endParaRPr lang="uk-UA"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485900" y="1200150"/>
            <a:ext cx="6110436"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4806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smtClean="0"/>
              <a:t>Showers of fish</a:t>
            </a:r>
            <a:endParaRPr lang="uk-UA" dirty="0"/>
          </a:p>
        </p:txBody>
      </p:sp>
      <p:sp>
        <p:nvSpPr>
          <p:cNvPr id="3" name="Объект 2"/>
          <p:cNvSpPr>
            <a:spLocks noGrp="1"/>
          </p:cNvSpPr>
          <p:nvPr>
            <p:ph idx="1"/>
          </p:nvPr>
        </p:nvSpPr>
        <p:spPr/>
        <p:txBody>
          <a:bodyPr>
            <a:normAutofit fontScale="92500"/>
          </a:bodyPr>
          <a:lstStyle/>
          <a:p>
            <a:pPr algn="just"/>
            <a:r>
              <a:rPr lang="en-US" dirty="0" smtClean="0"/>
              <a:t>A relatively rare meteorological phenomenon, although such cases have been recorded in many countries throughout human history.  But for Honduras, this phenomenon is regular.  Every year between May and July, a dark cloud appears in the sky, there is lightning everywhere, thunder rolls, a strong wind blows and it rains heavily for 2-3 hours.  As soon as it stops, hundreds of live fish remain on the ground.</a:t>
            </a:r>
          </a:p>
          <a:p>
            <a:pPr algn="just"/>
            <a:r>
              <a:rPr lang="en-US" dirty="0" smtClean="0"/>
              <a:t> One hypothesis for the phenomenon is that strong winds lift the fish several kilometers into the air from the water, as the Caribbean waters off the northern coast of Honduras are abundant with fish and other seafood.</a:t>
            </a:r>
            <a:endParaRPr lang="uk-UA" dirty="0"/>
          </a:p>
        </p:txBody>
      </p:sp>
      <p:sp>
        <p:nvSpPr>
          <p:cNvPr id="4" name="Прямоугольник 3"/>
          <p:cNvSpPr/>
          <p:nvPr/>
        </p:nvSpPr>
        <p:spPr>
          <a:xfrm>
            <a:off x="7020272" y="6309320"/>
            <a:ext cx="1583960" cy="369332"/>
          </a:xfrm>
          <a:prstGeom prst="rect">
            <a:avLst/>
          </a:prstGeom>
        </p:spPr>
        <p:txBody>
          <a:bodyPr wrap="none">
            <a:spAutoFit/>
          </a:bodyPr>
          <a:lstStyle/>
          <a:p>
            <a:r>
              <a:rPr lang="en-US" dirty="0" smtClean="0"/>
              <a:t>Oksana </a:t>
            </a:r>
            <a:r>
              <a:rPr lang="en-US" dirty="0" err="1" smtClean="0"/>
              <a:t>Stasiuk</a:t>
            </a:r>
            <a:endParaRPr lang="uk-UA" dirty="0"/>
          </a:p>
        </p:txBody>
      </p:sp>
    </p:spTree>
    <p:extLst>
      <p:ext uri="{BB962C8B-B14F-4D97-AF65-F5344CB8AC3E}">
        <p14:creationId xmlns:p14="http://schemas.microsoft.com/office/powerpoint/2010/main" val="11626659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Brinicle</a:t>
            </a:r>
            <a:endParaRPr lang="uk-UA" dirty="0"/>
          </a:p>
        </p:txBody>
      </p:sp>
      <p:pic>
        <p:nvPicPr>
          <p:cNvPr id="9218" name="Picture 2" descr="D:\я\0000\брайнікл.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71600" y="908720"/>
            <a:ext cx="6336704"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489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Brinicle</a:t>
            </a:r>
            <a:endParaRPr lang="uk-UA" dirty="0"/>
          </a:p>
        </p:txBody>
      </p:sp>
      <p:sp>
        <p:nvSpPr>
          <p:cNvPr id="3" name="Объект 2"/>
          <p:cNvSpPr>
            <a:spLocks noGrp="1"/>
          </p:cNvSpPr>
          <p:nvPr>
            <p:ph idx="1"/>
          </p:nvPr>
        </p:nvSpPr>
        <p:spPr/>
        <p:txBody>
          <a:bodyPr/>
          <a:lstStyle/>
          <a:p>
            <a:r>
              <a:rPr lang="en-US" dirty="0" smtClean="0"/>
              <a:t>Growing </a:t>
            </a:r>
            <a:r>
              <a:rPr lang="en-US" dirty="0" smtClean="0"/>
              <a:t>from the bottom layer of sea ice, this underwater stalactite is a tube of ice with water reaching the bottom that is much saltier than what flows around it. </a:t>
            </a:r>
            <a:r>
              <a:rPr lang="en-US" dirty="0" smtClean="0"/>
              <a:t>Brinicle </a:t>
            </a:r>
            <a:r>
              <a:rPr lang="en-US" dirty="0" smtClean="0"/>
              <a:t>forms quickly and continues to grow even after reaching the bottom, freezing small marine life like starfish to death.</a:t>
            </a:r>
            <a:endParaRPr lang="uk-UA" dirty="0"/>
          </a:p>
        </p:txBody>
      </p:sp>
      <p:sp>
        <p:nvSpPr>
          <p:cNvPr id="4" name="Прямоугольник 3"/>
          <p:cNvSpPr/>
          <p:nvPr/>
        </p:nvSpPr>
        <p:spPr>
          <a:xfrm>
            <a:off x="6732240" y="6309320"/>
            <a:ext cx="1894173" cy="369332"/>
          </a:xfrm>
          <a:prstGeom prst="rect">
            <a:avLst/>
          </a:prstGeom>
        </p:spPr>
        <p:txBody>
          <a:bodyPr wrap="none">
            <a:spAutoFit/>
          </a:bodyPr>
          <a:lstStyle/>
          <a:p>
            <a:r>
              <a:rPr lang="en-US" dirty="0" err="1" smtClean="0"/>
              <a:t>Arina</a:t>
            </a:r>
            <a:r>
              <a:rPr lang="en-US" dirty="0" smtClean="0"/>
              <a:t> </a:t>
            </a:r>
            <a:r>
              <a:rPr lang="en-US" dirty="0" err="1" smtClean="0"/>
              <a:t>Zhurakovska</a:t>
            </a:r>
            <a:endParaRPr lang="uk-UA" dirty="0"/>
          </a:p>
        </p:txBody>
      </p:sp>
    </p:spTree>
    <p:extLst>
      <p:ext uri="{BB962C8B-B14F-4D97-AF65-F5344CB8AC3E}">
        <p14:creationId xmlns:p14="http://schemas.microsoft.com/office/powerpoint/2010/main" val="4102552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4572000"/>
            <a:ext cx="7914456" cy="1600200"/>
          </a:xfrm>
        </p:spPr>
        <p:txBody>
          <a:bodyPr>
            <a:normAutofit/>
          </a:bodyPr>
          <a:lstStyle/>
          <a:p>
            <a:r>
              <a:rPr lang="en-US" dirty="0" smtClean="0"/>
              <a:t>Frozen bubbles of methane</a:t>
            </a:r>
            <a:endParaRPr lang="uk-UA" dirty="0"/>
          </a:p>
        </p:txBody>
      </p:sp>
      <p:pic>
        <p:nvPicPr>
          <p:cNvPr id="10242" name="Picture 2" descr="D:\я\0000\8dca0d36ce82c0d965f5bb97db309c69.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19250" y="685800"/>
            <a:ext cx="58293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391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smtClean="0"/>
              <a:t>Frozen bubbles of methane</a:t>
            </a:r>
            <a:endParaRPr lang="uk-UA" dirty="0"/>
          </a:p>
        </p:txBody>
      </p:sp>
      <p:sp>
        <p:nvSpPr>
          <p:cNvPr id="3" name="Объект 2"/>
          <p:cNvSpPr>
            <a:spLocks noGrp="1"/>
          </p:cNvSpPr>
          <p:nvPr>
            <p:ph idx="1"/>
          </p:nvPr>
        </p:nvSpPr>
        <p:spPr/>
        <p:txBody>
          <a:bodyPr>
            <a:normAutofit/>
          </a:bodyPr>
          <a:lstStyle/>
          <a:p>
            <a:r>
              <a:rPr lang="en-US" dirty="0" smtClean="0"/>
              <a:t>An amazing sight - frozen gas bubbles under the surface of the water. They freeze at different depths and create an unusual visual effect. And although it is quite beautiful, but in fact this phenomenon is a wake-up call for all of us. Scientists say that methane rising from the bottom is an indicator of global warming. The higher the average temperature, the more actively decomposes organic matter at the bottom of the lake, releasing gas.</a:t>
            </a:r>
            <a:endParaRPr lang="uk-UA" dirty="0"/>
          </a:p>
        </p:txBody>
      </p:sp>
      <p:sp>
        <p:nvSpPr>
          <p:cNvPr id="4" name="Прямоугольник 3"/>
          <p:cNvSpPr/>
          <p:nvPr/>
        </p:nvSpPr>
        <p:spPr>
          <a:xfrm>
            <a:off x="6876256" y="6277962"/>
            <a:ext cx="1627369" cy="369332"/>
          </a:xfrm>
          <a:prstGeom prst="rect">
            <a:avLst/>
          </a:prstGeom>
        </p:spPr>
        <p:txBody>
          <a:bodyPr wrap="none">
            <a:spAutoFit/>
          </a:bodyPr>
          <a:lstStyle/>
          <a:p>
            <a:r>
              <a:rPr lang="en-US" dirty="0" err="1" smtClean="0"/>
              <a:t>Martyn</a:t>
            </a:r>
            <a:r>
              <a:rPr lang="en-US" dirty="0" smtClean="0"/>
              <a:t> </a:t>
            </a:r>
            <a:r>
              <a:rPr lang="en-US" dirty="0" err="1" smtClean="0"/>
              <a:t>Dotsiak</a:t>
            </a:r>
            <a:endParaRPr lang="uk-UA" dirty="0"/>
          </a:p>
        </p:txBody>
      </p:sp>
    </p:spTree>
    <p:extLst>
      <p:ext uri="{BB962C8B-B14F-4D97-AF65-F5344CB8AC3E}">
        <p14:creationId xmlns:p14="http://schemas.microsoft.com/office/powerpoint/2010/main" val="41216312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Volcanic lightning</a:t>
            </a:r>
            <a:endParaRPr lang="uk-UA" dirty="0"/>
          </a:p>
        </p:txBody>
      </p:sp>
      <p:pic>
        <p:nvPicPr>
          <p:cNvPr id="11266" name="Picture 2" descr="D:\я\0000\processed-7223df8d-6a46-4700-a64f-614e2631e1ab_cGo0yVjB.jpe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47009" y="685800"/>
            <a:ext cx="5773782"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143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Volcanic lightning</a:t>
            </a:r>
            <a:endParaRPr lang="uk-UA" dirty="0"/>
          </a:p>
        </p:txBody>
      </p:sp>
      <p:sp>
        <p:nvSpPr>
          <p:cNvPr id="3" name="Объект 2"/>
          <p:cNvSpPr>
            <a:spLocks noGrp="1"/>
          </p:cNvSpPr>
          <p:nvPr>
            <p:ph idx="1"/>
          </p:nvPr>
        </p:nvSpPr>
        <p:spPr/>
        <p:txBody>
          <a:bodyPr>
            <a:normAutofit/>
          </a:bodyPr>
          <a:lstStyle/>
          <a:p>
            <a:r>
              <a:rPr lang="en-US" dirty="0" smtClean="0"/>
              <a:t>'Dirty thunderstorms’ are known as volcanic lightning. That's right, volcanoes can produce lightning. They occur when material ejected from a volcano has a positive charge. The result is a spectacular display of volcanic lightning and lava.</a:t>
            </a:r>
          </a:p>
          <a:p>
            <a:r>
              <a:rPr lang="en-US" dirty="0" smtClean="0"/>
              <a:t>Generally, they’re a rare occurrence but they happen regularly at </a:t>
            </a:r>
            <a:r>
              <a:rPr lang="en-US" dirty="0" err="1" smtClean="0"/>
              <a:t>Sakurajima</a:t>
            </a:r>
            <a:r>
              <a:rPr lang="en-US" dirty="0" smtClean="0"/>
              <a:t> volcano, Japan.</a:t>
            </a:r>
            <a:endParaRPr lang="uk-UA" dirty="0"/>
          </a:p>
        </p:txBody>
      </p:sp>
      <p:sp>
        <p:nvSpPr>
          <p:cNvPr id="4" name="Прямоугольник 3"/>
          <p:cNvSpPr/>
          <p:nvPr/>
        </p:nvSpPr>
        <p:spPr>
          <a:xfrm>
            <a:off x="6372200" y="6309320"/>
            <a:ext cx="2149563" cy="369332"/>
          </a:xfrm>
          <a:prstGeom prst="rect">
            <a:avLst/>
          </a:prstGeom>
        </p:spPr>
        <p:txBody>
          <a:bodyPr wrap="none">
            <a:spAutoFit/>
          </a:bodyPr>
          <a:lstStyle/>
          <a:p>
            <a:r>
              <a:rPr lang="en-US" dirty="0" err="1" smtClean="0"/>
              <a:t>Yevhenia</a:t>
            </a:r>
            <a:r>
              <a:rPr lang="en-US" dirty="0" smtClean="0"/>
              <a:t> </a:t>
            </a:r>
            <a:r>
              <a:rPr lang="en-US" dirty="0" err="1" smtClean="0"/>
              <a:t>Kravchenko</a:t>
            </a:r>
            <a:endParaRPr lang="uk-UA" dirty="0"/>
          </a:p>
        </p:txBody>
      </p:sp>
    </p:spTree>
    <p:extLst>
      <p:ext uri="{BB962C8B-B14F-4D97-AF65-F5344CB8AC3E}">
        <p14:creationId xmlns:p14="http://schemas.microsoft.com/office/powerpoint/2010/main" val="165192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Fire tornado</a:t>
            </a:r>
            <a:endParaRPr lang="uk-UA" dirty="0"/>
          </a:p>
        </p:txBody>
      </p:sp>
      <p:pic>
        <p:nvPicPr>
          <p:cNvPr id="12290" name="Picture 2" descr="D:\я\0000\con-trot-lua-fire-whirl.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19672" y="908720"/>
            <a:ext cx="58293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71626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Fire tornado</a:t>
            </a:r>
            <a:endParaRPr lang="uk-UA" dirty="0"/>
          </a:p>
        </p:txBody>
      </p:sp>
      <p:sp>
        <p:nvSpPr>
          <p:cNvPr id="3" name="Объект 2"/>
          <p:cNvSpPr>
            <a:spLocks noGrp="1"/>
          </p:cNvSpPr>
          <p:nvPr>
            <p:ph idx="1"/>
          </p:nvPr>
        </p:nvSpPr>
        <p:spPr/>
        <p:txBody>
          <a:bodyPr>
            <a:normAutofit/>
          </a:bodyPr>
          <a:lstStyle/>
          <a:p>
            <a:r>
              <a:rPr lang="en-US" dirty="0" smtClean="0"/>
              <a:t>A fire tornado is an atmospheric phenomenon, which is formed when scattered centers of fires merge into one huge bonfire. The air above it heats up, its density decreases and the fire rises. From below, cold masses of air from the periphery arrive in its place, which also heats up. There is a smokestack effect. The pressure of hot air reaches hurricane speeds, and the temperature rises to 1000˚С. </a:t>
            </a:r>
          </a:p>
        </p:txBody>
      </p:sp>
      <p:sp>
        <p:nvSpPr>
          <p:cNvPr id="4" name="Прямоугольник 3"/>
          <p:cNvSpPr/>
          <p:nvPr/>
        </p:nvSpPr>
        <p:spPr>
          <a:xfrm>
            <a:off x="7020272" y="6309320"/>
            <a:ext cx="1622495" cy="369332"/>
          </a:xfrm>
          <a:prstGeom prst="rect">
            <a:avLst/>
          </a:prstGeom>
        </p:spPr>
        <p:txBody>
          <a:bodyPr wrap="none">
            <a:spAutoFit/>
          </a:bodyPr>
          <a:lstStyle/>
          <a:p>
            <a:r>
              <a:rPr lang="en-US" dirty="0" err="1"/>
              <a:t>Artem</a:t>
            </a:r>
            <a:r>
              <a:rPr lang="en-US" dirty="0"/>
              <a:t> </a:t>
            </a:r>
            <a:r>
              <a:rPr lang="en-US" dirty="0" err="1"/>
              <a:t>Zamryka</a:t>
            </a:r>
            <a:endParaRPr lang="uk-UA" dirty="0"/>
          </a:p>
        </p:txBody>
      </p:sp>
    </p:spTree>
    <p:extLst>
      <p:ext uri="{BB962C8B-B14F-4D97-AF65-F5344CB8AC3E}">
        <p14:creationId xmlns:p14="http://schemas.microsoft.com/office/powerpoint/2010/main" val="1919460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Tornado </a:t>
            </a:r>
            <a:endParaRPr lang="uk-UA" dirty="0"/>
          </a:p>
        </p:txBody>
      </p:sp>
      <p:pic>
        <p:nvPicPr>
          <p:cNvPr id="13314" name="Picture 2" descr="D:\я\0000\processed-337a3b16-2df0-44a0-beb5-691fa77b4a4a_WQJEuP08.jpe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47664" y="908720"/>
            <a:ext cx="6048672"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9177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Tornado </a:t>
            </a:r>
            <a:endParaRPr lang="uk-UA" dirty="0"/>
          </a:p>
        </p:txBody>
      </p:sp>
      <p:sp>
        <p:nvSpPr>
          <p:cNvPr id="3" name="Объект 2"/>
          <p:cNvSpPr>
            <a:spLocks noGrp="1"/>
          </p:cNvSpPr>
          <p:nvPr>
            <p:ph idx="1"/>
          </p:nvPr>
        </p:nvSpPr>
        <p:spPr/>
        <p:txBody>
          <a:bodyPr/>
          <a:lstStyle/>
          <a:p>
            <a:r>
              <a:rPr lang="en-US" dirty="0" smtClean="0"/>
              <a:t>A tornado is a giant air funnel that has arisen due to a pressure difference.  It rotates at a frantic speed and draws in more or less large objects.  In America, this destructive atmospheric phenomenon is called a tornado.</a:t>
            </a:r>
            <a:endParaRPr lang="uk-UA" dirty="0"/>
          </a:p>
        </p:txBody>
      </p:sp>
      <p:sp>
        <p:nvSpPr>
          <p:cNvPr id="4" name="Прямоугольник 3"/>
          <p:cNvSpPr/>
          <p:nvPr/>
        </p:nvSpPr>
        <p:spPr>
          <a:xfrm>
            <a:off x="6895323" y="6309320"/>
            <a:ext cx="1190262" cy="369332"/>
          </a:xfrm>
          <a:prstGeom prst="rect">
            <a:avLst/>
          </a:prstGeom>
        </p:spPr>
        <p:txBody>
          <a:bodyPr wrap="none">
            <a:spAutoFit/>
          </a:bodyPr>
          <a:lstStyle/>
          <a:p>
            <a:r>
              <a:rPr lang="en-US" dirty="0" smtClean="0"/>
              <a:t>Lilia </a:t>
            </a:r>
            <a:r>
              <a:rPr lang="en-US" dirty="0" err="1"/>
              <a:t>H</a:t>
            </a:r>
            <a:r>
              <a:rPr lang="en-US" dirty="0" err="1" smtClean="0"/>
              <a:t>enyk</a:t>
            </a:r>
            <a:endParaRPr lang="uk-UA" dirty="0"/>
          </a:p>
        </p:txBody>
      </p:sp>
    </p:spTree>
    <p:extLst>
      <p:ext uri="{BB962C8B-B14F-4D97-AF65-F5344CB8AC3E}">
        <p14:creationId xmlns:p14="http://schemas.microsoft.com/office/powerpoint/2010/main" val="1392454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Ball lightning</a:t>
            </a:r>
            <a:endParaRPr lang="uk-UA" dirty="0"/>
          </a:p>
        </p:txBody>
      </p:sp>
      <p:pic>
        <p:nvPicPr>
          <p:cNvPr id="1026" name="Picture 2" descr="D:\я\0000\processed-9de6d1a1-9c2e-4cb8-b0d5-f3a581499a11_H9AlmxND.jpe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91680" y="880110"/>
            <a:ext cx="5976664"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16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Ball lightning</a:t>
            </a:r>
            <a:endParaRPr lang="uk-UA" dirty="0"/>
          </a:p>
        </p:txBody>
      </p:sp>
      <p:sp>
        <p:nvSpPr>
          <p:cNvPr id="3" name="Объект 2"/>
          <p:cNvSpPr>
            <a:spLocks noGrp="1"/>
          </p:cNvSpPr>
          <p:nvPr>
            <p:ph idx="1"/>
          </p:nvPr>
        </p:nvSpPr>
        <p:spPr/>
        <p:txBody>
          <a:bodyPr>
            <a:normAutofit/>
          </a:bodyPr>
          <a:lstStyle/>
          <a:p>
            <a:r>
              <a:rPr lang="en-US" dirty="0"/>
              <a:t>Ball lightning </a:t>
            </a:r>
            <a:r>
              <a:rPr lang="en-US" dirty="0" smtClean="0"/>
              <a:t> </a:t>
            </a:r>
            <a:r>
              <a:rPr lang="en-US" dirty="0"/>
              <a:t>is a rare atmospheric phenomenon that has the appearance of a moving clump of plasma from a few to several tens of centimeters in size, sometimes making a hissing sound.   The size of lightning usually ranges from 3 to 20 cm in diameter, but it happened that lightning reached two meters in size</a:t>
            </a:r>
            <a:r>
              <a:rPr lang="en-US" dirty="0" smtClean="0"/>
              <a:t>. The </a:t>
            </a:r>
            <a:r>
              <a:rPr lang="en-US" dirty="0"/>
              <a:t>behavior of ball lightning is unpredictable.  They refer to phenomena that appear when they want, where they want and do what they want.</a:t>
            </a:r>
            <a:endParaRPr lang="uk-UA" dirty="0"/>
          </a:p>
        </p:txBody>
      </p:sp>
      <p:sp>
        <p:nvSpPr>
          <p:cNvPr id="4" name="Прямоугольник 3"/>
          <p:cNvSpPr/>
          <p:nvPr/>
        </p:nvSpPr>
        <p:spPr>
          <a:xfrm>
            <a:off x="7081433" y="6318612"/>
            <a:ext cx="1274451" cy="369332"/>
          </a:xfrm>
          <a:prstGeom prst="rect">
            <a:avLst/>
          </a:prstGeom>
        </p:spPr>
        <p:txBody>
          <a:bodyPr wrap="none">
            <a:spAutoFit/>
          </a:bodyPr>
          <a:lstStyle/>
          <a:p>
            <a:r>
              <a:rPr lang="en-US" dirty="0" smtClean="0"/>
              <a:t>Sofia </a:t>
            </a:r>
            <a:r>
              <a:rPr lang="en-US" dirty="0" err="1"/>
              <a:t>P</a:t>
            </a:r>
            <a:r>
              <a:rPr lang="en-US" dirty="0" err="1" smtClean="0"/>
              <a:t>latko</a:t>
            </a:r>
            <a:endParaRPr lang="uk-UA" dirty="0"/>
          </a:p>
        </p:txBody>
      </p:sp>
    </p:spTree>
    <p:extLst>
      <p:ext uri="{BB962C8B-B14F-4D97-AF65-F5344CB8AC3E}">
        <p14:creationId xmlns:p14="http://schemas.microsoft.com/office/powerpoint/2010/main" val="4140306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Sea of stars</a:t>
            </a:r>
            <a:endParaRPr lang="uk-UA" dirty="0"/>
          </a:p>
        </p:txBody>
      </p:sp>
      <p:pic>
        <p:nvPicPr>
          <p:cNvPr id="1026" name="Picture 2" descr="D:\я\0000\processed-2bc349c7-3454-4747-9f8e-e052b0e27ac8_w3xutIrt.jpe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763688" y="764704"/>
            <a:ext cx="54006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8046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Sea of </a:t>
            </a:r>
            <a:r>
              <a:rPr lang="en-US" dirty="0" smtClean="0"/>
              <a:t>stars</a:t>
            </a:r>
            <a:endParaRPr lang="uk-UA" dirty="0"/>
          </a:p>
        </p:txBody>
      </p:sp>
      <p:sp>
        <p:nvSpPr>
          <p:cNvPr id="3" name="Объект 2"/>
          <p:cNvSpPr>
            <a:spLocks noGrp="1"/>
          </p:cNvSpPr>
          <p:nvPr>
            <p:ph idx="1"/>
          </p:nvPr>
        </p:nvSpPr>
        <p:spPr/>
        <p:txBody>
          <a:bodyPr/>
          <a:lstStyle/>
          <a:p>
            <a:r>
              <a:rPr lang="en-US" dirty="0" smtClean="0"/>
              <a:t>The “Sea of Stars” is </a:t>
            </a:r>
            <a:r>
              <a:rPr lang="en-US" dirty="0"/>
              <a:t>a beautiful phenomenon that occurs during late summer in the reefs of the Maldives, caused by bioluminescent phytoplankton called </a:t>
            </a:r>
            <a:r>
              <a:rPr lang="en-US" dirty="0" err="1"/>
              <a:t>Lingulodinium</a:t>
            </a:r>
            <a:r>
              <a:rPr lang="en-US" dirty="0"/>
              <a:t> </a:t>
            </a:r>
            <a:r>
              <a:rPr lang="en-US" dirty="0" err="1"/>
              <a:t>polyedrum</a:t>
            </a:r>
            <a:r>
              <a:rPr lang="en-US" dirty="0"/>
              <a:t>. The water here is filled with this plankton, and the movement of the waves causes it to glow, creating an incredible shimmering effect that looks like the sea is full of stars.</a:t>
            </a:r>
            <a:endParaRPr lang="uk-UA" dirty="0"/>
          </a:p>
        </p:txBody>
      </p:sp>
      <p:sp>
        <p:nvSpPr>
          <p:cNvPr id="4" name="Прямоугольник 3"/>
          <p:cNvSpPr/>
          <p:nvPr/>
        </p:nvSpPr>
        <p:spPr>
          <a:xfrm>
            <a:off x="6876256" y="6315148"/>
            <a:ext cx="1624291" cy="369332"/>
          </a:xfrm>
          <a:prstGeom prst="rect">
            <a:avLst/>
          </a:prstGeom>
        </p:spPr>
        <p:txBody>
          <a:bodyPr wrap="none">
            <a:spAutoFit/>
          </a:bodyPr>
          <a:lstStyle/>
          <a:p>
            <a:r>
              <a:rPr lang="en-US" dirty="0" err="1" smtClean="0"/>
              <a:t>Ilona</a:t>
            </a:r>
            <a:r>
              <a:rPr lang="en-US" dirty="0" smtClean="0"/>
              <a:t> </a:t>
            </a:r>
            <a:r>
              <a:rPr lang="en-US" dirty="0" err="1" smtClean="0"/>
              <a:t>Petryshyn</a:t>
            </a:r>
            <a:endParaRPr lang="uk-UA" dirty="0"/>
          </a:p>
        </p:txBody>
      </p:sp>
    </p:spTree>
    <p:extLst>
      <p:ext uri="{BB962C8B-B14F-4D97-AF65-F5344CB8AC3E}">
        <p14:creationId xmlns:p14="http://schemas.microsoft.com/office/powerpoint/2010/main" val="2476722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Eclipse of the Sun</a:t>
            </a:r>
            <a:endParaRPr lang="uk-UA" dirty="0"/>
          </a:p>
        </p:txBody>
      </p:sp>
      <p:pic>
        <p:nvPicPr>
          <p:cNvPr id="2051" name="Picture 3" descr="D:\я\0000\processed-f826395b-2d1e-428f-86f3-304f675d751c_p4fWUicB.jpe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33340" b="68706"/>
          <a:stretch/>
        </p:blipFill>
        <p:spPr bwMode="auto">
          <a:xfrm>
            <a:off x="1331640" y="836712"/>
            <a:ext cx="6048672"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616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Eclipse of </a:t>
            </a:r>
            <a:r>
              <a:rPr lang="en-US" dirty="0"/>
              <a:t>the Sun</a:t>
            </a:r>
            <a:endParaRPr lang="uk-UA" dirty="0"/>
          </a:p>
        </p:txBody>
      </p:sp>
      <p:sp>
        <p:nvSpPr>
          <p:cNvPr id="3" name="Объект 2"/>
          <p:cNvSpPr>
            <a:spLocks noGrp="1"/>
          </p:cNvSpPr>
          <p:nvPr>
            <p:ph idx="1"/>
          </p:nvPr>
        </p:nvSpPr>
        <p:spPr/>
        <p:txBody>
          <a:bodyPr>
            <a:normAutofit/>
          </a:bodyPr>
          <a:lstStyle/>
          <a:p>
            <a:r>
              <a:rPr lang="en-US" dirty="0" smtClean="0"/>
              <a:t>An eclipse of the Sun is an astronomical phenomenon where the Moon completely or partially covers the Sun from an observer on Earth. It occurs when the Moon is positioned between the Sun and the Earth, thus blocking the flow of sunlight to the Earth. Such an alignment occurs approximately every six months, during the eclipse season in its new moon phase, when the Moon's orbital plane is closest to the plane of the Earth's orbit. </a:t>
            </a:r>
            <a:endParaRPr lang="uk-UA" dirty="0"/>
          </a:p>
        </p:txBody>
      </p:sp>
      <p:sp>
        <p:nvSpPr>
          <p:cNvPr id="4" name="Прямоугольник 3"/>
          <p:cNvSpPr/>
          <p:nvPr/>
        </p:nvSpPr>
        <p:spPr>
          <a:xfrm>
            <a:off x="7164288" y="6318612"/>
            <a:ext cx="1395447" cy="369332"/>
          </a:xfrm>
          <a:prstGeom prst="rect">
            <a:avLst/>
          </a:prstGeom>
        </p:spPr>
        <p:txBody>
          <a:bodyPr wrap="none">
            <a:spAutoFit/>
          </a:bodyPr>
          <a:lstStyle/>
          <a:p>
            <a:r>
              <a:rPr lang="en-US" dirty="0" err="1" smtClean="0"/>
              <a:t>Ivanna</a:t>
            </a:r>
            <a:r>
              <a:rPr lang="en-US" dirty="0" smtClean="0"/>
              <a:t> </a:t>
            </a:r>
            <a:r>
              <a:rPr lang="en-US" dirty="0" err="1" smtClean="0"/>
              <a:t>Levko</a:t>
            </a:r>
            <a:endParaRPr lang="uk-UA" dirty="0"/>
          </a:p>
        </p:txBody>
      </p:sp>
    </p:spTree>
    <p:extLst>
      <p:ext uri="{BB962C8B-B14F-4D97-AF65-F5344CB8AC3E}">
        <p14:creationId xmlns:p14="http://schemas.microsoft.com/office/powerpoint/2010/main" val="16347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Moving stones</a:t>
            </a:r>
            <a:endParaRPr lang="uk-UA" dirty="0"/>
          </a:p>
        </p:txBody>
      </p:sp>
      <p:pic>
        <p:nvPicPr>
          <p:cNvPr id="3074" name="Picture 2" descr="D:\я\0000\processed-7cba5250-a9c1-4eb9-8657-0523f91f3c64_YUe3bMBB.jpe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09074" y="685800"/>
            <a:ext cx="5249651"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077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Moving stones</a:t>
            </a:r>
            <a:endParaRPr lang="uk-UA" dirty="0"/>
          </a:p>
        </p:txBody>
      </p:sp>
      <p:sp>
        <p:nvSpPr>
          <p:cNvPr id="3" name="Объект 2"/>
          <p:cNvSpPr>
            <a:spLocks noGrp="1"/>
          </p:cNvSpPr>
          <p:nvPr>
            <p:ph idx="1"/>
          </p:nvPr>
        </p:nvSpPr>
        <p:spPr/>
        <p:txBody>
          <a:bodyPr>
            <a:normAutofit/>
          </a:bodyPr>
          <a:lstStyle/>
          <a:p>
            <a:r>
              <a:rPr lang="en-US" dirty="0"/>
              <a:t>Moving </a:t>
            </a:r>
            <a:r>
              <a:rPr lang="en-US" dirty="0" smtClean="0"/>
              <a:t>stones </a:t>
            </a:r>
            <a:r>
              <a:rPr lang="en-US" dirty="0"/>
              <a:t>— a geological phenomenon discovered on the surface of the high lake </a:t>
            </a:r>
            <a:r>
              <a:rPr lang="en-US" dirty="0" err="1"/>
              <a:t>Racewreck</a:t>
            </a:r>
            <a:r>
              <a:rPr lang="en-US" dirty="0"/>
              <a:t> Playa in Death Valley, USA. The stones move slowly across the clay bottom of the high lake, as evidenced by the long tracks left behind. Stones move on their own without the help of living creatures, but no one has ever seen or recorded the movement on camera.</a:t>
            </a:r>
            <a:endParaRPr lang="uk-UA" dirty="0"/>
          </a:p>
        </p:txBody>
      </p:sp>
      <p:sp>
        <p:nvSpPr>
          <p:cNvPr id="4" name="Прямоугольник 3"/>
          <p:cNvSpPr/>
          <p:nvPr/>
        </p:nvSpPr>
        <p:spPr>
          <a:xfrm>
            <a:off x="6516216" y="6165304"/>
            <a:ext cx="1615892" cy="369332"/>
          </a:xfrm>
          <a:prstGeom prst="rect">
            <a:avLst/>
          </a:prstGeom>
        </p:spPr>
        <p:txBody>
          <a:bodyPr wrap="none">
            <a:spAutoFit/>
          </a:bodyPr>
          <a:lstStyle/>
          <a:p>
            <a:r>
              <a:rPr lang="en-US" dirty="0" err="1" smtClean="0"/>
              <a:t>Andrii</a:t>
            </a:r>
            <a:r>
              <a:rPr lang="en-US" dirty="0" smtClean="0"/>
              <a:t> </a:t>
            </a:r>
            <a:r>
              <a:rPr lang="en-US" dirty="0" err="1" smtClean="0"/>
              <a:t>Kostrabii</a:t>
            </a:r>
            <a:endParaRPr lang="uk-UA" dirty="0"/>
          </a:p>
        </p:txBody>
      </p:sp>
    </p:spTree>
    <p:extLst>
      <p:ext uri="{BB962C8B-B14F-4D97-AF65-F5344CB8AC3E}">
        <p14:creationId xmlns:p14="http://schemas.microsoft.com/office/powerpoint/2010/main" val="27416514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Penitentes</a:t>
            </a:r>
            <a:endParaRPr lang="uk-UA" dirty="0"/>
          </a:p>
        </p:txBody>
      </p:sp>
      <p:pic>
        <p:nvPicPr>
          <p:cNvPr id="4098" name="Picture 2" descr="D:\я\0000\processed-a698a847-46b9-4c87-9975-25868d44c7da_2blFgZIG.jpe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835696" y="908720"/>
            <a:ext cx="5291023"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738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Penitentes</a:t>
            </a:r>
            <a:endParaRPr lang="uk-UA" dirty="0"/>
          </a:p>
        </p:txBody>
      </p:sp>
      <p:sp>
        <p:nvSpPr>
          <p:cNvPr id="3" name="Объект 2"/>
          <p:cNvSpPr>
            <a:spLocks noGrp="1"/>
          </p:cNvSpPr>
          <p:nvPr>
            <p:ph idx="1"/>
          </p:nvPr>
        </p:nvSpPr>
        <p:spPr/>
        <p:txBody>
          <a:bodyPr>
            <a:normAutofit/>
          </a:bodyPr>
          <a:lstStyle/>
          <a:p>
            <a:r>
              <a:rPr lang="en-US" dirty="0"/>
              <a:t>Penitentes are formations of ice and snow, which are tall pillars ranging in height from a few tens of centimeters to more than 2 meters. </a:t>
            </a:r>
            <a:r>
              <a:rPr lang="en-US" dirty="0" smtClean="0"/>
              <a:t>These </a:t>
            </a:r>
            <a:r>
              <a:rPr lang="en-US" dirty="0"/>
              <a:t>formations take the form of tall thin blades of very hard snow or ice pointing towards the sun.  Penitentes are usually found in large groups, ranging in size from a few centimeters to two meters, but recently a formation as high as 5 meters has been discovered.</a:t>
            </a:r>
            <a:endParaRPr lang="uk-UA" dirty="0"/>
          </a:p>
        </p:txBody>
      </p:sp>
      <p:sp>
        <p:nvSpPr>
          <p:cNvPr id="4" name="Прямоугольник 3"/>
          <p:cNvSpPr/>
          <p:nvPr/>
        </p:nvSpPr>
        <p:spPr>
          <a:xfrm>
            <a:off x="6732240" y="6309320"/>
            <a:ext cx="1843838" cy="369332"/>
          </a:xfrm>
          <a:prstGeom prst="rect">
            <a:avLst/>
          </a:prstGeom>
        </p:spPr>
        <p:txBody>
          <a:bodyPr wrap="none">
            <a:spAutoFit/>
          </a:bodyPr>
          <a:lstStyle/>
          <a:p>
            <a:r>
              <a:rPr lang="en-US" dirty="0" err="1" smtClean="0"/>
              <a:t>Nazar</a:t>
            </a:r>
            <a:r>
              <a:rPr lang="en-US" dirty="0" smtClean="0"/>
              <a:t> </a:t>
            </a:r>
            <a:r>
              <a:rPr lang="en-US" dirty="0" err="1" smtClean="0"/>
              <a:t>Romanysyn</a:t>
            </a:r>
            <a:endParaRPr lang="uk-UA" dirty="0"/>
          </a:p>
        </p:txBody>
      </p:sp>
    </p:spTree>
    <p:extLst>
      <p:ext uri="{BB962C8B-B14F-4D97-AF65-F5344CB8AC3E}">
        <p14:creationId xmlns:p14="http://schemas.microsoft.com/office/powerpoint/2010/main" val="40326916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129</TotalTime>
  <Words>1394</Words>
  <Application>Microsoft Office PowerPoint</Application>
  <PresentationFormat>Экран (4:3)</PresentationFormat>
  <Paragraphs>86</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NewsPrint</vt:lpstr>
      <vt:lpstr>Rare natural phenomena                                                  10 B</vt:lpstr>
      <vt:lpstr>Презентация PowerPoint</vt:lpstr>
      <vt:lpstr>Nacreous clouds</vt:lpstr>
      <vt:lpstr>Nacreous clouds</vt:lpstr>
      <vt:lpstr>Icy hair</vt:lpstr>
      <vt:lpstr>Icy hair</vt:lpstr>
      <vt:lpstr>Light pillars</vt:lpstr>
      <vt:lpstr>Light pillars</vt:lpstr>
      <vt:lpstr>Northern lights</vt:lpstr>
      <vt:lpstr>Northern lights</vt:lpstr>
      <vt:lpstr>Celestial communication</vt:lpstr>
      <vt:lpstr>Celestial communication</vt:lpstr>
      <vt:lpstr>Showers of fish</vt:lpstr>
      <vt:lpstr>Showers of fish</vt:lpstr>
      <vt:lpstr>Brinicle</vt:lpstr>
      <vt:lpstr>Brinicle</vt:lpstr>
      <vt:lpstr>Frozen bubbles of methane</vt:lpstr>
      <vt:lpstr>Frozen bubbles of methane</vt:lpstr>
      <vt:lpstr>Volcanic lightning</vt:lpstr>
      <vt:lpstr>Volcanic lightning</vt:lpstr>
      <vt:lpstr>Fire tornado</vt:lpstr>
      <vt:lpstr>Fire tornado</vt:lpstr>
      <vt:lpstr>Tornado </vt:lpstr>
      <vt:lpstr>Tornado </vt:lpstr>
      <vt:lpstr>Ball lightning</vt:lpstr>
      <vt:lpstr>Ball lightning</vt:lpstr>
      <vt:lpstr>Sea of stars</vt:lpstr>
      <vt:lpstr>Sea of stars</vt:lpstr>
      <vt:lpstr>Eclipse of the Sun</vt:lpstr>
      <vt:lpstr>Eclipse of the Sun</vt:lpstr>
      <vt:lpstr>Moving stones</vt:lpstr>
      <vt:lpstr>Moving stones</vt:lpstr>
      <vt:lpstr>Penitentes</vt:lpstr>
      <vt:lpstr>Penitentes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Rare natural phenomena </dc:title>
  <dc:creator>Iryna</dc:creator>
  <cp:lastModifiedBy>Iryna</cp:lastModifiedBy>
  <cp:revision>17</cp:revision>
  <dcterms:created xsi:type="dcterms:W3CDTF">2023-03-12T14:35:32Z</dcterms:created>
  <dcterms:modified xsi:type="dcterms:W3CDTF">2023-03-18T11:20:26Z</dcterms:modified>
</cp:coreProperties>
</file>