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sldIdLst>
    <p:sldId id="317" r:id="rId2"/>
    <p:sldId id="318" r:id="rId3"/>
    <p:sldId id="324" r:id="rId4"/>
    <p:sldId id="285" r:id="rId5"/>
    <p:sldId id="315" r:id="rId6"/>
    <p:sldId id="286" r:id="rId7"/>
    <p:sldId id="290" r:id="rId8"/>
    <p:sldId id="259" r:id="rId9"/>
    <p:sldId id="288" r:id="rId10"/>
    <p:sldId id="295" r:id="rId11"/>
    <p:sldId id="321" r:id="rId12"/>
    <p:sldId id="313" r:id="rId13"/>
    <p:sldId id="310" r:id="rId14"/>
    <p:sldId id="292" r:id="rId15"/>
    <p:sldId id="296" r:id="rId16"/>
    <p:sldId id="298" r:id="rId17"/>
    <p:sldId id="270" r:id="rId18"/>
    <p:sldId id="312" r:id="rId19"/>
    <p:sldId id="272" r:id="rId20"/>
    <p:sldId id="304" r:id="rId21"/>
    <p:sldId id="305" r:id="rId22"/>
    <p:sldId id="323" r:id="rId23"/>
    <p:sldId id="32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2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0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76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9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01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403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38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246DE-B017-46BC-8B36-B52573103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53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03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94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07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13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3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57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64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250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  <p:sldLayoutId id="2147483908" r:id="rId14"/>
    <p:sldLayoutId id="2147483909" r:id="rId15"/>
    <p:sldLayoutId id="214748391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4116967" y="926866"/>
            <a:ext cx="4083012" cy="3528687"/>
          </a:xfrm>
        </p:spPr>
        <p:txBody>
          <a:bodyPr>
            <a:noAutofit/>
          </a:bodyPr>
          <a:lstStyle/>
          <a:p>
            <a:pPr marL="0" lvl="0" indent="0" algn="ctr">
              <a:spcBef>
                <a:spcPts val="575"/>
              </a:spcBef>
              <a:buClr>
                <a:srgbClr val="F07F09"/>
              </a:buClr>
              <a:buSzPct val="85000"/>
              <a:buNone/>
            </a:pPr>
            <a:endParaRPr lang="uk-UA" sz="4800" b="1" dirty="0" smtClean="0">
              <a:solidFill>
                <a:srgbClr val="002060"/>
              </a:solidFill>
              <a:latin typeface="Century Schoolbook"/>
            </a:endParaRPr>
          </a:p>
          <a:p>
            <a:pPr marL="0" lvl="0" indent="0" algn="ctr">
              <a:spcBef>
                <a:spcPts val="575"/>
              </a:spcBef>
              <a:buClr>
                <a:srgbClr val="F07F09"/>
              </a:buClr>
              <a:buSzPct val="85000"/>
              <a:buNone/>
            </a:pPr>
            <a:r>
              <a:rPr lang="uk-UA" sz="4800" b="1" dirty="0" smtClean="0">
                <a:solidFill>
                  <a:srgbClr val="C00000"/>
                </a:solidFill>
                <a:latin typeface="Century Schoolbook"/>
              </a:rPr>
              <a:t>“</a:t>
            </a:r>
            <a:r>
              <a:rPr lang="uk-UA" sz="4800" b="1" dirty="0">
                <a:solidFill>
                  <a:srgbClr val="C00000"/>
                </a:solidFill>
                <a:latin typeface="Century Schoolbook"/>
              </a:rPr>
              <a:t>Що таке  </a:t>
            </a:r>
            <a:r>
              <a:rPr lang="uk-UA" sz="4800" b="1" dirty="0" smtClean="0">
                <a:solidFill>
                  <a:srgbClr val="C00000"/>
                </a:solidFill>
                <a:latin typeface="Century Schoolbook"/>
              </a:rPr>
              <a:t>милосердя</a:t>
            </a:r>
            <a:r>
              <a:rPr lang="uk-UA" sz="4800" dirty="0" smtClean="0">
                <a:solidFill>
                  <a:srgbClr val="C00000"/>
                </a:solidFill>
                <a:latin typeface="Century Schoolbook"/>
              </a:rPr>
              <a:t>”</a:t>
            </a:r>
            <a:endParaRPr lang="ru-RU" sz="4800" dirty="0">
              <a:solidFill>
                <a:srgbClr val="C00000"/>
              </a:solidFill>
              <a:latin typeface="Century Schoolbook"/>
            </a:endParaRPr>
          </a:p>
          <a:p>
            <a:pPr algn="ctr">
              <a:spcBef>
                <a:spcPts val="0"/>
              </a:spcBef>
              <a:buNone/>
            </a:pPr>
            <a:r>
              <a:rPr lang="uk-UA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</a:t>
            </a:r>
            <a:r>
              <a:rPr lang="uk-UA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Чумаченко</a:t>
            </a:r>
            <a:r>
              <a:rPr lang="uk-UA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Л.Д.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Чаплинська</a:t>
            </a:r>
            <a:r>
              <a:rPr lang="uk-UA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спеціалізована школа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–III </a:t>
            </a:r>
            <a:r>
              <a:rPr lang="uk-UA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32657" y="2137689"/>
            <a:ext cx="3454036" cy="1012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000" b="1" cap="small" dirty="0">
                <a:solidFill>
                  <a:schemeClr val="tx2"/>
                </a:solidFill>
                <a:latin typeface="Century Schoolbook"/>
                <a:ea typeface="+mj-ea"/>
                <a:cs typeface="+mj-cs"/>
              </a:rPr>
              <a:t>Урок на тему</a:t>
            </a:r>
            <a:r>
              <a:rPr lang="ru-RU" sz="3000" b="1" cap="small" dirty="0" smtClean="0">
                <a:solidFill>
                  <a:schemeClr val="tx2"/>
                </a:solidFill>
                <a:latin typeface="Century Schoolbook"/>
                <a:ea typeface="+mj-ea"/>
                <a:cs typeface="+mj-cs"/>
              </a:rPr>
              <a:t>: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3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64" name="Rectangle 16"/>
          <p:cNvGrpSpPr>
            <a:grpSpLocks noGrp="1"/>
          </p:cNvGrpSpPr>
          <p:nvPr/>
        </p:nvGrpSpPr>
        <p:grpSpPr bwMode="auto">
          <a:xfrm>
            <a:off x="851220" y="385008"/>
            <a:ext cx="6820022" cy="877735"/>
            <a:chOff x="-308" y="-383"/>
            <a:chExt cx="5414" cy="818"/>
          </a:xfrm>
        </p:grpSpPr>
        <p:pic>
          <p:nvPicPr>
            <p:cNvPr id="19458" name="Rectangle 1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8" y="-383"/>
              <a:ext cx="5414" cy="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59" name="Text Box 3"/>
            <p:cNvSpPr txBox="1">
              <a:spLocks noChangeArrowheads="1"/>
            </p:cNvSpPr>
            <p:nvPr/>
          </p:nvSpPr>
          <p:spPr bwMode="auto">
            <a:xfrm>
              <a:off x="84" y="-293"/>
              <a:ext cx="5022" cy="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91440" anchor="b"/>
            <a:lstStyle>
              <a:lvl1pPr>
                <a:defRPr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r>
                <a:rPr lang="uk-UA" sz="4000" dirty="0" smtClean="0">
                  <a:solidFill>
                    <a:schemeClr val="accent2">
                      <a:lumMod val="50000"/>
                    </a:schemeClr>
                  </a:solidFill>
                </a:rPr>
                <a:t>    Робота </a:t>
              </a:r>
              <a:r>
                <a:rPr lang="uk-UA" sz="4000" dirty="0">
                  <a:solidFill>
                    <a:schemeClr val="accent2">
                      <a:lumMod val="50000"/>
                    </a:schemeClr>
                  </a:solidFill>
                </a:rPr>
                <a:t>з підручником</a:t>
              </a:r>
              <a:endParaRPr lang="ru-RU" sz="40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53266" name="Group 1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64530790"/>
              </p:ext>
            </p:extLst>
          </p:nvPr>
        </p:nvGraphicFramePr>
        <p:xfrm>
          <a:off x="755576" y="2132856"/>
          <a:ext cx="7669766" cy="2780347"/>
        </p:xfrm>
        <a:graphic>
          <a:graphicData uri="http://schemas.openxmlformats.org/drawingml/2006/table">
            <a:tbl>
              <a:tblPr/>
              <a:tblGrid>
                <a:gridCol w="3834883"/>
                <a:gridCol w="3834883"/>
              </a:tblGrid>
              <a:tr h="360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      Співчуття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Милосердя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2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uk-UA" sz="2800" dirty="0" smtClean="0"/>
                        <a:t>Відчувати, переживати  спільно, разом з тим  хто переживає якусь подію.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uk-UA" sz="2800" dirty="0" smtClean="0"/>
                        <a:t>Це не пасивне, а діяльне відношення до людини, передбачає не тільки співчуття, але й активну допомогу.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4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70947" y="139665"/>
            <a:ext cx="7236296" cy="1143000"/>
          </a:xfrm>
        </p:spPr>
        <p:txBody>
          <a:bodyPr>
            <a:normAutofit/>
          </a:bodyPr>
          <a:lstStyle/>
          <a:p>
            <a:r>
              <a:rPr lang="ru-RU" sz="4800" b="1" cap="small" dirty="0" err="1">
                <a:solidFill>
                  <a:srgbClr val="9F2936">
                    <a:lumMod val="50000"/>
                  </a:srgbClr>
                </a:solidFill>
                <a:latin typeface="Arial Black" pitchFamily="34" charset="0"/>
                <a:cs typeface="Times New Roman" pitchFamily="18" charset="0"/>
              </a:rPr>
              <a:t>Завданн</a:t>
            </a:r>
            <a:r>
              <a:rPr lang="uk-UA" sz="4800" b="1" cap="small" dirty="0">
                <a:solidFill>
                  <a:srgbClr val="9F2936">
                    <a:lumMod val="50000"/>
                  </a:srgbClr>
                </a:solidFill>
                <a:latin typeface="Arial Black" pitchFamily="34" charset="0"/>
                <a:cs typeface="Times New Roman" pitchFamily="18" charset="0"/>
              </a:rPr>
              <a:t>я по групах: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124744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spcBef>
                <a:spcPts val="600"/>
              </a:spcBef>
              <a:buClr>
                <a:srgbClr val="F07F09"/>
              </a:buClr>
              <a:buSzPct val="70000"/>
            </a:pPr>
            <a:r>
              <a:rPr lang="uk-UA" sz="3200" b="1" kern="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uk-UA" sz="3600" b="1" i="1" kern="0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Для 1 і 2 групи:</a:t>
            </a:r>
            <a:endParaRPr lang="ru-RU" sz="3600" b="1" i="1" kern="0" dirty="0" smtClean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  <a:p>
            <a:pPr marL="274320" indent="-274320">
              <a:spcBef>
                <a:spcPts val="600"/>
              </a:spcBef>
              <a:buClr>
                <a:srgbClr val="F07F09"/>
              </a:buClr>
              <a:buSzPct val="70000"/>
              <a:buFont typeface="Wingdings"/>
              <a:buChar char=""/>
            </a:pPr>
            <a:r>
              <a:rPr lang="ru-RU" sz="3200" b="1" kern="0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Придумайте си</a:t>
            </a:r>
            <a:r>
              <a:rPr lang="uk-UA" sz="3200" b="1" kern="0" dirty="0" err="1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туації</a:t>
            </a:r>
            <a:r>
              <a:rPr lang="uk-UA" sz="3200" b="1" kern="0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 , в яких  можна побачити співчуття.</a:t>
            </a:r>
          </a:p>
          <a:p>
            <a:pPr>
              <a:spcBef>
                <a:spcPts val="600"/>
              </a:spcBef>
              <a:buClr>
                <a:srgbClr val="F07F09"/>
              </a:buClr>
              <a:buSzPct val="70000"/>
            </a:pPr>
            <a:endParaRPr lang="ru-RU" sz="3200" kern="0" dirty="0" smtClean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  <a:p>
            <a:pPr marL="274320" indent="-274320" algn="ctr">
              <a:spcBef>
                <a:spcPts val="600"/>
              </a:spcBef>
              <a:buClr>
                <a:srgbClr val="F07F09"/>
              </a:buClr>
              <a:buSzPct val="70000"/>
            </a:pPr>
            <a:r>
              <a:rPr lang="uk-UA" sz="3600" b="1" i="1" kern="0" dirty="0" smtClean="0">
                <a:solidFill>
                  <a:srgbClr val="002060"/>
                </a:solidFill>
                <a:cs typeface="Times New Roman" pitchFamily="18" charset="0"/>
              </a:rPr>
              <a:t>Для 3 і 4 груп:</a:t>
            </a:r>
            <a:endParaRPr lang="ru-RU" sz="3600" i="1" kern="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274320" indent="-274320">
              <a:spcBef>
                <a:spcPts val="600"/>
              </a:spcBef>
              <a:buClr>
                <a:srgbClr val="F07F09"/>
              </a:buClr>
              <a:buSzPct val="70000"/>
              <a:buFont typeface="Wingdings"/>
              <a:buChar char=""/>
            </a:pPr>
            <a:r>
              <a:rPr lang="uk-UA" sz="3200" b="1" kern="0" dirty="0" smtClean="0">
                <a:solidFill>
                  <a:srgbClr val="002060"/>
                </a:solidFill>
                <a:cs typeface="Times New Roman" pitchFamily="18" charset="0"/>
              </a:rPr>
              <a:t>Придумайте ситуації, в яких діє милосердя.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56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4022" y="2035911"/>
            <a:ext cx="6075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Фізкультхвилинка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753477"/>
              </p:ext>
            </p:extLst>
          </p:nvPr>
        </p:nvGraphicFramePr>
        <p:xfrm>
          <a:off x="3683000" y="3787775"/>
          <a:ext cx="17621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Пакет" r:id="rId3" imgW="1762200" imgH="485640" progId="Package">
                  <p:embed/>
                </p:oleObj>
              </mc:Choice>
              <mc:Fallback>
                <p:oleObj name="Пакет" r:id="rId3" imgW="176220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3000" y="3787775"/>
                        <a:ext cx="17621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92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Описание: C:\Documents and Settings\Віктор\My Documents\My Pictures\Изображение\Изображение 046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620688"/>
            <a:ext cx="7200800" cy="5256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ksana+Bіlozіr+-+Oy,+hto,+hto+Mikolaya+lyubit__(mp3top100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1556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25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блица 3"/>
          <p:cNvPicPr>
            <a:picLocks noGrp="1"/>
          </p:cNvPicPr>
          <p:nvPr>
            <p:ph type="tbl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7"/>
          <a:stretch/>
        </p:blipFill>
        <p:spPr bwMode="auto">
          <a:xfrm>
            <a:off x="611560" y="476672"/>
            <a:ext cx="7776864" cy="5832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42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блица 3"/>
          <p:cNvPicPr>
            <a:picLocks noGrp="1"/>
          </p:cNvPicPr>
          <p:nvPr>
            <p:ph type="tbl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5"/>
          <a:stretch/>
        </p:blipFill>
        <p:spPr bwMode="auto">
          <a:xfrm>
            <a:off x="971600" y="260648"/>
            <a:ext cx="7704856" cy="61206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66923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Rectangle 3"/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64704"/>
            <a:ext cx="8147248" cy="5481934"/>
          </a:xfrm>
        </p:spPr>
      </p:pic>
      <p:pic>
        <p:nvPicPr>
          <p:cNvPr id="67588" name="Picture 4" descr="untitled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48879"/>
            <a:ext cx="4206875" cy="3311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8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7" descr="Безимен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60648"/>
            <a:ext cx="8448938" cy="6336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6337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3" y="274638"/>
            <a:ext cx="7939453" cy="1143000"/>
          </a:xfrm>
        </p:spPr>
      </p:pic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78" y="1600200"/>
            <a:ext cx="6834044" cy="4525963"/>
          </a:xfrm>
        </p:spPr>
      </p:pic>
      <p:pic>
        <p:nvPicPr>
          <p:cNvPr id="4" name="Picture 6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4221088"/>
            <a:ext cx="4357687" cy="23510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140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200800" cy="11521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Богданочка і Ольга </a:t>
            </a:r>
            <a:r>
              <a:rPr lang="uk-UA" b="1" dirty="0" err="1" smtClean="0">
                <a:solidFill>
                  <a:srgbClr val="C00000"/>
                </a:solidFill>
              </a:rPr>
              <a:t>Пашолок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P101736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844824"/>
            <a:ext cx="3286125" cy="4643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3387725" cy="4614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94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kern="0" cap="small" dirty="0">
                <a:solidFill>
                  <a:srgbClr val="9F2936"/>
                </a:solidFill>
                <a:latin typeface="Century Schoolbook"/>
                <a:ea typeface="+mn-ea"/>
                <a:cs typeface="+mn-cs"/>
              </a:rPr>
              <a:t>Епіграф уроку</a:t>
            </a:r>
            <a:br>
              <a:rPr lang="uk-UA" sz="3600" b="1" kern="0" cap="small" dirty="0">
                <a:solidFill>
                  <a:srgbClr val="9F2936"/>
                </a:solidFill>
                <a:latin typeface="Century Schoolbook"/>
                <a:ea typeface="+mn-ea"/>
                <a:cs typeface="+mn-cs"/>
              </a:rPr>
            </a:b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772815"/>
            <a:ext cx="6768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«Людське життя</a:t>
            </a:r>
            <a:r>
              <a:rPr kumimoji="0" lang="en-US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</a:t>
            </a: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це постійна боротьба з ворогами</a:t>
            </a:r>
            <a:r>
              <a:rPr kumimoji="0" lang="en-US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,</a:t>
            </a: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яких у людини насправді всього три</a:t>
            </a:r>
            <a:r>
              <a:rPr kumimoji="0" lang="en-US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- </a:t>
            </a: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жадоба</a:t>
            </a:r>
            <a:r>
              <a:rPr kumimoji="0" lang="en-US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,</a:t>
            </a: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лінь та гординя. І починати цю боротьбу треба з самого себе</a:t>
            </a:r>
            <a:r>
              <a:rPr kumimoji="0" lang="en-US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,</a:t>
            </a:r>
            <a:r>
              <a:rPr kumimoji="0" lang="uk-UA" sz="2400" b="1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зробивши своє буття підпорядкованим любові та милосердю»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575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" t="10979" r="1390" b="5590"/>
          <a:stretch/>
        </p:blipFill>
        <p:spPr bwMode="auto">
          <a:xfrm>
            <a:off x="539552" y="476672"/>
            <a:ext cx="7788166" cy="5286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845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878" y="188640"/>
            <a:ext cx="7911397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Справжнє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милосердя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– </a:t>
            </a:r>
          </a:p>
          <a:p>
            <a:pPr algn="just"/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ц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е бажання приносити </a:t>
            </a:r>
          </a:p>
          <a:p>
            <a:pPr algn="just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користь іншим людям,</a:t>
            </a:r>
          </a:p>
          <a:p>
            <a:pPr algn="just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не думаючи про </a:t>
            </a:r>
            <a:r>
              <a:rPr lang="uk-UA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винаго-</a:t>
            </a:r>
            <a:endParaRPr lang="uk-UA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</a:endParaRPr>
          </a:p>
          <a:p>
            <a:pPr algn="just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роду.</a:t>
            </a:r>
          </a:p>
          <a:p>
            <a:pPr algn="just"/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                       </a:t>
            </a:r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Х. </a:t>
            </a:r>
            <a:r>
              <a:rPr lang="uk-UA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Келлер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793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9776"/>
            <a:ext cx="8229600" cy="1143000"/>
          </a:xfrm>
        </p:spPr>
        <p:txBody>
          <a:bodyPr>
            <a:normAutofit/>
          </a:bodyPr>
          <a:lstStyle/>
          <a:p>
            <a:r>
              <a:rPr lang="ru-RU" b="1" cap="small" dirty="0" err="1" smtClean="0">
                <a:solidFill>
                  <a:srgbClr val="C00000"/>
                </a:solidFill>
                <a:latin typeface="Century Schoolbook"/>
              </a:rPr>
              <a:t>Домашнє</a:t>
            </a:r>
            <a:r>
              <a:rPr lang="ru-RU" b="1" cap="small" dirty="0" smtClean="0">
                <a:solidFill>
                  <a:srgbClr val="C00000"/>
                </a:solidFill>
                <a:latin typeface="Century Schoolbook"/>
              </a:rPr>
              <a:t> </a:t>
            </a:r>
            <a:r>
              <a:rPr lang="ru-RU" b="1" cap="small" dirty="0" err="1">
                <a:solidFill>
                  <a:srgbClr val="C00000"/>
                </a:solidFill>
                <a:latin typeface="Century Schoolbook"/>
              </a:rPr>
              <a:t>завдання</a:t>
            </a:r>
            <a:r>
              <a:rPr lang="en-US" b="1" cap="small" dirty="0" smtClean="0">
                <a:solidFill>
                  <a:srgbClr val="C00000"/>
                </a:solidFill>
                <a:latin typeface="Century Schoolbook"/>
              </a:rPr>
              <a:t>: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7666"/>
            <a:ext cx="741682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">
              <a:spcBef>
                <a:spcPts val="600"/>
              </a:spcBef>
              <a:buClr>
                <a:srgbClr val="F07F09"/>
              </a:buClr>
              <a:buSzPct val="70000"/>
              <a:buFont typeface="Wingdings"/>
              <a:buChar char=""/>
            </a:pPr>
            <a:r>
              <a:rPr lang="uk-UA" sz="3200" dirty="0">
                <a:solidFill>
                  <a:prstClr val="black"/>
                </a:solidFill>
                <a:latin typeface="Century Schoolbook"/>
              </a:rPr>
              <a:t>1)Напишіть невеличке міркування «Чи може милосердя врятувати світ від зла</a:t>
            </a:r>
            <a:r>
              <a:rPr lang="en-US" sz="3200" dirty="0">
                <a:solidFill>
                  <a:prstClr val="black"/>
                </a:solidFill>
                <a:latin typeface="Century Schoolbook"/>
              </a:rPr>
              <a:t>?</a:t>
            </a:r>
            <a:r>
              <a:rPr lang="uk-UA" sz="3200" dirty="0">
                <a:solidFill>
                  <a:prstClr val="black"/>
                </a:solidFill>
                <a:latin typeface="Century Schoolbook"/>
              </a:rPr>
              <a:t>» Поясніть свою думку</a:t>
            </a:r>
            <a:r>
              <a:rPr lang="uk-UA" sz="3200" dirty="0" smtClean="0">
                <a:solidFill>
                  <a:prstClr val="black"/>
                </a:solidFill>
                <a:latin typeface="Century Schoolbook"/>
              </a:rPr>
              <a:t>.</a:t>
            </a:r>
          </a:p>
          <a:p>
            <a:pPr lvl="0">
              <a:spcBef>
                <a:spcPts val="600"/>
              </a:spcBef>
              <a:buClr>
                <a:srgbClr val="F07F09"/>
              </a:buClr>
              <a:buSzPct val="70000"/>
            </a:pPr>
            <a:endParaRPr lang="uk-UA" sz="1600" dirty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07F09"/>
              </a:buClr>
              <a:buSzPct val="70000"/>
              <a:buFont typeface="Wingdings"/>
              <a:buChar char=""/>
            </a:pPr>
            <a:r>
              <a:rPr lang="uk-UA" sz="3200" dirty="0">
                <a:solidFill>
                  <a:prstClr val="black"/>
                </a:solidFill>
                <a:latin typeface="Century Schoolbook"/>
              </a:rPr>
              <a:t>2)Прочитайте легенду «Не розгледіла» та дайте відповідь на запитання  до </a:t>
            </a:r>
            <a:r>
              <a:rPr lang="uk-UA" sz="3200" dirty="0" smtClean="0">
                <a:solidFill>
                  <a:prstClr val="black"/>
                </a:solidFill>
                <a:latin typeface="Century Schoolbook"/>
              </a:rPr>
              <a:t>неї (</a:t>
            </a:r>
            <a:r>
              <a:rPr lang="uk-UA" sz="3200" dirty="0">
                <a:solidFill>
                  <a:prstClr val="black"/>
                </a:solidFill>
                <a:latin typeface="Century Schoolbook"/>
              </a:rPr>
              <a:t>стор.119</a:t>
            </a:r>
            <a:r>
              <a:rPr lang="uk-UA" sz="3200" dirty="0" smtClean="0">
                <a:solidFill>
                  <a:prstClr val="black"/>
                </a:solidFill>
                <a:latin typeface="Century Schoolbook"/>
              </a:rPr>
              <a:t>).</a:t>
            </a:r>
            <a:endParaRPr lang="ru-RU" sz="3200" dirty="0">
              <a:solidFill>
                <a:prstClr val="black"/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381866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926" y="1844824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Сердце 4"/>
          <p:cNvSpPr/>
          <p:nvPr/>
        </p:nvSpPr>
        <p:spPr>
          <a:xfrm>
            <a:off x="179513" y="0"/>
            <a:ext cx="8784976" cy="6741368"/>
          </a:xfrm>
          <a:prstGeom prst="hear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/>
              <a:t> </a:t>
            </a:r>
            <a:endParaRPr lang="ru-RU" dirty="0"/>
          </a:p>
          <a:p>
            <a:r>
              <a:rPr lang="en-US" dirty="0" smtClean="0"/>
              <a:t>                     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uk-UA" dirty="0" smtClean="0"/>
              <a:t>Не </a:t>
            </a:r>
            <a:r>
              <a:rPr lang="uk-UA" dirty="0"/>
              <a:t>зобидь ні старця, ні дитину,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Поділись </a:t>
            </a:r>
            <a:r>
              <a:rPr lang="uk-UA" dirty="0"/>
              <a:t>останнім сухарем,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Тільки </a:t>
            </a:r>
            <a:r>
              <a:rPr lang="uk-UA" dirty="0"/>
              <a:t>раз ми на землі </a:t>
            </a:r>
            <a:r>
              <a:rPr lang="uk-UA" dirty="0" err="1"/>
              <a:t>живем</a:t>
            </a:r>
            <a:r>
              <a:rPr lang="uk-UA" dirty="0"/>
              <a:t>: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Сій </a:t>
            </a:r>
            <a:r>
              <a:rPr lang="uk-UA" dirty="0"/>
              <a:t>любов, краса її єдина.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Зло </a:t>
            </a:r>
            <a:r>
              <a:rPr lang="uk-UA" dirty="0"/>
              <a:t>нічого не дає, крім зла,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Вмій  </a:t>
            </a:r>
            <a:r>
              <a:rPr lang="uk-UA" dirty="0"/>
              <a:t>прощати, як прощає мати, 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На </a:t>
            </a:r>
            <a:r>
              <a:rPr lang="uk-UA" dirty="0"/>
              <a:t>добро добром спіши воздати ―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Мудрість </a:t>
            </a:r>
            <a:r>
              <a:rPr lang="uk-UA" dirty="0"/>
              <a:t>завжди доброю була.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Витри </a:t>
            </a:r>
            <a:r>
              <a:rPr lang="uk-UA" dirty="0"/>
              <a:t>піт солоний із чола,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І </a:t>
            </a:r>
            <a:r>
              <a:rPr lang="uk-UA" dirty="0"/>
              <a:t>працюй, забувши про утому,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Бо </a:t>
            </a:r>
            <a:r>
              <a:rPr lang="uk-UA" dirty="0"/>
              <a:t>людина ціниться по тому,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Чи </a:t>
            </a:r>
            <a:r>
              <a:rPr lang="uk-UA" dirty="0"/>
              <a:t>вона зробила, що могла,</a:t>
            </a:r>
            <a:endParaRPr lang="ru-RU" dirty="0"/>
          </a:p>
          <a:p>
            <a:r>
              <a:rPr lang="en-US" dirty="0" smtClean="0"/>
              <a:t>                        </a:t>
            </a:r>
            <a:r>
              <a:rPr lang="uk-UA" dirty="0" smtClean="0"/>
              <a:t>Скільки </a:t>
            </a:r>
            <a:r>
              <a:rPr lang="uk-UA" dirty="0"/>
              <a:t>сил у неї вистачало,</a:t>
            </a:r>
            <a:endParaRPr lang="ru-RU" dirty="0"/>
          </a:p>
          <a:p>
            <a:r>
              <a:rPr lang="en-US" dirty="0" smtClean="0"/>
              <a:t>                       </a:t>
            </a:r>
            <a:r>
              <a:rPr lang="uk-UA" dirty="0" smtClean="0"/>
              <a:t>Щоб </a:t>
            </a:r>
            <a:r>
              <a:rPr lang="uk-UA" dirty="0"/>
              <a:t>на світі більше щастя стало</a:t>
            </a:r>
            <a:r>
              <a:rPr lang="uk-UA" dirty="0" smtClean="0"/>
              <a:t>.</a:t>
            </a:r>
            <a:r>
              <a:rPr lang="en-US" dirty="0" smtClean="0"/>
              <a:t>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074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9"/>
            <a:ext cx="7125113" cy="936103"/>
          </a:xfrm>
        </p:spPr>
        <p:txBody>
          <a:bodyPr/>
          <a:lstStyle/>
          <a:p>
            <a:r>
              <a:rPr lang="uk-UA" sz="3600" b="1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r>
              <a:rPr lang="uk-UA" sz="3600" b="1" dirty="0" smtClean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уроку: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пояснити поняття «милосердя», «альтруїзм», «егоїзм»;</a:t>
            </a: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наводити </a:t>
            </a:r>
            <a:r>
              <a:rPr lang="uk-UA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приклади вияву милосердя у вчинках</a:t>
            </a: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характеризувати прояви егоїзму  у власній</a:t>
            </a: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поведінці;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висловлювати власне розуміння милосердя та співчуття;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600" dirty="0">
                <a:solidFill>
                  <a:srgbClr val="002060"/>
                </a:solidFill>
              </a:rPr>
              <a:t>розвивати  потреби   гуманістичної </a:t>
            </a:r>
            <a:r>
              <a:rPr lang="uk-UA" sz="2600" dirty="0" smtClean="0">
                <a:solidFill>
                  <a:srgbClr val="002060"/>
                </a:solidFill>
              </a:rPr>
              <a:t>спрямованості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uk-UA" sz="2600" dirty="0" smtClean="0">
              <a:solidFill>
                <a:srgbClr val="002060"/>
              </a:solidFill>
            </a:endParaRP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r>
              <a:rPr lang="uk-UA" sz="2600" dirty="0" smtClean="0">
                <a:solidFill>
                  <a:srgbClr val="002060"/>
                </a:solidFill>
              </a:rPr>
              <a:t>                  - </a:t>
            </a:r>
            <a:r>
              <a:rPr lang="uk-UA" sz="2600" dirty="0">
                <a:solidFill>
                  <a:srgbClr val="002060"/>
                </a:solidFill>
              </a:rPr>
              <a:t>виховувати </a:t>
            </a:r>
            <a:r>
              <a:rPr lang="uk-UA" sz="2600" dirty="0" smtClean="0">
                <a:solidFill>
                  <a:srgbClr val="002060"/>
                </a:solidFill>
              </a:rPr>
              <a:t>гуманізм.</a:t>
            </a:r>
            <a:endParaRPr lang="uk-UA" sz="2600" dirty="0">
              <a:solidFill>
                <a:srgbClr val="002060"/>
              </a:solidFill>
            </a:endParaRPr>
          </a:p>
          <a:p>
            <a:pPr marL="27432" lvl="0" indent="0" eaLnBrk="0" hangingPunct="0">
              <a:spcBef>
                <a:spcPts val="600"/>
              </a:spcBef>
              <a:buClr>
                <a:srgbClr val="4F81BD"/>
              </a:buClr>
              <a:buSzPct val="80000"/>
              <a:buNone/>
              <a:defRPr/>
            </a:pP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8899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476672"/>
            <a:ext cx="8229600" cy="638428"/>
          </a:xfrm>
        </p:spPr>
      </p:pic>
      <p:pic>
        <p:nvPicPr>
          <p:cNvPr id="10243" name="Picture 6"/>
          <p:cNvPicPr>
            <a:picLocks noGrp="1" noChangeAspect="1" noChangeArrowheads="1"/>
          </p:cNvPicPr>
          <p:nvPr>
            <p:ph type="tbl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648" y="1916832"/>
            <a:ext cx="6286500" cy="4283398"/>
          </a:xfrm>
        </p:spPr>
      </p:pic>
      <p:sp>
        <p:nvSpPr>
          <p:cNvPr id="10244" name="Прямоугольник 1"/>
          <p:cNvSpPr>
            <a:spLocks noChangeArrowheads="1"/>
          </p:cNvSpPr>
          <p:nvPr/>
        </p:nvSpPr>
        <p:spPr bwMode="auto">
          <a:xfrm>
            <a:off x="2051720" y="980728"/>
            <a:ext cx="568863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uk-UA" sz="2400" b="1" dirty="0"/>
              <a:t>Чи знаєте ви хто ця жінка</a:t>
            </a:r>
            <a:r>
              <a:rPr lang="en-US" sz="2400" b="1" dirty="0"/>
              <a:t>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3459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39825"/>
          </a:xfrm>
        </p:spPr>
        <p:txBody>
          <a:bodyPr/>
          <a:lstStyle/>
          <a:p>
            <a:r>
              <a:rPr lang="ru-RU" dirty="0" err="1" smtClean="0"/>
              <a:t>Пісня</a:t>
            </a:r>
            <a:r>
              <a:rPr lang="ru-RU" dirty="0" smtClean="0"/>
              <a:t> «Если добрый ты»</a:t>
            </a:r>
            <a:endParaRPr lang="ru-RU" dirty="0"/>
          </a:p>
        </p:txBody>
      </p:sp>
      <p:pic>
        <p:nvPicPr>
          <p:cNvPr id="5" name="Detskie_Pesni-Esli_Dobryi_Ty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020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19197" y="548680"/>
            <a:ext cx="70567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</a:rPr>
              <a:t>М</a:t>
            </a:r>
            <a:r>
              <a:rPr lang="uk-UA" sz="3600" dirty="0"/>
              <a:t> – мила, милосердна;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И</a:t>
            </a:r>
            <a:r>
              <a:rPr lang="uk-UA" sz="3600" dirty="0"/>
              <a:t> – 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Л</a:t>
            </a:r>
            <a:r>
              <a:rPr lang="uk-UA" sz="3600" dirty="0"/>
              <a:t> – любляча;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О</a:t>
            </a:r>
            <a:r>
              <a:rPr lang="uk-UA" sz="3600" dirty="0"/>
              <a:t> – оригінальна;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С </a:t>
            </a:r>
            <a:r>
              <a:rPr lang="uk-UA" sz="3600" dirty="0"/>
              <a:t>– сердечна;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Е </a:t>
            </a:r>
            <a:r>
              <a:rPr lang="uk-UA" sz="3600" dirty="0"/>
              <a:t>– емоційна;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Р </a:t>
            </a:r>
            <a:r>
              <a:rPr lang="uk-UA" sz="3600" dirty="0"/>
              <a:t>– радісна;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Д </a:t>
            </a:r>
            <a:r>
              <a:rPr lang="uk-UA" sz="3600" dirty="0"/>
              <a:t>– доброзичлива;</a:t>
            </a:r>
            <a:endParaRPr lang="ru-RU" sz="3600" dirty="0"/>
          </a:p>
          <a:p>
            <a:r>
              <a:rPr lang="uk-UA" sz="3600" b="1" dirty="0">
                <a:solidFill>
                  <a:srgbClr val="FF0000"/>
                </a:solidFill>
              </a:rPr>
              <a:t>Я </a:t>
            </a:r>
            <a:r>
              <a:rPr lang="uk-UA" sz="3600" dirty="0"/>
              <a:t>– яскрава.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262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Rectangle 2"/>
          <p:cNvPicPr>
            <a:picLocks noGrp="1" noRo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08603"/>
            <a:ext cx="7992888" cy="888149"/>
          </a:xfrm>
        </p:spPr>
      </p:pic>
      <p:grpSp>
        <p:nvGrpSpPr>
          <p:cNvPr id="11267" name="Rectangle 3"/>
          <p:cNvGrpSpPr>
            <a:grpSpLocks noGrp="1" noRot="1"/>
          </p:cNvGrpSpPr>
          <p:nvPr/>
        </p:nvGrpSpPr>
        <p:grpSpPr bwMode="auto">
          <a:xfrm>
            <a:off x="539552" y="1196752"/>
            <a:ext cx="7920880" cy="5256584"/>
            <a:chOff x="488" y="818"/>
            <a:chExt cx="5034" cy="3479"/>
          </a:xfrm>
        </p:grpSpPr>
        <p:pic>
          <p:nvPicPr>
            <p:cNvPr id="16387" name="Rectangle 3"/>
            <p:cNvPicPr>
              <a:picLocks noRo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" y="818"/>
              <a:ext cx="5034" cy="3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488" y="818"/>
              <a:ext cx="4899" cy="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273050" indent="-273050">
                <a:defRPr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Що таке милосердя?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Що таке співчуття?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Якою повинна бути милосердна людина? 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Хто потребує милосердя? 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 Як проявляти милосердя словом і ділом? 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>
                  <a:solidFill>
                    <a:srgbClr val="000000"/>
                  </a:solidFill>
                </a:rPr>
                <a:t>Що я  можу зробити  для інших</a:t>
              </a:r>
              <a:r>
                <a:rPr lang="uk-UA" sz="2800" dirty="0" smtClean="0">
                  <a:solidFill>
                    <a:srgbClr val="000000"/>
                  </a:solidFill>
                </a:rPr>
                <a:t>?</a:t>
              </a:r>
              <a:endParaRPr lang="en-US" sz="2800" dirty="0" smtClean="0">
                <a:solidFill>
                  <a:srgbClr val="000000"/>
                </a:solidFill>
              </a:endParaRP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r>
                <a:rPr lang="uk-UA" sz="2800" dirty="0" smtClean="0">
                  <a:solidFill>
                    <a:srgbClr val="000000"/>
                  </a:solidFill>
                </a:rPr>
                <a:t>Кого називають альтруїстом</a:t>
              </a:r>
              <a:r>
                <a:rPr lang="en-US" sz="2800" dirty="0" smtClean="0">
                  <a:solidFill>
                    <a:srgbClr val="000000"/>
                  </a:solidFill>
                </a:rPr>
                <a:t>,</a:t>
              </a:r>
              <a:r>
                <a:rPr lang="uk-UA" sz="2800" dirty="0" smtClean="0">
                  <a:solidFill>
                    <a:srgbClr val="000000"/>
                  </a:solidFill>
                </a:rPr>
                <a:t> а кого – егоїстом</a:t>
              </a:r>
              <a:r>
                <a:rPr lang="en-US" sz="2800" dirty="0" smtClean="0">
                  <a:solidFill>
                    <a:srgbClr val="000000"/>
                  </a:solidFill>
                </a:rPr>
                <a:t>?</a:t>
              </a: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endParaRPr lang="uk-UA" sz="2800" dirty="0">
                <a:solidFill>
                  <a:srgbClr val="000000"/>
                </a:solidFill>
              </a:endParaRP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</a:pPr>
              <a:endParaRPr lang="uk-UA" sz="2800" dirty="0">
                <a:solidFill>
                  <a:srgbClr val="000000"/>
                </a:solidFill>
              </a:endParaRPr>
            </a:p>
            <a:p>
              <a:pPr>
                <a:lnSpc>
                  <a:spcPct val="90000"/>
                </a:lnSpc>
                <a:spcBef>
                  <a:spcPts val="575"/>
                </a:spcBef>
                <a:buClr>
                  <a:schemeClr val="accent1"/>
                </a:buClr>
                <a:buSzPct val="85000"/>
                <a:buFont typeface="Wingdings" pitchFamily="2" charset="2"/>
                <a:buNone/>
              </a:pPr>
              <a:endParaRPr lang="ru-RU" sz="28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98072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Мозковий штурм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916832"/>
            <a:ext cx="7200800" cy="3048001"/>
          </a:xfrm>
        </p:spPr>
        <p:txBody>
          <a:bodyPr>
            <a:normAutofit/>
          </a:bodyPr>
          <a:lstStyle/>
          <a:p>
            <a:r>
              <a:rPr lang="uk-UA" sz="2400" dirty="0" smtClean="0"/>
              <a:t>Які асоціації у вас викликає слово милосердя?</a:t>
            </a:r>
            <a:endParaRPr lang="ru-RU" sz="2400" dirty="0" smtClean="0"/>
          </a:p>
        </p:txBody>
      </p:sp>
      <p:pic>
        <p:nvPicPr>
          <p:cNvPr id="14340" name="Picture 4" descr="556767_535573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2564904"/>
            <a:ext cx="5214983" cy="3078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45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64" name="Rectangle 16"/>
          <p:cNvGrpSpPr>
            <a:grpSpLocks noGrp="1"/>
          </p:cNvGrpSpPr>
          <p:nvPr/>
        </p:nvGrpSpPr>
        <p:grpSpPr bwMode="auto">
          <a:xfrm>
            <a:off x="971600" y="548780"/>
            <a:ext cx="7201332" cy="1350863"/>
            <a:chOff x="108" y="-466"/>
            <a:chExt cx="5640" cy="1426"/>
          </a:xfrm>
        </p:grpSpPr>
        <p:pic>
          <p:nvPicPr>
            <p:cNvPr id="18434" name="Rectangle 1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" y="-466"/>
              <a:ext cx="5640" cy="1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35" name="Text Box 3"/>
            <p:cNvSpPr txBox="1">
              <a:spLocks noChangeArrowheads="1"/>
            </p:cNvSpPr>
            <p:nvPr/>
          </p:nvSpPr>
          <p:spPr bwMode="auto">
            <a:xfrm>
              <a:off x="288" y="-466"/>
              <a:ext cx="5184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91440" anchor="b"/>
            <a:lstStyle>
              <a:lvl1pPr>
                <a:defRPr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r>
                <a:rPr lang="en-US" sz="4000" b="1" dirty="0" smtClean="0">
                  <a:solidFill>
                    <a:srgbClr val="C00000"/>
                  </a:solidFill>
                </a:rPr>
                <a:t>    </a:t>
              </a:r>
              <a:r>
                <a:rPr lang="uk-UA" sz="4000" b="1" dirty="0" smtClean="0">
                  <a:solidFill>
                    <a:srgbClr val="C00000"/>
                  </a:solidFill>
                </a:rPr>
                <a:t>Робота </a:t>
              </a:r>
              <a:r>
                <a:rPr lang="uk-UA" sz="4000" b="1" dirty="0">
                  <a:solidFill>
                    <a:srgbClr val="C00000"/>
                  </a:solidFill>
                </a:rPr>
                <a:t>з підручником</a:t>
              </a:r>
              <a:endParaRPr lang="ru-RU" sz="4000" b="1" dirty="0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53266" name="Group 1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01097368"/>
              </p:ext>
            </p:extLst>
          </p:nvPr>
        </p:nvGraphicFramePr>
        <p:xfrm>
          <a:off x="539552" y="2149768"/>
          <a:ext cx="8229600" cy="430356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822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    </a:t>
                      </a: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Співчуття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     </a:t>
                      </a: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Милосердя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1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7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_Тема Office">
  <a:themeElements>
    <a:clrScheme name="Другая 1">
      <a:dk1>
        <a:sysClr val="windowText" lastClr="000000"/>
      </a:dk1>
      <a:lt1>
        <a:sysClr val="window" lastClr="FFFFF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</TotalTime>
  <Words>361</Words>
  <Application>Microsoft Office PowerPoint</Application>
  <PresentationFormat>Экран (4:3)</PresentationFormat>
  <Paragraphs>82</Paragraphs>
  <Slides>23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4_Тема Office</vt:lpstr>
      <vt:lpstr>Пакет</vt:lpstr>
      <vt:lpstr>Презентация PowerPoint</vt:lpstr>
      <vt:lpstr>Епіграф уроку </vt:lpstr>
      <vt:lpstr>Завдання уроку:</vt:lpstr>
      <vt:lpstr>Презентация PowerPoint</vt:lpstr>
      <vt:lpstr>Пісня «Если добрый ты»</vt:lpstr>
      <vt:lpstr>Презентация PowerPoint</vt:lpstr>
      <vt:lpstr>Презентация PowerPoint</vt:lpstr>
      <vt:lpstr>Мозковий штурм</vt:lpstr>
      <vt:lpstr>Презентация PowerPoint</vt:lpstr>
      <vt:lpstr>Презентация PowerPoint</vt:lpstr>
      <vt:lpstr>Завдання по групах: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Богданочка і Ольга Пашолок</vt:lpstr>
      <vt:lpstr>Презентация PowerPoint</vt:lpstr>
      <vt:lpstr>Презентация PowerPoint</vt:lpstr>
      <vt:lpstr>Домашнє завдання: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45</cp:revision>
  <dcterms:created xsi:type="dcterms:W3CDTF">2014-04-05T18:49:42Z</dcterms:created>
  <dcterms:modified xsi:type="dcterms:W3CDTF">2014-04-21T14:33:57Z</dcterms:modified>
</cp:coreProperties>
</file>