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2" autoAdjust="0"/>
    <p:restoredTop sz="94660"/>
  </p:normalViewPr>
  <p:slideViewPr>
    <p:cSldViewPr snapToGrid="0">
      <p:cViewPr varScale="1">
        <p:scale>
          <a:sx n="78" d="100"/>
          <a:sy n="78" d="100"/>
        </p:scale>
        <p:origin x="78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80695613-B370-4873-A5CC-F4C9CB0492F0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AEF2A0D2-12E6-43CF-9FB3-A970DC8248C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39778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5613-B370-4873-A5CC-F4C9CB0492F0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A0D2-12E6-43CF-9FB3-A970DC8248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616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5613-B370-4873-A5CC-F4C9CB0492F0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A0D2-12E6-43CF-9FB3-A970DC8248C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46238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5613-B370-4873-A5CC-F4C9CB0492F0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A0D2-12E6-43CF-9FB3-A970DC8248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835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5613-B370-4873-A5CC-F4C9CB0492F0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A0D2-12E6-43CF-9FB3-A970DC8248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156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5613-B370-4873-A5CC-F4C9CB0492F0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A0D2-12E6-43CF-9FB3-A970DC8248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801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5613-B370-4873-A5CC-F4C9CB0492F0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A0D2-12E6-43CF-9FB3-A970DC8248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079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5613-B370-4873-A5CC-F4C9CB0492F0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A0D2-12E6-43CF-9FB3-A970DC8248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4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5613-B370-4873-A5CC-F4C9CB0492F0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A0D2-12E6-43CF-9FB3-A970DC8248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525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5613-B370-4873-A5CC-F4C9CB0492F0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A0D2-12E6-43CF-9FB3-A970DC8248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948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95613-B370-4873-A5CC-F4C9CB0492F0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A0D2-12E6-43CF-9FB3-A970DC8248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508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80695613-B370-4873-A5CC-F4C9CB0492F0}" type="datetimeFigureOut">
              <a:rPr lang="en-US" smtClean="0"/>
              <a:t>6/24/2024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AEF2A0D2-12E6-43CF-9FB3-A970DC8248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02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1" r:id="rId1"/>
    <p:sldLayoutId id="2147484092" r:id="rId2"/>
    <p:sldLayoutId id="2147484093" r:id="rId3"/>
    <p:sldLayoutId id="2147484094" r:id="rId4"/>
    <p:sldLayoutId id="2147484095" r:id="rId5"/>
    <p:sldLayoutId id="2147484096" r:id="rId6"/>
    <p:sldLayoutId id="2147484097" r:id="rId7"/>
    <p:sldLayoutId id="2147484098" r:id="rId8"/>
    <p:sldLayoutId id="2147484099" r:id="rId9"/>
    <p:sldLayoutId id="2147484100" r:id="rId10"/>
    <p:sldLayoutId id="21474841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B2DAD1-7DFF-1832-9C2C-34B4923552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1871" y="471948"/>
            <a:ext cx="10438515" cy="5279923"/>
          </a:xfrm>
        </p:spPr>
        <p:txBody>
          <a:bodyPr>
            <a:normAutofit fontScale="90000"/>
          </a:bodyPr>
          <a:lstStyle/>
          <a:p>
            <a:r>
              <a:rPr lang="ru-RU" sz="6000" dirty="0"/>
              <a:t>КОМУНІКАТИВНІ ПРАКТИКИ З ВИКОРИСТАННЯ МАК КАРТ ТА МЕТОДУ</a:t>
            </a:r>
            <a:br>
              <a:rPr lang="ru-RU" sz="6000" dirty="0"/>
            </a:br>
            <a:r>
              <a:rPr lang="ru-RU" sz="6000" dirty="0">
                <a:solidFill>
                  <a:srgbClr val="FF0000"/>
                </a:solidFill>
              </a:rPr>
              <a:t>STORYTELING</a:t>
            </a:r>
            <a:br>
              <a:rPr lang="ru-RU" dirty="0"/>
            </a:br>
            <a:br>
              <a:rPr lang="ru-RU" dirty="0"/>
            </a:br>
            <a:endParaRPr lang="en-US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22819AC-6AEE-CBD2-53B6-DB2A09B69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261" y="4228904"/>
            <a:ext cx="9754445" cy="226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99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D0213D-4906-DC4F-D3B3-1EB52E904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304800"/>
            <a:ext cx="9692640" cy="1020417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rgbClr val="FF0000"/>
                </a:solidFill>
              </a:rPr>
              <a:t>Комунікація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5D0F2A-C856-1B3A-FA7B-AED97D2460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1" y="1431236"/>
            <a:ext cx="9472389" cy="4748902"/>
          </a:xfrm>
        </p:spPr>
        <p:txBody>
          <a:bodyPr>
            <a:noAutofit/>
          </a:bodyPr>
          <a:lstStyle/>
          <a:p>
            <a:r>
              <a:rPr lang="uk-UA" sz="2800" dirty="0"/>
              <a:t>Комунікація – (від лат. </a:t>
            </a:r>
            <a:r>
              <a:rPr lang="en-US" sz="2800" dirty="0" err="1"/>
              <a:t>communicatio</a:t>
            </a:r>
            <a:r>
              <a:rPr lang="en-US" sz="2800" dirty="0"/>
              <a:t> — </a:t>
            </a:r>
            <a:r>
              <a:rPr lang="uk-UA" sz="2800" dirty="0"/>
              <a:t>єдність, передача, з'єднання, повідомлення) процес обміну та передавання інформації вербальними та невербальними засобами спілкування [1].</a:t>
            </a:r>
          </a:p>
          <a:p>
            <a:r>
              <a:rPr lang="uk-UA" sz="2800" dirty="0"/>
              <a:t>Комунікативні практики - як один зі способів взаємодії в процесі комунікації, спрямовані на передачу інформаційного, емоційного та інтелектуального змісту. Широко застосовуються у різних сферах: політики, психології, арт</a:t>
            </a:r>
            <a:r>
              <a:rPr lang="en-US" sz="2800" dirty="0"/>
              <a:t> </a:t>
            </a:r>
            <a:r>
              <a:rPr lang="uk-UA" sz="2800" dirty="0"/>
              <a:t>терапії, мистецтві, дизайні, освіті, реклами тощо.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33058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F22777-4BED-2356-6EBA-553951CE1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278296"/>
            <a:ext cx="9692640" cy="967409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rgbClr val="FF0000"/>
                </a:solidFill>
              </a:rPr>
              <a:t>Арт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uk-UA" dirty="0">
                <a:solidFill>
                  <a:srgbClr val="FF0000"/>
                </a:solidFill>
              </a:rPr>
              <a:t>терапія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BE79CC-5031-1459-EB98-0CD290B7C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1" y="1245706"/>
            <a:ext cx="9194093" cy="4934432"/>
          </a:xfrm>
        </p:spPr>
        <p:txBody>
          <a:bodyPr>
            <a:normAutofit/>
          </a:bodyPr>
          <a:lstStyle/>
          <a:p>
            <a:r>
              <a:rPr lang="uk-UA" sz="2800" dirty="0"/>
              <a:t>Арт</a:t>
            </a:r>
            <a:r>
              <a:rPr lang="en-US" sz="2800" dirty="0"/>
              <a:t> </a:t>
            </a:r>
            <a:r>
              <a:rPr lang="uk-UA" sz="2800" dirty="0"/>
              <a:t>терапія, як один із методів психологічної роботи, який використовується з цілями терапевтичного впливу, зокрема для вирішення </a:t>
            </a:r>
            <a:r>
              <a:rPr lang="uk-UA" sz="2800" dirty="0" err="1"/>
              <a:t>психодіагностичних</a:t>
            </a:r>
            <a:r>
              <a:rPr lang="uk-UA" sz="2800" dirty="0"/>
              <a:t>, </a:t>
            </a:r>
            <a:r>
              <a:rPr lang="uk-UA" sz="2800" dirty="0" err="1"/>
              <a:t>психокорекційних</a:t>
            </a:r>
            <a:r>
              <a:rPr lang="uk-UA" sz="2800" dirty="0"/>
              <a:t>, психопрофілактичних завдань та як спосіб самовираження особистості [2].</a:t>
            </a:r>
          </a:p>
          <a:p>
            <a:r>
              <a:rPr lang="uk-UA" sz="2800" dirty="0"/>
              <a:t>Тісно пов’язана з використанням як вербальних, так і не невербальних способів самовираження та спілкування за допомогою різноманітних технік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9221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730B21-C883-E7B0-D307-C2BA4C54F5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734170"/>
          </a:xfrm>
        </p:spPr>
        <p:txBody>
          <a:bodyPr/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Storyteling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B0C4FC-EBA3-4EF0-905C-83E405F6B2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2" y="1099930"/>
            <a:ext cx="9286858" cy="5080207"/>
          </a:xfrm>
        </p:spPr>
        <p:txBody>
          <a:bodyPr/>
          <a:lstStyle/>
          <a:p>
            <a:r>
              <a:rPr lang="uk-UA" sz="2800" dirty="0"/>
              <a:t>Сприяючи розвитку комунікативного потенціалу особистості все частіше постає питання пошук та залучення інноваційних педагогічних підходів.</a:t>
            </a:r>
          </a:p>
          <a:p>
            <a:r>
              <a:rPr lang="uk-UA" sz="2800" dirty="0"/>
              <a:t>У 90-х роках ми­нулого століття Девід Армстронг, голова міжнародної компанії </a:t>
            </a:r>
            <a:r>
              <a:rPr lang="en-US" sz="2800" dirty="0"/>
              <a:t>Armstrong International. </a:t>
            </a:r>
            <a:r>
              <a:rPr lang="uk-UA" sz="2800" dirty="0"/>
              <a:t>розробив та успішно впровадив, для поліпшення показників роботи компанії й швидкого навчання новачків, метод </a:t>
            </a:r>
            <a:r>
              <a:rPr lang="en-US" sz="2800" dirty="0" err="1"/>
              <a:t>Storyteling</a:t>
            </a:r>
            <a:r>
              <a:rPr lang="en-US" sz="2800" dirty="0"/>
              <a:t>. </a:t>
            </a:r>
          </a:p>
          <a:p>
            <a:r>
              <a:rPr lang="uk-UA" sz="2800" dirty="0" err="1"/>
              <a:t>Сторітелінг</a:t>
            </a:r>
            <a:r>
              <a:rPr lang="uk-UA" sz="2800" dirty="0"/>
              <a:t> (у перекладі з англійської </a:t>
            </a:r>
            <a:r>
              <a:rPr lang="en-US" sz="2800" dirty="0"/>
              <a:t>story - </a:t>
            </a:r>
            <a:r>
              <a:rPr lang="uk-UA" sz="2800" dirty="0"/>
              <a:t>історія, а </a:t>
            </a:r>
            <a:r>
              <a:rPr lang="en-US" sz="2800" dirty="0"/>
              <a:t>telling – </a:t>
            </a:r>
            <a:r>
              <a:rPr lang="uk-UA" sz="2800" dirty="0"/>
              <a:t>розповідати; отже, </a:t>
            </a:r>
            <a:r>
              <a:rPr lang="uk-UA" sz="2800" dirty="0" err="1"/>
              <a:t>сторітелінг</a:t>
            </a:r>
            <a:r>
              <a:rPr lang="uk-UA" sz="2800" dirty="0"/>
              <a:t> –  розповідь історій).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01396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FD0D6A0-438E-FB6A-1215-91F30C8D47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1" y="795130"/>
            <a:ext cx="9141085" cy="5385008"/>
          </a:xfrm>
        </p:spPr>
        <p:txBody>
          <a:bodyPr/>
          <a:lstStyle/>
          <a:p>
            <a:r>
              <a:rPr lang="uk-UA" sz="2800" dirty="0"/>
              <a:t>Останнім часом </a:t>
            </a:r>
            <a:r>
              <a:rPr lang="en-US" sz="2800" dirty="0" err="1"/>
              <a:t>Storyteling</a:t>
            </a:r>
            <a:r>
              <a:rPr lang="en-US" sz="2800" dirty="0"/>
              <a:t> </a:t>
            </a:r>
            <a:r>
              <a:rPr lang="uk-UA" sz="2800" dirty="0"/>
              <a:t>все більше викликає зацікавленість як педагогів, психологів, так і арт терапевтів. </a:t>
            </a:r>
          </a:p>
          <a:p>
            <a:r>
              <a:rPr lang="uk-UA" sz="2800" dirty="0"/>
              <a:t>Психологія оповідання стосується того, як люди внутрішньо об’єднують факти та події, і сплітають їх разом, щоб мати значення. </a:t>
            </a:r>
          </a:p>
          <a:p>
            <a:r>
              <a:rPr lang="uk-UA" sz="2800" dirty="0"/>
              <a:t>Речі, які ви вирішуєте включити в історію та те, як хтось її розповідає, можуть як відображати, так і формувати те, ким ви є. Це один з первинних спосіб пізнання людиною як себе, так і інших [3].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5468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7BFD13-85A0-5AFA-B711-B2EC8D051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0"/>
            <a:ext cx="9692640" cy="12457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>
                <a:solidFill>
                  <a:srgbClr val="FF0000"/>
                </a:solidFill>
              </a:rPr>
              <a:t>Використання</a:t>
            </a:r>
            <a:r>
              <a:rPr lang="ru-RU" dirty="0">
                <a:solidFill>
                  <a:srgbClr val="FF0000"/>
                </a:solidFill>
              </a:rPr>
              <a:t> МАК карт в </a:t>
            </a:r>
            <a:r>
              <a:rPr lang="ru-RU" dirty="0" err="1">
                <a:solidFill>
                  <a:srgbClr val="FF0000"/>
                </a:solidFill>
              </a:rPr>
              <a:t>методі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Storyteling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FD7DDF6-C87D-5328-1937-73CA3836F8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1" y="1245704"/>
            <a:ext cx="9524115" cy="5528722"/>
          </a:xfrm>
        </p:spPr>
        <p:txBody>
          <a:bodyPr>
            <a:noAutofit/>
          </a:bodyPr>
          <a:lstStyle/>
          <a:p>
            <a:r>
              <a:rPr lang="uk-UA" sz="2800" dirty="0"/>
              <a:t>Традиційний спосіб створення історій передбачає попереднього складання нарису, або структури оповідання – зазначення героя, героїв, період в який відбувається історія, теперішнє, майбутнє, сучасність, пов’язані події, та інше. </a:t>
            </a:r>
          </a:p>
          <a:p>
            <a:r>
              <a:rPr lang="uk-UA" sz="2800" dirty="0"/>
              <a:t>Відповідно до кожного компоненту майбутньої розповіді можливо підібрати карту. </a:t>
            </a:r>
          </a:p>
          <a:p>
            <a:r>
              <a:rPr lang="uk-UA" sz="2800" dirty="0"/>
              <a:t>Використання МАК, як інструменту в методі </a:t>
            </a:r>
            <a:r>
              <a:rPr lang="en-US" sz="2800" dirty="0" err="1"/>
              <a:t>Storyteling</a:t>
            </a:r>
            <a:r>
              <a:rPr lang="en-US" sz="2800" dirty="0"/>
              <a:t>, </a:t>
            </a:r>
            <a:r>
              <a:rPr lang="uk-UA" sz="2800" dirty="0"/>
              <a:t>доповнює та урізноманітнює його.</a:t>
            </a:r>
          </a:p>
          <a:p>
            <a:r>
              <a:rPr lang="uk-UA" sz="2800" dirty="0"/>
              <a:t> Метафоричні асоціативні карти можуть бути як відправною точкою розповіді, так і її візуальним доповненням.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66680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CDED51-F96C-DB8A-FC1B-BC8FD4696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365759"/>
            <a:ext cx="9692640" cy="1885827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solidFill>
                  <a:srgbClr val="FF0000"/>
                </a:solidFill>
              </a:rPr>
              <a:t>Переваги </a:t>
            </a:r>
            <a:r>
              <a:rPr lang="ru-RU" dirty="0" err="1">
                <a:solidFill>
                  <a:srgbClr val="FF0000"/>
                </a:solidFill>
              </a:rPr>
              <a:t>комунікативн</a:t>
            </a:r>
            <a:r>
              <a:rPr lang="uk-UA" dirty="0" err="1">
                <a:solidFill>
                  <a:srgbClr val="FF0000"/>
                </a:solidFill>
              </a:rPr>
              <a:t>их</a:t>
            </a:r>
            <a:r>
              <a:rPr lang="ru-RU" dirty="0">
                <a:solidFill>
                  <a:srgbClr val="FF0000"/>
                </a:solidFill>
              </a:rPr>
              <a:t> практик з </a:t>
            </a:r>
            <a:r>
              <a:rPr lang="ru-RU" dirty="0" err="1">
                <a:solidFill>
                  <a:srgbClr val="FF0000"/>
                </a:solidFill>
              </a:rPr>
              <a:t>використання</a:t>
            </a:r>
            <a:r>
              <a:rPr lang="ru-RU" dirty="0">
                <a:solidFill>
                  <a:srgbClr val="FF0000"/>
                </a:solidFill>
              </a:rPr>
              <a:t> МАК карт та методу </a:t>
            </a:r>
            <a:r>
              <a:rPr lang="en-US" dirty="0">
                <a:solidFill>
                  <a:srgbClr val="FF0000"/>
                </a:solidFill>
              </a:rPr>
              <a:t>S</a:t>
            </a:r>
            <a:r>
              <a:rPr lang="ru-RU" dirty="0" err="1">
                <a:solidFill>
                  <a:srgbClr val="FF0000"/>
                </a:solidFill>
              </a:rPr>
              <a:t>toryteling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E430D9-6FF3-C734-F12C-87DB454B45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2" y="2251586"/>
            <a:ext cx="9692640" cy="4404853"/>
          </a:xfrm>
        </p:spPr>
        <p:txBody>
          <a:bodyPr>
            <a:normAutofit/>
          </a:bodyPr>
          <a:lstStyle/>
          <a:p>
            <a:r>
              <a:rPr lang="uk-UA" sz="2800" dirty="0"/>
              <a:t>МАК як одна з </a:t>
            </a:r>
            <a:r>
              <a:rPr lang="uk-UA" sz="2800" dirty="0" err="1"/>
              <a:t>проєкційних</a:t>
            </a:r>
            <a:r>
              <a:rPr lang="uk-UA" sz="2800" dirty="0"/>
              <a:t> </a:t>
            </a:r>
            <a:r>
              <a:rPr lang="uk-UA" sz="2800" dirty="0" err="1"/>
              <a:t>методик</a:t>
            </a:r>
            <a:r>
              <a:rPr lang="uk-UA" sz="2800" dirty="0"/>
              <a:t> допомагають висловити думки, формулювати їх і конкретизувати повідомлення.</a:t>
            </a:r>
          </a:p>
          <a:p>
            <a:r>
              <a:rPr lang="uk-UA" sz="2800" dirty="0"/>
              <a:t> Комунікативні практики, до яких відноситься метод </a:t>
            </a:r>
            <a:r>
              <a:rPr lang="en-US" sz="2800" dirty="0" err="1"/>
              <a:t>Storyteling</a:t>
            </a:r>
            <a:r>
              <a:rPr lang="en-US" sz="2800" dirty="0"/>
              <a:t> </a:t>
            </a:r>
            <a:r>
              <a:rPr lang="uk-UA" sz="2800" dirty="0"/>
              <a:t>з використання МАК допомагає  формуванню та </a:t>
            </a:r>
            <a:r>
              <a:rPr lang="uk-UA" sz="2800" dirty="0" err="1"/>
              <a:t>поліпщенню</a:t>
            </a:r>
            <a:r>
              <a:rPr lang="uk-UA" sz="2800" dirty="0"/>
              <a:t> навичок комунікації.</a:t>
            </a:r>
          </a:p>
          <a:p>
            <a:r>
              <a:rPr lang="uk-UA" sz="2800" dirty="0"/>
              <a:t>  Метафоричні асоціативні карти можуть бути як відправною точкою розповіді, так і її візуальним доповненням.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1770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37503B-2DC7-E73D-3F2A-33A86E4068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677864"/>
            <a:ext cx="9692640" cy="63966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solidFill>
                  <a:srgbClr val="FF0000"/>
                </a:solidFill>
              </a:rPr>
              <a:t>Література</a:t>
            </a: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80FDF6-F2FF-F344-FEFB-D8419C0B28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1872" y="1573162"/>
            <a:ext cx="8383573" cy="4606976"/>
          </a:xfrm>
        </p:spPr>
        <p:txBody>
          <a:bodyPr>
            <a:normAutofit/>
          </a:bodyPr>
          <a:lstStyle/>
          <a:p>
            <a:r>
              <a:rPr lang="uk-UA" dirty="0"/>
              <a:t>1.	</a:t>
            </a:r>
            <a:r>
              <a:rPr lang="uk-UA" dirty="0" err="1"/>
              <a:t>Козубовська</a:t>
            </a:r>
            <a:r>
              <a:rPr lang="uk-UA" dirty="0"/>
              <a:t> І.В., </a:t>
            </a:r>
            <a:r>
              <a:rPr lang="uk-UA" dirty="0" err="1"/>
              <a:t>Повідайчик</a:t>
            </a:r>
            <a:r>
              <a:rPr lang="uk-UA" dirty="0"/>
              <a:t> О.С.КОРОТКИЙ ТЛУМАЧНИЙ СЛОВНИК ПСИХОЛОГО-ПЕДАГОГІЧНИХ ТЕРМІНІВ Ужгород 2021 [електронний ресурс]. – Режим доступу: </a:t>
            </a:r>
            <a:r>
              <a:rPr lang="en-US" dirty="0"/>
              <a:t>https://www.uzhnu.edu.ua/en/infocentre/get/33113 </a:t>
            </a:r>
          </a:p>
          <a:p>
            <a:r>
              <a:rPr lang="en-US" dirty="0"/>
              <a:t>2.	</a:t>
            </a:r>
            <a:r>
              <a:rPr lang="uk-UA" dirty="0"/>
              <a:t>Співак Л.В., Зайцева З.О, .АРТТЕРАПІЯ ЯК МЕТОД ПСИХОКОРЕКЦІЇ УДК 37.013.82:7(100) </a:t>
            </a:r>
            <a:r>
              <a:rPr lang="en-US" dirty="0"/>
              <a:t>DOI [</a:t>
            </a:r>
            <a:r>
              <a:rPr lang="uk-UA" dirty="0"/>
              <a:t>електронний ресурс]. – Режим доступу: </a:t>
            </a:r>
            <a:r>
              <a:rPr lang="en-US" dirty="0"/>
              <a:t>https://doi.org/10.32782/2663-5208. 2023.53.24 </a:t>
            </a:r>
          </a:p>
          <a:p>
            <a:r>
              <a:rPr lang="en-US" dirty="0"/>
              <a:t>3.	"Storytelling Therapy" by Dr </a:t>
            </a:r>
            <a:r>
              <a:rPr lang="en-US" dirty="0" err="1"/>
              <a:t>EricMiller</a:t>
            </a:r>
            <a:r>
              <a:rPr lang="en-US" dirty="0"/>
              <a:t>, 2015 [</a:t>
            </a:r>
            <a:r>
              <a:rPr lang="uk-UA" dirty="0"/>
              <a:t>електронний ресурс]. – Режим доступу: </a:t>
            </a:r>
            <a:r>
              <a:rPr lang="en-US" dirty="0"/>
              <a:t>https://storytellinginstitute.org/2.pdf </a:t>
            </a:r>
          </a:p>
        </p:txBody>
      </p:sp>
    </p:spTree>
    <p:extLst>
      <p:ext uri="{BB962C8B-B14F-4D97-AF65-F5344CB8AC3E}">
        <p14:creationId xmlns:p14="http://schemas.microsoft.com/office/powerpoint/2010/main" val="388633231"/>
      </p:ext>
    </p:extLst>
  </p:cSld>
  <p:clrMapOvr>
    <a:masterClrMapping/>
  </p:clrMapOvr>
</p:sld>
</file>

<file path=ppt/theme/theme1.xml><?xml version="1.0" encoding="utf-8"?>
<a:theme xmlns:a="http://schemas.openxmlformats.org/drawingml/2006/main" name="Вид">
  <a:themeElements>
    <a:clrScheme name="Вид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Вид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Вид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Вид</Template>
  <TotalTime>73</TotalTime>
  <Words>560</Words>
  <Application>Microsoft Office PowerPoint</Application>
  <PresentationFormat>Широкоэкранный</PresentationFormat>
  <Paragraphs>27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Century Schoolbook</vt:lpstr>
      <vt:lpstr>Wingdings 2</vt:lpstr>
      <vt:lpstr>Вид</vt:lpstr>
      <vt:lpstr>КОМУНІКАТИВНІ ПРАКТИКИ З ВИКОРИСТАННЯ МАК КАРТ ТА МЕТОДУ STORYTELING  </vt:lpstr>
      <vt:lpstr>Комунікація</vt:lpstr>
      <vt:lpstr>Арт терапія </vt:lpstr>
      <vt:lpstr>Storyteling</vt:lpstr>
      <vt:lpstr>Презентация PowerPoint</vt:lpstr>
      <vt:lpstr>Використання МАК карт в методі Storyteling</vt:lpstr>
      <vt:lpstr>Переваги комунікативних практик з використання МАК карт та методу Storyteling</vt:lpstr>
      <vt:lpstr>Література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Natalia Petrinich</dc:creator>
  <cp:lastModifiedBy>Natalia Petrinich</cp:lastModifiedBy>
  <cp:revision>1</cp:revision>
  <dcterms:created xsi:type="dcterms:W3CDTF">2024-06-24T12:53:37Z</dcterms:created>
  <dcterms:modified xsi:type="dcterms:W3CDTF">2024-06-24T14:06:37Z</dcterms:modified>
</cp:coreProperties>
</file>